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charset="0"/>
        <a:ea typeface="ＭＳ Ｐゴシック" pitchFamily="-100"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charset="0"/>
        <a:ea typeface="ＭＳ Ｐゴシック" pitchFamily="-100"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charset="0"/>
        <a:ea typeface="ＭＳ Ｐゴシック" pitchFamily="-100"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charset="0"/>
        <a:ea typeface="ＭＳ Ｐゴシック" pitchFamily="-100"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charset="0"/>
        <a:ea typeface="ＭＳ Ｐゴシック" pitchFamily="-100" charset="-128"/>
        <a:cs typeface="+mn-cs"/>
      </a:defRPr>
    </a:lvl5pPr>
    <a:lvl6pPr marL="2286000" algn="l" defTabSz="914400" rtl="0" eaLnBrk="1" latinLnBrk="0" hangingPunct="1">
      <a:defRPr sz="8400" kern="1200">
        <a:solidFill>
          <a:schemeClr val="tx1"/>
        </a:solidFill>
        <a:latin typeface="Arial" charset="0"/>
        <a:ea typeface="ＭＳ Ｐゴシック" pitchFamily="-100" charset="-128"/>
        <a:cs typeface="+mn-cs"/>
      </a:defRPr>
    </a:lvl6pPr>
    <a:lvl7pPr marL="2743200" algn="l" defTabSz="914400" rtl="0" eaLnBrk="1" latinLnBrk="0" hangingPunct="1">
      <a:defRPr sz="8400" kern="1200">
        <a:solidFill>
          <a:schemeClr val="tx1"/>
        </a:solidFill>
        <a:latin typeface="Arial" charset="0"/>
        <a:ea typeface="ＭＳ Ｐゴシック" pitchFamily="-100" charset="-128"/>
        <a:cs typeface="+mn-cs"/>
      </a:defRPr>
    </a:lvl7pPr>
    <a:lvl8pPr marL="3200400" algn="l" defTabSz="914400" rtl="0" eaLnBrk="1" latinLnBrk="0" hangingPunct="1">
      <a:defRPr sz="8400" kern="1200">
        <a:solidFill>
          <a:schemeClr val="tx1"/>
        </a:solidFill>
        <a:latin typeface="Arial" charset="0"/>
        <a:ea typeface="ＭＳ Ｐゴシック" pitchFamily="-100" charset="-128"/>
        <a:cs typeface="+mn-cs"/>
      </a:defRPr>
    </a:lvl8pPr>
    <a:lvl9pPr marL="3657600" algn="l" defTabSz="914400" rtl="0" eaLnBrk="1" latinLnBrk="0" hangingPunct="1">
      <a:defRPr sz="8400" kern="1200">
        <a:solidFill>
          <a:schemeClr val="tx1"/>
        </a:solidFill>
        <a:latin typeface="Arial" charset="0"/>
        <a:ea typeface="ＭＳ Ｐゴシック" pitchFamily="-100"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pit Sharma"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p:scale>
          <a:sx n="50" d="100"/>
          <a:sy n="50" d="100"/>
        </p:scale>
        <p:origin x="488" y="-760"/>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A249C260-C59F-4B5D-AE28-A2BF0A8C64C7}" type="datetime1">
              <a:rPr lang="en-US" altLang="en-US"/>
              <a:pPr>
                <a:defRPr/>
              </a:pPr>
              <a:t>11/26/17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86A7873-4193-4EA7-805B-3B78D039E2D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C59BFC5E-24C3-40A6-A9B1-F424383EFFF4}" type="datetime1">
              <a:rPr lang="en-US" altLang="en-US"/>
              <a:pPr>
                <a:defRPr/>
              </a:pPr>
              <a:t>11/26/17</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00DBC8E-D2D8-4115-A67A-59BA8464E4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ＭＳ Ｐゴシック" pitchFamily="-10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76813F4-A020-41CB-8A47-BD0332D4E3F9}" type="datetime1">
              <a:rPr lang="en-US" altLang="en-US"/>
              <a:pPr>
                <a:defRPr/>
              </a:pPr>
              <a:t>11/26/17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FACEBFE-C5EF-4347-987D-45F7E358F6BC}"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61E9EE-4DC9-4F68-BCEA-F96C90EE52F9}" type="datetime1">
              <a:rPr lang="en-US" altLang="en-US"/>
              <a:pPr>
                <a:defRPr/>
              </a:pPr>
              <a:t>11/26/17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A66F246-E796-49CD-846C-8AC1FEEE52B4}"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85DD27-8AA8-4410-9B71-22F308A148F8}" type="datetime1">
              <a:rPr lang="en-US" altLang="en-US"/>
              <a:pPr>
                <a:defRPr/>
              </a:pPr>
              <a:t>11/26/17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27C3B99-6457-47A2-AA6A-F247B13E7D6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6E3080-DD62-440E-ADA4-3ACE355565C8}" type="datetime1">
              <a:rPr lang="en-US" altLang="en-US"/>
              <a:pPr>
                <a:defRPr/>
              </a:pPr>
              <a:t>11/26/17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20F08A8-0E28-4044-899F-BCCF33C0677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BBF4A6-CBEC-418B-88DE-6A745AA99DC2}" type="datetime1">
              <a:rPr lang="en-US" altLang="en-US"/>
              <a:pPr>
                <a:defRPr/>
              </a:pPr>
              <a:t>11/26/17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DFBAA7-2BF5-4EA1-BC6D-AB379EF6CB7F}"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9C5B605-E940-4121-A674-77C37F993EF9}" type="datetime1">
              <a:rPr lang="en-US" altLang="en-US"/>
              <a:pPr>
                <a:defRPr/>
              </a:pPr>
              <a:t>11/26/17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FBCBAAD-F467-4DC3-86EF-63BAF53E30F0}"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9DCF642-3FD3-4ACF-B381-F59DDC9E5582}" type="datetime1">
              <a:rPr lang="en-US" altLang="en-US"/>
              <a:pPr>
                <a:defRPr/>
              </a:pPr>
              <a:t>11/26/17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68A664-FAAF-4E98-A2E5-3757AFD746E2}"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558EA2B-DDCE-4919-A822-358755CD03AE}" type="datetime1">
              <a:rPr lang="en-US" altLang="en-US"/>
              <a:pPr>
                <a:defRPr/>
              </a:pPr>
              <a:t>11/26/17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E990CC9-75AA-4BE9-8CA3-5C3F32196BE9}"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BD32A23-34DA-4E2E-814F-999A844AB1A6}" type="datetime1">
              <a:rPr lang="en-US" altLang="en-US"/>
              <a:pPr>
                <a:defRPr/>
              </a:pPr>
              <a:t>11/26/17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71D5DE3-E293-4E73-885A-70A58FF99DF3}"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1916C5F-239B-4660-ADCE-EDFCAB1CE148}" type="datetime1">
              <a:rPr lang="en-US" altLang="en-US"/>
              <a:pPr>
                <a:defRPr/>
              </a:pPr>
              <a:t>11/26/17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76DBEF8-4746-4CD5-B0AB-57E93FC1E455}"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5F44CF-D31A-43B8-9339-90615C0F4959}" type="datetime1">
              <a:rPr lang="en-US" altLang="en-US"/>
              <a:pPr>
                <a:defRPr/>
              </a:pPr>
              <a:t>11/26/17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65B457-85D5-41D4-904F-63B1F989F703}"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w="9525">
            <a:noFill/>
            <a:miter lim="800000"/>
            <a:headEnd/>
            <a:tailEnd/>
          </a:ln>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w="9525">
            <a:noFill/>
            <a:miter lim="800000"/>
            <a:headEnd/>
            <a:tailEnd/>
          </a:ln>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a:solidFill>
                  <a:srgbClr val="898989"/>
                </a:solidFill>
                <a:latin typeface="Arial" panose="020B0604020202020204" pitchFamily="34" charset="0"/>
                <a:ea typeface="ＭＳ Ｐゴシック" panose="020B0600070205080204" pitchFamily="34" charset="-128"/>
              </a:defRPr>
            </a:lvl1pPr>
          </a:lstStyle>
          <a:p>
            <a:pPr>
              <a:defRPr/>
            </a:pPr>
            <a:fld id="{A25F6F00-64A5-4AB0-801B-2318831B7516}" type="datetime1">
              <a:rPr lang="en-US" altLang="en-US"/>
              <a:pPr>
                <a:defRPr/>
              </a:pPr>
              <a:t>11/26/17</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fld id="{3E4AE6BB-495B-48F0-86C2-C83D88BA067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3" Type="http://schemas.openxmlformats.org/officeDocument/2006/relationships/image" Target="../media/image12.jpg"/><Relationship Id="rId14" Type="http://schemas.openxmlformats.org/officeDocument/2006/relationships/image" Target="../media/image13.jpg"/><Relationship Id="rId15" Type="http://schemas.openxmlformats.org/officeDocument/2006/relationships/image" Target="../media/image14.jpg"/><Relationship Id="rId16" Type="http://schemas.openxmlformats.org/officeDocument/2006/relationships/image" Target="../media/image15.jpg"/><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tiff"/><Relationship Id="rId9" Type="http://schemas.openxmlformats.org/officeDocument/2006/relationships/image" Target="../media/image8.jpg"/><Relationship Id="rId10"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6"/>
          <p:cNvGrpSpPr>
            <a:grpSpLocks/>
          </p:cNvGrpSpPr>
          <p:nvPr/>
        </p:nvGrpSpPr>
        <p:grpSpPr bwMode="auto">
          <a:xfrm>
            <a:off x="3175" y="254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4099" name="Title 10"/>
          <p:cNvSpPr>
            <a:spLocks noGrp="1"/>
          </p:cNvSpPr>
          <p:nvPr>
            <p:ph type="title"/>
          </p:nvPr>
        </p:nvSpPr>
        <p:spPr>
          <a:xfrm>
            <a:off x="1295400" y="1060450"/>
            <a:ext cx="21869400" cy="3816350"/>
          </a:xfrm>
        </p:spPr>
        <p:txBody>
          <a:bodyPr/>
          <a:lstStyle/>
          <a:p>
            <a:pPr lvl="0" eaLnBrk="1" hangingPunct="1"/>
            <a:r>
              <a:rPr lang="en-US" sz="7200" b="1" dirty="0"/>
              <a:t>Mental Health Prediction </a:t>
            </a:r>
            <a:r>
              <a:rPr lang="en-US" sz="7200" b="1" dirty="0" smtClean="0"/>
              <a:t>using </a:t>
            </a:r>
            <a:r>
              <a:rPr lang="en-US" sz="7200" b="1" dirty="0"/>
              <a:t>Sentiment Analysis</a:t>
            </a:r>
            <a:r>
              <a:rPr lang="en-US" sz="9900" dirty="0"/>
              <a:t/>
            </a:r>
            <a:br>
              <a:rPr lang="en-US" sz="9900" dirty="0"/>
            </a:br>
            <a:r>
              <a:rPr lang="en-US" altLang="en-US" sz="5400" dirty="0">
                <a:ea typeface="ＭＳ Ｐゴシック" pitchFamily="-100" charset="-128"/>
              </a:rPr>
              <a:t>By Salman </a:t>
            </a:r>
            <a:r>
              <a:rPr lang="en-US" altLang="en-US" sz="5400" dirty="0" err="1">
                <a:ea typeface="ＭＳ Ｐゴシック" pitchFamily="-100" charset="-128"/>
              </a:rPr>
              <a:t>Sigari</a:t>
            </a:r>
            <a:r>
              <a:rPr lang="en-US" altLang="en-US" sz="5400" dirty="0">
                <a:ea typeface="ＭＳ Ｐゴシック" pitchFamily="-100" charset="-128"/>
              </a:rPr>
              <a:t>, Pouria Babvey</a:t>
            </a:r>
            <a:r>
              <a:rPr lang="en-US" altLang="en-US" sz="6000" dirty="0">
                <a:ea typeface="ＭＳ Ｐゴシック" pitchFamily="-100" charset="-128"/>
              </a:rPr>
              <a:t/>
            </a:r>
            <a:br>
              <a:rPr lang="en-US" altLang="en-US" sz="6000" dirty="0">
                <a:ea typeface="ＭＳ Ｐゴシック" pitchFamily="-100" charset="-128"/>
              </a:rPr>
            </a:br>
            <a:r>
              <a:rPr lang="en-US" altLang="en-US" sz="5400" dirty="0">
                <a:ea typeface="ＭＳ Ｐゴシック" pitchFamily="-100" charset="-128"/>
              </a:rPr>
              <a:t>Supervisor: Professor Chris </a:t>
            </a:r>
            <a:r>
              <a:rPr lang="en-US" altLang="en-US" sz="5400" dirty="0" err="1">
                <a:ea typeface="ＭＳ Ｐゴシック" pitchFamily="-100" charset="-128"/>
              </a:rPr>
              <a:t>Asakiewicz</a:t>
            </a:r>
            <a:r>
              <a:rPr lang="en-US" altLang="en-US" sz="5400" dirty="0">
                <a:ea typeface="ＭＳ Ｐゴシック" pitchFamily="-100" charset="-128"/>
              </a:rPr>
              <a:t>  </a:t>
            </a:r>
          </a:p>
        </p:txBody>
      </p:sp>
      <p:sp>
        <p:nvSpPr>
          <p:cNvPr id="4100" name="Content Placeholder 12"/>
          <p:cNvSpPr>
            <a:spLocks noGrp="1"/>
          </p:cNvSpPr>
          <p:nvPr>
            <p:ph sz="half" idx="2"/>
          </p:nvPr>
        </p:nvSpPr>
        <p:spPr>
          <a:xfrm>
            <a:off x="15925800" y="5637213"/>
            <a:ext cx="13731875" cy="9069387"/>
          </a:xfrm>
          <a:ln>
            <a:solidFill>
              <a:srgbClr val="ADAFAA"/>
            </a:solidFill>
          </a:ln>
        </p:spPr>
        <p:txBody>
          <a:bodyPr/>
          <a:lstStyle/>
          <a:p>
            <a:pPr eaLnBrk="1" hangingPunct="1">
              <a:buFont typeface="Arial" panose="020B0604020202020204" pitchFamily="34" charset="0"/>
              <a:buNone/>
              <a:defRPr/>
            </a:pPr>
            <a:endParaRPr lang="en-US" altLang="en-US" sz="3600" b="1" dirty="0">
              <a:ea typeface="ＭＳ Ｐゴシック" panose="020B0600070205080204" pitchFamily="34" charset="-128"/>
              <a:cs typeface="+mn-cs"/>
            </a:endParaRPr>
          </a:p>
          <a:p>
            <a:pPr algn="ctr" eaLnBrk="1" hangingPunct="1">
              <a:buFont typeface="Arial" panose="020B0604020202020204" pitchFamily="34" charset="0"/>
              <a:buNone/>
              <a:defRPr/>
            </a:pPr>
            <a:endParaRPr lang="en-US" altLang="en-US" sz="4000" dirty="0">
              <a:ea typeface="ＭＳ Ｐゴシック" panose="020B0600070205080204" pitchFamily="34" charset="-128"/>
              <a:cs typeface="+mn-cs"/>
            </a:endParaRPr>
          </a:p>
          <a:p>
            <a:pPr algn="ctr" eaLnBrk="1" hangingPunct="1">
              <a:buFont typeface="Arial" panose="020B0604020202020204" pitchFamily="34" charset="0"/>
              <a:buNone/>
              <a:defRPr/>
            </a:pPr>
            <a:endParaRPr lang="en-US" altLang="en-US" sz="4000" dirty="0">
              <a:ea typeface="ＭＳ Ｐゴシック" panose="020B0600070205080204" pitchFamily="34" charset="-128"/>
              <a:cs typeface="+mn-cs"/>
            </a:endParaRPr>
          </a:p>
        </p:txBody>
      </p:sp>
      <p:sp>
        <p:nvSpPr>
          <p:cNvPr id="2" name="Text Box 13"/>
          <p:cNvSpPr txBox="1">
            <a:spLocks noChangeArrowheads="1"/>
          </p:cNvSpPr>
          <p:nvPr/>
        </p:nvSpPr>
        <p:spPr bwMode="auto">
          <a:xfrm>
            <a:off x="23850600" y="3581400"/>
            <a:ext cx="6172200" cy="584200"/>
          </a:xfrm>
          <a:prstGeom prst="rect">
            <a:avLst/>
          </a:prstGeom>
          <a:noFill/>
          <a:ln w="9525">
            <a:noFill/>
            <a:miter lim="800000"/>
            <a:headEnd/>
            <a:tailEnd/>
          </a:ln>
        </p:spPr>
        <p:txBody>
          <a:bodyPr>
            <a:spAutoFit/>
          </a:bodyPr>
          <a:lstStyle/>
          <a:p>
            <a:pPr algn="ctr" defTabSz="914400" eaLnBrk="1" hangingPunct="1"/>
            <a:r>
              <a:rPr lang="en-US" altLang="en-US" sz="3200">
                <a:solidFill>
                  <a:srgbClr val="ADAFAA"/>
                </a:solidFill>
              </a:rPr>
              <a:t>Business Intelligence &amp; Analytics</a:t>
            </a:r>
          </a:p>
        </p:txBody>
      </p:sp>
      <p:sp>
        <p:nvSpPr>
          <p:cNvPr id="4104" name="Line 15"/>
          <p:cNvSpPr>
            <a:spLocks noChangeShapeType="1"/>
          </p:cNvSpPr>
          <p:nvPr/>
        </p:nvSpPr>
        <p:spPr bwMode="auto">
          <a:xfrm>
            <a:off x="23545800" y="762000"/>
            <a:ext cx="0" cy="4114800"/>
          </a:xfrm>
          <a:prstGeom prst="line">
            <a:avLst/>
          </a:prstGeom>
          <a:noFill/>
          <a:ln w="63500">
            <a:solidFill>
              <a:srgbClr val="ADAFAA"/>
            </a:solidFill>
            <a:round/>
            <a:headEnd/>
            <a:tailEnd/>
          </a:ln>
        </p:spPr>
        <p:txBody>
          <a:bodyPr lIns="94906" tIns="47453" rIns="94906" bIns="47453" anchor="ctr"/>
          <a:lstStyle/>
          <a:p>
            <a:endParaRPr lang="en-US"/>
          </a:p>
        </p:txBody>
      </p:sp>
      <p:sp>
        <p:nvSpPr>
          <p:cNvPr id="4105" name="TextBox 1"/>
          <p:cNvSpPr txBox="1">
            <a:spLocks noChangeArrowheads="1"/>
          </p:cNvSpPr>
          <p:nvPr/>
        </p:nvSpPr>
        <p:spPr bwMode="auto">
          <a:xfrm>
            <a:off x="4038600" y="42756138"/>
            <a:ext cx="23110825" cy="830262"/>
          </a:xfrm>
          <a:prstGeom prst="rect">
            <a:avLst/>
          </a:prstGeom>
          <a:noFill/>
          <a:ln w="9525">
            <a:noFill/>
            <a:miter lim="800000"/>
            <a:headEnd/>
            <a:tailEnd/>
          </a:ln>
        </p:spPr>
        <p:txBody>
          <a:bodyPr>
            <a:spAutoFit/>
          </a:bodyPr>
          <a:lstStyle/>
          <a:p>
            <a:pPr algn="ctr" eaLnBrk="1" hangingPunct="1"/>
            <a:r>
              <a:rPr lang="en-US" altLang="en-US" sz="4800">
                <a:solidFill>
                  <a:schemeClr val="bg1"/>
                </a:solidFill>
              </a:rPr>
              <a:t>http://www.stevens.edu/howe/academics/graduate/business-intelligence-analytics</a:t>
            </a:r>
          </a:p>
        </p:txBody>
      </p:sp>
      <p:pic>
        <p:nvPicPr>
          <p:cNvPr id="4106" name="Picture 2" descr="Stevens-Official-PMSColor-R.png"/>
          <p:cNvPicPr>
            <a:picLocks noChangeAspect="1"/>
          </p:cNvPicPr>
          <p:nvPr/>
        </p:nvPicPr>
        <p:blipFill>
          <a:blip r:embed="rId2" cstate="print"/>
          <a:srcRect/>
          <a:stretch>
            <a:fillRect/>
          </a:stretch>
        </p:blipFill>
        <p:spPr bwMode="auto">
          <a:xfrm>
            <a:off x="23926800" y="1060450"/>
            <a:ext cx="5918200" cy="2520950"/>
          </a:xfrm>
          <a:prstGeom prst="rect">
            <a:avLst/>
          </a:prstGeom>
          <a:noFill/>
          <a:ln w="9525">
            <a:noFill/>
            <a:miter lim="800000"/>
            <a:headEnd/>
            <a:tailEnd/>
          </a:ln>
        </p:spPr>
      </p:pic>
      <p:sp>
        <p:nvSpPr>
          <p:cNvPr id="4108" name="Content Placeholder 12"/>
          <p:cNvSpPr txBox="1">
            <a:spLocks/>
          </p:cNvSpPr>
          <p:nvPr/>
        </p:nvSpPr>
        <p:spPr bwMode="auto">
          <a:xfrm>
            <a:off x="15925800" y="14706600"/>
            <a:ext cx="13792200" cy="96774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1485900" indent="-571500">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a:lnSpc>
                <a:spcPct val="107000"/>
              </a:lnSpc>
              <a:spcBef>
                <a:spcPts val="0"/>
              </a:spcBef>
              <a:spcAft>
                <a:spcPts val="800"/>
              </a:spcAft>
              <a:buFont typeface="Arial" panose="020B0604020202020204" pitchFamily="34" charset="0"/>
              <a:buNone/>
              <a:defRPr/>
            </a:pPr>
            <a:r>
              <a:rPr lang="en-US" sz="4000" b="1" i="1" dirty="0" smtClean="0">
                <a:latin typeface="+mn-lt"/>
                <a:cs typeface="Calibri" panose="020F0502020204030204" pitchFamily="34" charset="0"/>
              </a:rPr>
              <a:t>5 big personality traits</a:t>
            </a:r>
            <a:endParaRPr lang="en-US" sz="4000" b="1" i="1" dirty="0">
              <a:latin typeface="+mn-lt"/>
              <a:cs typeface="Calibri" panose="020F0502020204030204" pitchFamily="34" charset="0"/>
            </a:endParaRPr>
          </a:p>
          <a:p>
            <a:pPr marL="0" indent="0">
              <a:lnSpc>
                <a:spcPct val="107000"/>
              </a:lnSpc>
              <a:spcBef>
                <a:spcPts val="0"/>
              </a:spcBef>
              <a:spcAft>
                <a:spcPts val="800"/>
              </a:spcAft>
              <a:buFont typeface="Arial" panose="020B0604020202020204" pitchFamily="34" charset="0"/>
              <a:buNone/>
              <a:defRPr/>
            </a:pPr>
            <a:endParaRPr lang="en-US" sz="4000" b="1" i="1" dirty="0">
              <a:latin typeface="+mn-lt"/>
              <a:cs typeface="Calibri" panose="020F0502020204030204" pitchFamily="34" charset="0"/>
            </a:endParaRPr>
          </a:p>
          <a:p>
            <a:pPr marL="0" indent="0">
              <a:lnSpc>
                <a:spcPct val="107000"/>
              </a:lnSpc>
              <a:spcBef>
                <a:spcPts val="0"/>
              </a:spcBef>
              <a:spcAft>
                <a:spcPts val="800"/>
              </a:spcAft>
              <a:buFont typeface="Arial" panose="020B0604020202020204" pitchFamily="34" charset="0"/>
              <a:buNone/>
              <a:defRPr/>
            </a:pPr>
            <a:endParaRPr lang="en-US" sz="4000" b="1" i="1" dirty="0">
              <a:latin typeface="+mn-lt"/>
              <a:cs typeface="Calibri" panose="020F0502020204030204" pitchFamily="34" charset="0"/>
            </a:endParaRPr>
          </a:p>
          <a:p>
            <a:pPr marL="0" indent="0">
              <a:lnSpc>
                <a:spcPct val="107000"/>
              </a:lnSpc>
              <a:spcBef>
                <a:spcPts val="0"/>
              </a:spcBef>
              <a:spcAft>
                <a:spcPts val="800"/>
              </a:spcAft>
              <a:buFont typeface="Arial" panose="020B0604020202020204" pitchFamily="34" charset="0"/>
              <a:buNone/>
              <a:defRPr/>
            </a:pPr>
            <a:endParaRPr lang="en-US" sz="4000" b="1" i="1" dirty="0">
              <a:latin typeface="+mn-lt"/>
              <a:cs typeface="Calibri" panose="020F0502020204030204" pitchFamily="34" charset="0"/>
            </a:endParaRPr>
          </a:p>
        </p:txBody>
      </p:sp>
      <p:pic>
        <p:nvPicPr>
          <p:cNvPr id="3" name="Picture 3" descr="Screen Clipping"/>
          <p:cNvPicPr>
            <a:picLocks noChangeAspect="1"/>
          </p:cNvPicPr>
          <p:nvPr/>
        </p:nvPicPr>
        <p:blipFill>
          <a:blip r:embed="rId3"/>
          <a:srcRect/>
          <a:stretch>
            <a:fillRect/>
          </a:stretch>
        </p:blipFill>
        <p:spPr bwMode="auto">
          <a:xfrm>
            <a:off x="15541625" y="21942425"/>
            <a:ext cx="6350" cy="6350"/>
          </a:xfrm>
          <a:prstGeom prst="rect">
            <a:avLst/>
          </a:prstGeom>
          <a:noFill/>
          <a:ln w="9525">
            <a:noFill/>
            <a:miter lim="800000"/>
            <a:headEnd/>
            <a:tailEnd/>
          </a:ln>
        </p:spPr>
      </p:pic>
      <p:sp>
        <p:nvSpPr>
          <p:cNvPr id="27" name="Shape 282"/>
          <p:cNvSpPr txBox="1">
            <a:spLocks/>
          </p:cNvSpPr>
          <p:nvPr/>
        </p:nvSpPr>
        <p:spPr>
          <a:xfrm>
            <a:off x="1102766" y="5818181"/>
            <a:ext cx="14318140" cy="579545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entury Gothic"/>
                <a:ea typeface="Century Gothic"/>
                <a:cs typeface="Century Gothic"/>
                <a:sym typeface="Century Gothic"/>
              </a:defRPr>
            </a:lvl1pPr>
            <a:lvl2pPr marL="742950" marR="0" lvl="1" indent="-146050"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85750" marR="0" lvl="0" indent="-171450" algn="l" defTabSz="914400" rtl="0" eaLnBrk="1" fontAlgn="auto" latinLnBrk="0" hangingPunct="1">
              <a:lnSpc>
                <a:spcPct val="100000"/>
              </a:lnSpc>
              <a:spcBef>
                <a:spcPts val="0"/>
              </a:spcBef>
              <a:spcAft>
                <a:spcPts val="1200"/>
              </a:spcAft>
              <a:buClr>
                <a:srgbClr val="000000"/>
              </a:buClr>
              <a:buSzTx/>
              <a:buFont typeface="Arial"/>
              <a:buNone/>
              <a:tabLst/>
              <a:defRPr/>
            </a:pPr>
            <a:r>
              <a:rPr lang="en-US" sz="3600" b="1" kern="0" dirty="0">
                <a:solidFill>
                  <a:srgbClr val="000000"/>
                </a:solidFill>
                <a:latin typeface="+mn-lt"/>
              </a:rPr>
              <a:t>	What is a Major Depressive Disorder?</a:t>
            </a:r>
          </a:p>
          <a:p>
            <a:pPr marL="285750" lvl="0" indent="-171450" algn="just" defTabSz="914400" eaLnBrk="1" fontAlgn="auto" hangingPunct="1">
              <a:spcBef>
                <a:spcPts val="0"/>
              </a:spcBef>
              <a:spcAft>
                <a:spcPts val="1200"/>
              </a:spcAft>
              <a:buClr>
                <a:srgbClr val="000000"/>
              </a:buClr>
              <a:defRPr/>
            </a:pPr>
            <a:r>
              <a:rPr lang="en-US" sz="3600" kern="0" dirty="0">
                <a:solidFill>
                  <a:srgbClr val="000000"/>
                </a:solidFill>
                <a:latin typeface="+mn-lt"/>
              </a:rPr>
              <a:t>	</a:t>
            </a:r>
            <a:r>
              <a:rPr lang="en-US" sz="3200" b="1" kern="0" dirty="0">
                <a:solidFill>
                  <a:srgbClr val="000000"/>
                </a:solidFill>
                <a:latin typeface="+mn-lt"/>
              </a:rPr>
              <a:t>M</a:t>
            </a:r>
            <a:r>
              <a:rPr lang="en-US" sz="3200" kern="0" dirty="0">
                <a:solidFill>
                  <a:srgbClr val="000000"/>
                </a:solidFill>
                <a:latin typeface="+mn-lt"/>
              </a:rPr>
              <a:t>illions of people each year suffer from depression and only a fraction receives suitable treatment. Mental illness is a leading cause of disability worldwide. It is estimated that nearly 300 million people suffer from depression (World Health Organization, 2001). One of the most common mental illness is Major Depressive Disorder (MDD).  MDD is characterized by episodes of all-encompassing low mood accompanied by low self-esteem, and loss of interest or pleasure in normally enjoyable activities. It is also well-established that people suffering from MDD tend to focus their attention on unhappy and unflattering information, to interpret ambiguous information negatively, and to harbor pervasively pessimistic beliefs (Kessler et al., 2003; Rude et al., 2004). </a:t>
            </a:r>
            <a:endParaRPr kumimoji="0" lang="en-US" sz="3200" b="0" i="0" u="none" strike="noStrike" kern="0" cap="none" spc="0" normalizeH="0" baseline="0" noProof="0" dirty="0">
              <a:ln>
                <a:noFill/>
              </a:ln>
              <a:solidFill>
                <a:srgbClr val="000000"/>
              </a:solidFill>
              <a:effectLst/>
              <a:uLnTx/>
              <a:uFillTx/>
              <a:latin typeface="Century Gothic"/>
              <a:sym typeface="Century Gothic"/>
            </a:endParaRPr>
          </a:p>
        </p:txBody>
      </p:sp>
      <p:sp>
        <p:nvSpPr>
          <p:cNvPr id="31" name="Shape 282"/>
          <p:cNvSpPr txBox="1">
            <a:spLocks/>
          </p:cNvSpPr>
          <p:nvPr/>
        </p:nvSpPr>
        <p:spPr>
          <a:xfrm>
            <a:off x="1284287" y="16871758"/>
            <a:ext cx="14136619" cy="1213877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entury Gothic"/>
                <a:ea typeface="Century Gothic"/>
                <a:cs typeface="Century Gothic"/>
                <a:sym typeface="Century Gothic"/>
              </a:defRPr>
            </a:lvl1pPr>
            <a:lvl2pPr marL="742950" marR="0" lvl="1" indent="-146050"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540"/>
              </a:spcBef>
              <a:spcAft>
                <a:spcPts val="0"/>
              </a:spcAft>
              <a:buClr>
                <a:schemeClr val="dk1"/>
              </a:buClr>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85750" lvl="0" indent="-171450" algn="just" defTabSz="914400" eaLnBrk="1" fontAlgn="auto" hangingPunct="1">
              <a:spcBef>
                <a:spcPts val="0"/>
              </a:spcBef>
              <a:spcAft>
                <a:spcPts val="1200"/>
              </a:spcAft>
              <a:buClr>
                <a:srgbClr val="000000"/>
              </a:buClr>
            </a:pPr>
            <a:r>
              <a:rPr lang="en-US" sz="3200" kern="0" dirty="0" smtClean="0">
                <a:solidFill>
                  <a:srgbClr val="000000"/>
                </a:solidFill>
                <a:latin typeface="+mn-lt"/>
              </a:rPr>
              <a:t>This service provide a personality insight based on a written text (600 words or more)</a:t>
            </a:r>
            <a:endParaRPr lang="en-US" sz="3200" kern="0" dirty="0" smtClean="0">
              <a:solidFill>
                <a:srgbClr val="000000"/>
              </a:solidFill>
              <a:latin typeface="+mn-lt"/>
            </a:endParaRPr>
          </a:p>
          <a:p>
            <a:pPr marL="285750" lvl="0" indent="-171450" algn="just" defTabSz="914400" eaLnBrk="1" fontAlgn="auto" hangingPunct="1">
              <a:spcBef>
                <a:spcPts val="0"/>
              </a:spcBef>
              <a:spcAft>
                <a:spcPts val="1200"/>
              </a:spcAft>
              <a:buClr>
                <a:srgbClr val="000000"/>
              </a:buClr>
            </a:pPr>
            <a:r>
              <a:rPr lang="en-US" sz="3200" b="1" kern="0" dirty="0" smtClean="0">
                <a:solidFill>
                  <a:srgbClr val="000000"/>
                </a:solidFill>
                <a:latin typeface="+mn-lt"/>
              </a:rPr>
              <a:t>Project </a:t>
            </a:r>
            <a:r>
              <a:rPr lang="en-US" sz="3200" b="1" kern="0" dirty="0">
                <a:solidFill>
                  <a:srgbClr val="000000"/>
                </a:solidFill>
                <a:latin typeface="+mn-lt"/>
              </a:rPr>
              <a:t>Goal and Instruction</a:t>
            </a:r>
          </a:p>
          <a:p>
            <a:pPr marL="285750" lvl="0" indent="-171450" algn="just" defTabSz="914400" eaLnBrk="1" fontAlgn="auto" hangingPunct="1">
              <a:spcBef>
                <a:spcPts val="0"/>
              </a:spcBef>
              <a:spcAft>
                <a:spcPts val="1200"/>
              </a:spcAft>
              <a:buClr>
                <a:srgbClr val="000000"/>
              </a:buClr>
            </a:pPr>
            <a:r>
              <a:rPr lang="en-US" sz="3200" b="1" kern="0" dirty="0">
                <a:solidFill>
                  <a:srgbClr val="000000"/>
                </a:solidFill>
                <a:latin typeface="+mn-lt"/>
              </a:rPr>
              <a:t>	</a:t>
            </a:r>
            <a:r>
              <a:rPr lang="en-US" sz="3200" kern="0" dirty="0">
                <a:solidFill>
                  <a:srgbClr val="000000"/>
                </a:solidFill>
                <a:latin typeface="+mn-lt"/>
              </a:rPr>
              <a:t>Recent studies show that social media contains useful signals for characterizing the onset of depression in individuals, as measured through a decrease in social activity, raised negative affect, highly clustered </a:t>
            </a:r>
            <a:r>
              <a:rPr lang="en-US" sz="3200" kern="0" dirty="0" err="1">
                <a:solidFill>
                  <a:srgbClr val="000000"/>
                </a:solidFill>
                <a:latin typeface="+mn-lt"/>
              </a:rPr>
              <a:t>egonetworks</a:t>
            </a:r>
            <a:r>
              <a:rPr lang="en-US" sz="3200" kern="0" dirty="0">
                <a:solidFill>
                  <a:srgbClr val="000000"/>
                </a:solidFill>
                <a:latin typeface="+mn-lt"/>
              </a:rPr>
              <a:t>, heightened relational and medicinal concerns, and greater expression of religious involvement. We apply Natural Language Processing (NLP) to diagnose MDD in individuals by using social media posted by users through social media such as Twitter, Facebook or even daily email communications. It would be done by compiling the source of Twitter accounts who have reported being diagnosed with clinical depression. We measure behavioral attributes relating to social engagement, emotion, language and linguistic styles, ego network, and mentions of antidepressant medications. Then, we build a statistical classifier by leveraging these behavioral cues to provides estimates of the risk of depression, before the reported onset</a:t>
            </a:r>
            <a:r>
              <a:rPr lang="en-US" sz="3200" kern="0" dirty="0" smtClean="0">
                <a:solidFill>
                  <a:srgbClr val="000000"/>
                </a:solidFill>
                <a:latin typeface="+mn-lt"/>
              </a:rPr>
              <a:t>.</a:t>
            </a:r>
            <a:endParaRPr lang="en-US" sz="3200" kern="0" dirty="0">
              <a:solidFill>
                <a:srgbClr val="000000"/>
              </a:solidFill>
              <a:latin typeface="+mn-lt"/>
            </a:endParaRPr>
          </a:p>
          <a:p>
            <a:pPr marL="285750" lvl="0" indent="-171450" algn="just" defTabSz="914400" eaLnBrk="1" fontAlgn="auto" hangingPunct="1">
              <a:spcBef>
                <a:spcPts val="0"/>
              </a:spcBef>
              <a:spcAft>
                <a:spcPts val="1200"/>
              </a:spcAft>
              <a:buClr>
                <a:srgbClr val="000000"/>
              </a:buClr>
            </a:pPr>
            <a:r>
              <a:rPr kumimoji="0" lang="en-US" sz="3200" b="1" i="0" u="none" strike="noStrike" kern="0" cap="none" spc="0" normalizeH="0" baseline="0" noProof="0" dirty="0" smtClean="0">
                <a:ln>
                  <a:noFill/>
                </a:ln>
                <a:solidFill>
                  <a:srgbClr val="000000"/>
                </a:solidFill>
                <a:effectLst/>
                <a:uLnTx/>
                <a:uFillTx/>
                <a:latin typeface="+mn-lt"/>
                <a:sym typeface="Century Gothic"/>
              </a:rPr>
              <a:t>Big 5 personality Traits</a:t>
            </a:r>
          </a:p>
          <a:p>
            <a:pPr marL="285750" lvl="0" indent="-171450" algn="just" defTabSz="914400" eaLnBrk="1" fontAlgn="auto" hangingPunct="1">
              <a:spcBef>
                <a:spcPts val="0"/>
              </a:spcBef>
              <a:spcAft>
                <a:spcPts val="1200"/>
              </a:spcAft>
              <a:buClr>
                <a:srgbClr val="000000"/>
              </a:buClr>
            </a:pPr>
            <a:r>
              <a:rPr kumimoji="0" lang="en-US" sz="3200" b="1" i="0" u="none" strike="noStrike" kern="0" cap="none" spc="0" normalizeH="0" baseline="0" noProof="0" dirty="0" smtClean="0">
                <a:ln>
                  <a:noFill/>
                </a:ln>
                <a:solidFill>
                  <a:srgbClr val="000000"/>
                </a:solidFill>
                <a:effectLst/>
                <a:uLnTx/>
                <a:uFillTx/>
                <a:latin typeface="+mn-lt"/>
                <a:sym typeface="Century Gothic"/>
              </a:rPr>
              <a:t>The “personality insight” </a:t>
            </a:r>
            <a:r>
              <a:rPr lang="en-US" sz="3200" b="1" kern="0" dirty="0">
                <a:solidFill>
                  <a:srgbClr val="000000"/>
                </a:solidFill>
              </a:rPr>
              <a:t>service </a:t>
            </a:r>
            <a:r>
              <a:rPr kumimoji="0" lang="en-US" sz="3200" b="1" i="0" u="none" strike="noStrike" kern="0" cap="none" spc="0" normalizeH="0" baseline="0" noProof="0" dirty="0" smtClean="0">
                <a:ln>
                  <a:noFill/>
                </a:ln>
                <a:solidFill>
                  <a:srgbClr val="000000"/>
                </a:solidFill>
                <a:effectLst/>
                <a:uLnTx/>
                <a:uFillTx/>
                <a:latin typeface="+mn-lt"/>
                <a:sym typeface="Century Gothic"/>
              </a:rPr>
              <a:t>of IBM </a:t>
            </a:r>
            <a:r>
              <a:rPr lang="en-US" sz="3200" b="1" kern="0" dirty="0">
                <a:solidFill>
                  <a:srgbClr val="000000"/>
                </a:solidFill>
                <a:latin typeface="+mn-lt"/>
              </a:rPr>
              <a:t>W</a:t>
            </a:r>
            <a:r>
              <a:rPr kumimoji="0" lang="en-US" sz="3200" b="1" i="0" u="none" strike="noStrike" kern="0" cap="none" spc="0" normalizeH="0" baseline="0" noProof="0" dirty="0" err="1" smtClean="0">
                <a:ln>
                  <a:noFill/>
                </a:ln>
                <a:solidFill>
                  <a:srgbClr val="000000"/>
                </a:solidFill>
                <a:effectLst/>
                <a:uLnTx/>
                <a:uFillTx/>
                <a:latin typeface="+mn-lt"/>
                <a:sym typeface="Century Gothic"/>
              </a:rPr>
              <a:t>atson</a:t>
            </a:r>
            <a:r>
              <a:rPr kumimoji="0" lang="en-US" sz="3200" b="1" i="0" u="none" strike="noStrike" kern="0" cap="none" spc="0" normalizeH="0" noProof="0" dirty="0" smtClean="0">
                <a:ln>
                  <a:noFill/>
                </a:ln>
                <a:solidFill>
                  <a:srgbClr val="000000"/>
                </a:solidFill>
                <a:effectLst/>
                <a:uLnTx/>
                <a:uFillTx/>
                <a:latin typeface="+mn-lt"/>
                <a:sym typeface="Century Gothic"/>
              </a:rPr>
              <a:t> platform uses sentiment analysis to provide a broad range of emotional metrics including 5 big personality traits. We  can easily feed the service with tweets, self-statements, talks, and </a:t>
            </a:r>
            <a:r>
              <a:rPr kumimoji="0" lang="en-US" sz="3200" b="1" i="0" u="none" strike="noStrike" kern="0" cap="none" spc="0" normalizeH="0" noProof="0" dirty="0" err="1" smtClean="0">
                <a:ln>
                  <a:noFill/>
                </a:ln>
                <a:solidFill>
                  <a:srgbClr val="000000"/>
                </a:solidFill>
                <a:effectLst/>
                <a:uLnTx/>
                <a:uFillTx/>
                <a:latin typeface="+mn-lt"/>
                <a:sym typeface="Century Gothic"/>
              </a:rPr>
              <a:t>etc</a:t>
            </a:r>
            <a:r>
              <a:rPr kumimoji="0" lang="en-US" sz="3200" b="1" i="0" u="none" strike="noStrike" kern="0" cap="none" spc="0" normalizeH="0" noProof="0" dirty="0" smtClean="0">
                <a:ln>
                  <a:noFill/>
                </a:ln>
                <a:solidFill>
                  <a:srgbClr val="000000"/>
                </a:solidFill>
                <a:effectLst/>
                <a:uLnTx/>
                <a:uFillTx/>
                <a:latin typeface="+mn-lt"/>
                <a:sym typeface="Century Gothic"/>
              </a:rPr>
              <a:t> to draw these key parameters. </a:t>
            </a:r>
          </a:p>
          <a:p>
            <a:pPr marL="285750" lvl="0" indent="-171450" algn="just" defTabSz="914400" eaLnBrk="1" fontAlgn="auto" hangingPunct="1">
              <a:spcBef>
                <a:spcPts val="0"/>
              </a:spcBef>
              <a:spcAft>
                <a:spcPts val="1200"/>
              </a:spcAft>
              <a:buClr>
                <a:srgbClr val="000000"/>
              </a:buClr>
            </a:pPr>
            <a:r>
              <a:rPr lang="en-US" sz="3200" b="1" kern="0" dirty="0" smtClean="0">
                <a:solidFill>
                  <a:srgbClr val="000000"/>
                </a:solidFill>
                <a:latin typeface="+mn-lt"/>
              </a:rPr>
              <a:t>We used deep learning to extract personality disorders</a:t>
            </a:r>
          </a:p>
          <a:p>
            <a:pPr marL="285750" lvl="0" indent="-171450" algn="just" defTabSz="914400" eaLnBrk="1" fontAlgn="auto" hangingPunct="1">
              <a:spcBef>
                <a:spcPts val="0"/>
              </a:spcBef>
              <a:spcAft>
                <a:spcPts val="1200"/>
              </a:spcAft>
              <a:buClr>
                <a:srgbClr val="000000"/>
              </a:buClr>
            </a:pPr>
            <a:r>
              <a:rPr kumimoji="0" lang="en-US" sz="3200" b="1" i="0" u="none" strike="noStrike" kern="0" cap="none" spc="0" normalizeH="0" noProof="0" dirty="0" smtClean="0">
                <a:ln>
                  <a:noFill/>
                </a:ln>
                <a:solidFill>
                  <a:srgbClr val="000000"/>
                </a:solidFill>
                <a:effectLst/>
                <a:uLnTx/>
                <a:uFillTx/>
                <a:latin typeface="+mn-lt"/>
                <a:sym typeface="Century Gothic"/>
              </a:rPr>
              <a:t>To our knowledge the idea is totally new.</a:t>
            </a:r>
          </a:p>
          <a:p>
            <a:pPr marL="285750" lvl="0" indent="-171450" algn="just" defTabSz="914400" eaLnBrk="1" fontAlgn="auto" hangingPunct="1">
              <a:spcBef>
                <a:spcPts val="0"/>
              </a:spcBef>
              <a:spcAft>
                <a:spcPts val="1200"/>
              </a:spcAft>
              <a:buClr>
                <a:srgbClr val="000000"/>
              </a:buClr>
            </a:pPr>
            <a:endParaRPr kumimoji="0" lang="en-US" sz="3200" b="1" i="0" u="none" strike="noStrike" kern="0" cap="none" spc="0" normalizeH="0" baseline="0" noProof="0" dirty="0" smtClean="0">
              <a:ln>
                <a:noFill/>
              </a:ln>
              <a:solidFill>
                <a:srgbClr val="000000"/>
              </a:solidFill>
              <a:effectLst/>
              <a:uLnTx/>
              <a:uFillTx/>
              <a:latin typeface="+mn-lt"/>
              <a:sym typeface="Century Gothic"/>
            </a:endParaRPr>
          </a:p>
          <a:p>
            <a:pPr marL="285750" lvl="0" indent="-171450" algn="just" defTabSz="914400" eaLnBrk="1" fontAlgn="auto" hangingPunct="1">
              <a:spcBef>
                <a:spcPts val="0"/>
              </a:spcBef>
              <a:spcAft>
                <a:spcPts val="1200"/>
              </a:spcAft>
              <a:buClr>
                <a:srgbClr val="000000"/>
              </a:buClr>
            </a:pPr>
            <a:endParaRPr kumimoji="0" lang="en-US" sz="3200" i="0" u="none" strike="noStrike" kern="0" cap="none" spc="0" normalizeH="0" baseline="0" noProof="0" dirty="0">
              <a:ln>
                <a:noFill/>
              </a:ln>
              <a:solidFill>
                <a:srgbClr val="000000"/>
              </a:solidFill>
              <a:effectLst/>
              <a:uLnTx/>
              <a:uFillTx/>
              <a:latin typeface="+mn-lt"/>
              <a:sym typeface="Century Gothic"/>
            </a:endParaRPr>
          </a:p>
        </p:txBody>
      </p:sp>
      <p:sp>
        <p:nvSpPr>
          <p:cNvPr id="32" name="Shape 370"/>
          <p:cNvSpPr txBox="1">
            <a:spLocks/>
          </p:cNvSpPr>
          <p:nvPr/>
        </p:nvSpPr>
        <p:spPr>
          <a:xfrm>
            <a:off x="1311538" y="31195348"/>
            <a:ext cx="13980812" cy="178752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lvl="0" defTabSz="914400" eaLnBrk="1" fontAlgn="auto" hangingPunct="1">
              <a:buClr>
                <a:srgbClr val="000000"/>
              </a:buClr>
            </a:pPr>
            <a:r>
              <a:rPr lang="en-US" sz="3600" kern="0" dirty="0">
                <a:solidFill>
                  <a:srgbClr val="000000"/>
                </a:solidFill>
                <a:latin typeface="+mn-lt"/>
              </a:rPr>
              <a:t>Modeling &amp; Results</a:t>
            </a:r>
          </a:p>
          <a:p>
            <a:pPr lvl="0" defTabSz="914400" eaLnBrk="1" fontAlgn="auto" hangingPunct="1">
              <a:buClr>
                <a:srgbClr val="000000"/>
              </a:buClr>
            </a:pPr>
            <a:r>
              <a:rPr lang="en-US" b="0" kern="0" dirty="0">
                <a:solidFill>
                  <a:srgbClr val="000000"/>
                </a:solidFill>
                <a:latin typeface="+mn-lt"/>
              </a:rPr>
              <a:t>Classification Prediction Accuracy- different algorithms generated widely varying accuracy results</a:t>
            </a:r>
          </a:p>
        </p:txBody>
      </p:sp>
      <p:sp>
        <p:nvSpPr>
          <p:cNvPr id="42" name="Shape 371"/>
          <p:cNvSpPr txBox="1">
            <a:spLocks/>
          </p:cNvSpPr>
          <p:nvPr/>
        </p:nvSpPr>
        <p:spPr>
          <a:xfrm>
            <a:off x="15998825" y="25131616"/>
            <a:ext cx="13849725" cy="953938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85750" marR="0" lvl="0" indent="-171450" algn="l" rtl="0">
              <a:lnSpc>
                <a:spcPct val="100000"/>
              </a:lnSpc>
              <a:spcBef>
                <a:spcPts val="0"/>
              </a:spcBef>
              <a:spcAft>
                <a:spcPts val="1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742950" marR="0" lvl="1" indent="-184150" algn="l" rtl="0">
              <a:lnSpc>
                <a:spcPct val="100000"/>
              </a:lnSpc>
              <a:spcBef>
                <a:spcPts val="0"/>
              </a:spcBef>
              <a:spcAft>
                <a:spcPts val="1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1143000" marR="0" lvl="2" indent="-139700" algn="l" rtl="0">
              <a:lnSpc>
                <a:spcPct val="100000"/>
              </a:lnSpc>
              <a:spcBef>
                <a:spcPts val="0"/>
              </a:spcBef>
              <a:spcAft>
                <a:spcPts val="1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1657350" marR="0" lvl="3" indent="-209550" algn="l" rtl="0">
              <a:lnSpc>
                <a:spcPct val="100000"/>
              </a:lnSpc>
              <a:spcBef>
                <a:spcPts val="0"/>
              </a:spcBef>
              <a:spcAft>
                <a:spcPts val="1200"/>
              </a:spcAft>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2057400" marR="0" lvl="4" indent="-165100" algn="l" rtl="0">
              <a:lnSpc>
                <a:spcPct val="100000"/>
              </a:lnSpc>
              <a:spcBef>
                <a:spcPts val="0"/>
              </a:spcBef>
              <a:spcAft>
                <a:spcPts val="1200"/>
              </a:spcAft>
              <a:buClr>
                <a:schemeClr val="dk1"/>
              </a:buClr>
              <a:buSzPct val="100000"/>
              <a:buFont typeface="Arial"/>
              <a:buChar char="•"/>
              <a:defRPr sz="1000" b="0" i="0" u="none" strike="noStrike" cap="none">
                <a:solidFill>
                  <a:schemeClr val="dk1"/>
                </a:solidFill>
                <a:latin typeface="Century Gothic"/>
                <a:ea typeface="Century Gothic"/>
                <a:cs typeface="Century Gothic"/>
                <a:sym typeface="Century Gothic"/>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85750" marR="0" lvl="0" indent="-171450" algn="l" defTabSz="914400" rtl="0" eaLnBrk="1" fontAlgn="auto" latinLnBrk="0" hangingPunct="1">
              <a:lnSpc>
                <a:spcPct val="100000"/>
              </a:lnSpc>
              <a:spcBef>
                <a:spcPts val="0"/>
              </a:spcBef>
              <a:spcAft>
                <a:spcPts val="1200"/>
              </a:spcAft>
              <a:buClr>
                <a:srgbClr val="000000"/>
              </a:buClr>
              <a:buSzPct val="100000"/>
              <a:buFont typeface="Arial"/>
              <a:buNone/>
              <a:tabLst/>
              <a:defRPr/>
            </a:pPr>
            <a:r>
              <a:rPr kumimoji="0" lang="en-US" sz="3600" b="0" i="0" u="none" strike="noStrike" kern="0" cap="none" spc="0" normalizeH="0" baseline="0" noProof="0" dirty="0">
                <a:ln>
                  <a:noFill/>
                </a:ln>
                <a:solidFill>
                  <a:srgbClr val="000000"/>
                </a:solidFill>
                <a:effectLst/>
                <a:uLnTx/>
                <a:uFillTx/>
                <a:latin typeface="+mn-lt"/>
                <a:sym typeface="Century Gothic"/>
              </a:rPr>
              <a:t>					    </a:t>
            </a:r>
          </a:p>
          <a:p>
            <a:pPr eaLnBrk="1" hangingPunct="1">
              <a:buFontTx/>
              <a:buNone/>
              <a:defRPr/>
            </a:pPr>
            <a:r>
              <a:rPr lang="en-US" altLang="en-US" sz="3600" b="1" dirty="0">
                <a:latin typeface="+mn-lt"/>
              </a:rPr>
              <a:t>Conclusion</a:t>
            </a:r>
          </a:p>
          <a:p>
            <a:pPr algn="just" eaLnBrk="1" hangingPunct="1">
              <a:buFontTx/>
              <a:buNone/>
              <a:defRPr/>
            </a:pPr>
            <a:r>
              <a:rPr lang="en-US" altLang="en-US" sz="3600" b="1" dirty="0">
                <a:latin typeface="+mn-lt"/>
              </a:rPr>
              <a:t>	</a:t>
            </a:r>
            <a:r>
              <a:rPr lang="en-US" altLang="en-US" sz="3200" dirty="0">
                <a:latin typeface="+mn-lt"/>
              </a:rPr>
              <a:t>The findings represented that individuals with lowered social activity, greater negative emotion, high self-attentional focus, increased relational and medicinal concerns, and heightened expression of religious thoughts are highly suspicious to MDD. They also appeared to belong to highly clustered close-knit networks and were typically highly embedded with their audiences, in terms of the structure of their </a:t>
            </a:r>
            <a:r>
              <a:rPr lang="en-US" altLang="en-US" sz="3200" dirty="0" err="1">
                <a:latin typeface="+mn-lt"/>
              </a:rPr>
              <a:t>egonetworks</a:t>
            </a:r>
            <a:r>
              <a:rPr lang="en-US" altLang="en-US" sz="3200" dirty="0">
                <a:latin typeface="+mn-lt"/>
              </a:rPr>
              <a:t>.</a:t>
            </a:r>
            <a:endParaRPr lang="en-US" altLang="en-US" sz="3200" dirty="0">
              <a:latin typeface="+mn-lt"/>
              <a:cs typeface="Calibri" panose="020F0502020204030204" pitchFamily="34" charset="0"/>
            </a:endParaRPr>
          </a:p>
        </p:txBody>
      </p:sp>
      <p:sp>
        <p:nvSpPr>
          <p:cNvPr id="43" name="Shape 371"/>
          <p:cNvSpPr txBox="1">
            <a:spLocks/>
          </p:cNvSpPr>
          <p:nvPr/>
        </p:nvSpPr>
        <p:spPr>
          <a:xfrm>
            <a:off x="17492962" y="37518133"/>
            <a:ext cx="12225038" cy="53707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85750" marR="0" lvl="0" indent="-171450" algn="l" rtl="0">
              <a:lnSpc>
                <a:spcPct val="100000"/>
              </a:lnSpc>
              <a:spcBef>
                <a:spcPts val="0"/>
              </a:spcBef>
              <a:spcAft>
                <a:spcPts val="1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742950" marR="0" lvl="1" indent="-184150" algn="l" rtl="0">
              <a:lnSpc>
                <a:spcPct val="100000"/>
              </a:lnSpc>
              <a:spcBef>
                <a:spcPts val="0"/>
              </a:spcBef>
              <a:spcAft>
                <a:spcPts val="1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1143000" marR="0" lvl="2" indent="-139700" algn="l" rtl="0">
              <a:lnSpc>
                <a:spcPct val="100000"/>
              </a:lnSpc>
              <a:spcBef>
                <a:spcPts val="0"/>
              </a:spcBef>
              <a:spcAft>
                <a:spcPts val="1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1657350" marR="0" lvl="3" indent="-209550" algn="l" rtl="0">
              <a:lnSpc>
                <a:spcPct val="100000"/>
              </a:lnSpc>
              <a:spcBef>
                <a:spcPts val="0"/>
              </a:spcBef>
              <a:spcAft>
                <a:spcPts val="1200"/>
              </a:spcAft>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2057400" marR="0" lvl="4" indent="-165100" algn="l" rtl="0">
              <a:lnSpc>
                <a:spcPct val="100000"/>
              </a:lnSpc>
              <a:spcBef>
                <a:spcPts val="0"/>
              </a:spcBef>
              <a:spcAft>
                <a:spcPts val="1200"/>
              </a:spcAft>
              <a:buClr>
                <a:schemeClr val="dk1"/>
              </a:buClr>
              <a:buSzPct val="100000"/>
              <a:buFont typeface="Arial"/>
              <a:buChar char="•"/>
              <a:defRPr sz="1000" b="0" i="0" u="none" strike="noStrike" cap="none">
                <a:solidFill>
                  <a:schemeClr val="dk1"/>
                </a:solidFill>
                <a:latin typeface="Century Gothic"/>
                <a:ea typeface="Century Gothic"/>
                <a:cs typeface="Century Gothic"/>
                <a:sym typeface="Century Gothic"/>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lvl="0" defTabSz="914400" eaLnBrk="1" fontAlgn="auto" hangingPunct="1">
              <a:buClr>
                <a:srgbClr val="000000"/>
              </a:buClr>
              <a:buNone/>
            </a:pPr>
            <a:r>
              <a:rPr lang="en-US" sz="3600" b="1" kern="0" dirty="0">
                <a:solidFill>
                  <a:srgbClr val="000000"/>
                </a:solidFill>
                <a:latin typeface="+mn-lt"/>
              </a:rPr>
              <a:t>References:</a:t>
            </a:r>
          </a:p>
          <a:p>
            <a:pPr marL="571500" lvl="0" indent="-457200" defTabSz="914400" eaLnBrk="1" fontAlgn="auto" hangingPunct="1">
              <a:buClr>
                <a:srgbClr val="000000"/>
              </a:buClr>
              <a:buAutoNum type="arabicPeriod"/>
            </a:pPr>
            <a:r>
              <a:rPr lang="en-US" sz="1600" dirty="0">
                <a:latin typeface="Arial" charset="0"/>
                <a:ea typeface="Arial" charset="0"/>
                <a:cs typeface="Arial" charset="0"/>
              </a:rPr>
              <a:t>De Choudhury, </a:t>
            </a:r>
            <a:r>
              <a:rPr lang="en-US" sz="1600" dirty="0" err="1">
                <a:latin typeface="Arial" charset="0"/>
                <a:ea typeface="Arial" charset="0"/>
                <a:cs typeface="Arial" charset="0"/>
              </a:rPr>
              <a:t>Munmun</a:t>
            </a:r>
            <a:r>
              <a:rPr lang="en-US" sz="1600" dirty="0">
                <a:latin typeface="Arial" charset="0"/>
                <a:ea typeface="Arial" charset="0"/>
                <a:cs typeface="Arial" charset="0"/>
              </a:rPr>
              <a:t>, et al. "Predicting Depression via Social Media." ICWSM 13 (2013): 1-10</a:t>
            </a:r>
            <a:r>
              <a:rPr lang="en-US" sz="1600" dirty="0" smtClean="0">
                <a:latin typeface="Arial" charset="0"/>
                <a:ea typeface="Arial" charset="0"/>
                <a:cs typeface="Arial" charset="0"/>
              </a:rPr>
              <a:t>.</a:t>
            </a:r>
          </a:p>
          <a:p>
            <a:pPr marL="571500" lvl="0" indent="-457200" defTabSz="914400" eaLnBrk="1" fontAlgn="auto" hangingPunct="1">
              <a:buClr>
                <a:srgbClr val="000000"/>
              </a:buClr>
              <a:buAutoNum type="arabicPeriod"/>
            </a:pPr>
            <a:r>
              <a:rPr lang="en-US" sz="1600" dirty="0">
                <a:latin typeface="Arial" charset="0"/>
                <a:ea typeface="Arial" charset="0"/>
                <a:cs typeface="Arial" charset="0"/>
              </a:rPr>
              <a:t>De Choudhury, </a:t>
            </a:r>
            <a:r>
              <a:rPr lang="en-US" sz="1600" dirty="0" err="1">
                <a:latin typeface="Arial" charset="0"/>
                <a:ea typeface="Arial" charset="0"/>
                <a:cs typeface="Arial" charset="0"/>
              </a:rPr>
              <a:t>Munmun</a:t>
            </a:r>
            <a:r>
              <a:rPr lang="en-US" sz="1600" dirty="0">
                <a:latin typeface="Arial" charset="0"/>
                <a:ea typeface="Arial" charset="0"/>
                <a:cs typeface="Arial" charset="0"/>
              </a:rPr>
              <a:t>, Scott Counts, and Eric Horvitz. "Predicting postpartum changes in emotion and behavior via social media." </a:t>
            </a:r>
            <a:r>
              <a:rPr lang="en-US" sz="1600" i="1" dirty="0">
                <a:latin typeface="Arial" charset="0"/>
                <a:ea typeface="Arial" charset="0"/>
                <a:cs typeface="Arial" charset="0"/>
              </a:rPr>
              <a:t>Proceedings of the SIGCHI Conference on Human Factors in Computing Systems</a:t>
            </a:r>
            <a:r>
              <a:rPr lang="en-US" sz="1600" dirty="0">
                <a:latin typeface="Arial" charset="0"/>
                <a:ea typeface="Arial" charset="0"/>
                <a:cs typeface="Arial" charset="0"/>
              </a:rPr>
              <a:t>. ACM, 2013.</a:t>
            </a:r>
            <a:endParaRPr lang="en-US" sz="1600" kern="0" dirty="0" smtClean="0">
              <a:solidFill>
                <a:srgbClr val="000000"/>
              </a:solidFill>
              <a:latin typeface="Arial" charset="0"/>
              <a:ea typeface="Arial" charset="0"/>
              <a:cs typeface="Arial" charset="0"/>
            </a:endParaRPr>
          </a:p>
          <a:p>
            <a:pPr marL="571500" lvl="0" indent="-457200" defTabSz="914400" eaLnBrk="1" fontAlgn="auto" hangingPunct="1">
              <a:buClr>
                <a:srgbClr val="000000"/>
              </a:buClr>
              <a:buAutoNum type="arabicPeriod"/>
            </a:pPr>
            <a:r>
              <a:rPr lang="en-US" sz="1600" dirty="0" smtClean="0">
                <a:latin typeface="Arial" charset="0"/>
                <a:ea typeface="Arial" charset="0"/>
                <a:cs typeface="Arial" charset="0"/>
              </a:rPr>
              <a:t>Israel</a:t>
            </a:r>
            <a:r>
              <a:rPr lang="en-US" sz="1600" dirty="0">
                <a:latin typeface="Arial" charset="0"/>
                <a:ea typeface="Arial" charset="0"/>
                <a:cs typeface="Arial" charset="0"/>
              </a:rPr>
              <a:t>, Salomon, et al. "Translating personality psychology to help personalize preventive medicine for young adult patients." Journal of personality and social psychology 106.3 (2014): 484</a:t>
            </a:r>
            <a:r>
              <a:rPr lang="en-US" sz="1600" dirty="0" smtClean="0">
                <a:latin typeface="Arial" charset="0"/>
                <a:ea typeface="Arial" charset="0"/>
                <a:cs typeface="Arial" charset="0"/>
              </a:rPr>
              <a:t>.</a:t>
            </a:r>
          </a:p>
          <a:p>
            <a:pPr marL="571500" lvl="0" indent="-457200" defTabSz="914400" eaLnBrk="1" fontAlgn="auto" hangingPunct="1">
              <a:buClr>
                <a:srgbClr val="000000"/>
              </a:buClr>
              <a:buAutoNum type="arabicPeriod"/>
            </a:pPr>
            <a:r>
              <a:rPr lang="en-US" sz="1600" dirty="0">
                <a:latin typeface="Arial" charset="0"/>
                <a:ea typeface="Arial" charset="0"/>
                <a:cs typeface="Arial" charset="0"/>
              </a:rPr>
              <a:t>Krueger, Robert F. "Personality traits in late adolescence predict mental disorders in early adulthood: a perspective‐epidemiological study." </a:t>
            </a:r>
            <a:r>
              <a:rPr lang="en-US" sz="1600" i="1" dirty="0">
                <a:latin typeface="Arial" charset="0"/>
                <a:ea typeface="Arial" charset="0"/>
                <a:cs typeface="Arial" charset="0"/>
              </a:rPr>
              <a:t>Journal of personality</a:t>
            </a:r>
            <a:r>
              <a:rPr lang="en-US" sz="1600" dirty="0">
                <a:latin typeface="Arial" charset="0"/>
                <a:ea typeface="Arial" charset="0"/>
                <a:cs typeface="Arial" charset="0"/>
              </a:rPr>
              <a:t> 67.1 (1999): 39-65.</a:t>
            </a:r>
            <a:endParaRPr lang="en-US" sz="1600" i="1" kern="0" dirty="0">
              <a:solidFill>
                <a:srgbClr val="000000"/>
              </a:solidFill>
              <a:latin typeface="Arial" charset="0"/>
              <a:ea typeface="Arial" charset="0"/>
              <a:cs typeface="Arial" charset="0"/>
            </a:endParaRPr>
          </a:p>
          <a:p>
            <a:pPr lvl="0" defTabSz="914400" eaLnBrk="1" fontAlgn="auto" hangingPunct="1">
              <a:buClr>
                <a:srgbClr val="000000"/>
              </a:buClr>
              <a:buNone/>
            </a:pPr>
            <a:endParaRPr lang="en-US" sz="3600" kern="0" dirty="0">
              <a:solidFill>
                <a:srgbClr val="000000"/>
              </a:solidFill>
              <a:latin typeface="+mn-lt"/>
            </a:endParaRPr>
          </a:p>
          <a:p>
            <a:pPr lvl="0" defTabSz="914400" eaLnBrk="1" fontAlgn="auto" hangingPunct="1">
              <a:buClr>
                <a:srgbClr val="000000"/>
              </a:buClr>
              <a:buNone/>
            </a:pPr>
            <a:endParaRPr lang="en-US" sz="3600" kern="0" dirty="0">
              <a:solidFill>
                <a:srgbClr val="000000"/>
              </a:solidFill>
              <a:latin typeface="+mn-lt"/>
            </a:endParaRPr>
          </a:p>
          <a:p>
            <a:pPr lvl="0" defTabSz="914400" eaLnBrk="1" fontAlgn="auto" hangingPunct="1">
              <a:buClr>
                <a:srgbClr val="000000"/>
              </a:buClr>
              <a:buNone/>
            </a:pPr>
            <a:endParaRPr lang="en-US" sz="3600" kern="0" dirty="0">
              <a:solidFill>
                <a:srgbClr val="000000"/>
              </a:solidFill>
              <a:latin typeface="+mn-lt"/>
            </a:endParaRPr>
          </a:p>
          <a:p>
            <a:pPr marL="285750" marR="0" lvl="0" indent="-171450" algn="l" defTabSz="914400" rtl="0" eaLnBrk="1" fontAlgn="auto" latinLnBrk="0" hangingPunct="1">
              <a:lnSpc>
                <a:spcPct val="100000"/>
              </a:lnSpc>
              <a:spcBef>
                <a:spcPts val="0"/>
              </a:spcBef>
              <a:spcAft>
                <a:spcPts val="1200"/>
              </a:spcAft>
              <a:buClr>
                <a:srgbClr val="000000"/>
              </a:buClr>
              <a:buSzPct val="100000"/>
              <a:buFont typeface="Arial"/>
              <a:buNone/>
              <a:tabLst/>
              <a:defRPr/>
            </a:pPr>
            <a:endParaRPr kumimoji="0" lang="en-US" sz="3600" b="0" i="0" u="none" strike="noStrike" kern="0" cap="none" spc="0" normalizeH="0" baseline="0" noProof="0" dirty="0">
              <a:ln>
                <a:noFill/>
              </a:ln>
              <a:solidFill>
                <a:srgbClr val="000000"/>
              </a:solidFill>
              <a:effectLst/>
              <a:uLnTx/>
              <a:uFillTx/>
              <a:latin typeface="+mn-lt"/>
              <a:sym typeface="Century Gothic"/>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6800" y="41047241"/>
            <a:ext cx="1583227" cy="1146573"/>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2452" y="41035049"/>
            <a:ext cx="1864735" cy="1338800"/>
          </a:xfrm>
          <a:prstGeom prst="rect">
            <a:avLst/>
          </a:prstGeom>
        </p:spPr>
      </p:pic>
      <p:pic>
        <p:nvPicPr>
          <p:cNvPr id="5" name="Picture 4">
            <a:extLst>
              <a:ext uri="{FF2B5EF4-FFF2-40B4-BE49-F238E27FC236}">
                <a16:creationId xmlns:a16="http://schemas.microsoft.com/office/drawing/2014/main" xmlns="" id="{81F7EE08-35CF-4B9D-AB9C-05F90C793C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8464" y="11813551"/>
            <a:ext cx="6598537" cy="527109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8867023" y="11273579"/>
            <a:ext cx="6474005" cy="6154472"/>
          </a:xfrm>
          <a:prstGeom prst="rect">
            <a:avLst/>
          </a:prstGeom>
        </p:spPr>
      </p:pic>
      <p:pic>
        <p:nvPicPr>
          <p:cNvPr id="6" name="Picture 5"/>
          <p:cNvPicPr>
            <a:picLocks noChangeAspect="1"/>
          </p:cNvPicPr>
          <p:nvPr/>
        </p:nvPicPr>
        <p:blipFill>
          <a:blip r:embed="rId8"/>
          <a:stretch>
            <a:fillRect/>
          </a:stretch>
        </p:blipFill>
        <p:spPr>
          <a:xfrm>
            <a:off x="27727187" y="40606662"/>
            <a:ext cx="1930488" cy="1912938"/>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49034" y="15716854"/>
            <a:ext cx="6258018" cy="3986478"/>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07052" y="19768979"/>
            <a:ext cx="6936750" cy="4132421"/>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501011" y="19997617"/>
            <a:ext cx="6093195" cy="376240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829617" y="5788866"/>
            <a:ext cx="6799457" cy="4148556"/>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501011" y="9893762"/>
            <a:ext cx="6463104" cy="420300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21900" y="9990242"/>
            <a:ext cx="6794236" cy="4052076"/>
          </a:xfrm>
          <a:prstGeom prst="rect">
            <a:avLst/>
          </a:prstGeom>
        </p:spPr>
      </p:pic>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95989" y="15367745"/>
            <a:ext cx="6220573" cy="3753103"/>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104201" y="5704487"/>
            <a:ext cx="6984760" cy="4189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4972</TotalTime>
  <Words>68</Words>
  <Application>Microsoft Macintosh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Century Gothic</vt:lpstr>
      <vt:lpstr>ＭＳ Ｐゴシック</vt:lpstr>
      <vt:lpstr>Arial</vt:lpstr>
      <vt:lpstr>Office Theme</vt:lpstr>
      <vt:lpstr>Mental Health Prediction using Sentiment Analysis By Salman Sigari, Pouria Babvey Supervisor: Professor Chris Asakiewicz  </vt:lpstr>
    </vt:vector>
  </TitlesOfParts>
  <Manager/>
  <Company>Stevens Institute of Technology</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Pouria Babvey</cp:lastModifiedBy>
  <cp:revision>130</cp:revision>
  <cp:lastPrinted>2015-02-10T22:06:34Z</cp:lastPrinted>
  <dcterms:created xsi:type="dcterms:W3CDTF">2008-04-07T13:20:48Z</dcterms:created>
  <dcterms:modified xsi:type="dcterms:W3CDTF">2017-11-27T16:57:31Z</dcterms:modified>
  <cp:category/>
</cp:coreProperties>
</file>