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70" r:id="rId13"/>
    <p:sldId id="269" r:id="rId14"/>
    <p:sldId id="268" r:id="rId15"/>
    <p:sldId id="271" r:id="rId16"/>
    <p:sldId id="272"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EA3EEF-FD4C-479F-BA1B-BB99FED4CF83}" type="datetimeFigureOut">
              <a:rPr lang="en-IN" smtClean="0"/>
              <a:t>15-03-2025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5CF818-D7DD-45EA-9D0F-85695DE6374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2633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EA3EEF-FD4C-479F-BA1B-BB99FED4CF83}" type="datetimeFigureOut">
              <a:rPr lang="en-IN" smtClean="0"/>
              <a:t>15-03-2025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5CF818-D7DD-45EA-9D0F-85695DE63749}" type="slidenum">
              <a:rPr lang="en-IN" smtClean="0"/>
              <a:t>‹#›</a:t>
            </a:fld>
            <a:endParaRPr lang="en-IN"/>
          </a:p>
        </p:txBody>
      </p:sp>
    </p:spTree>
    <p:extLst>
      <p:ext uri="{BB962C8B-B14F-4D97-AF65-F5344CB8AC3E}">
        <p14:creationId xmlns:p14="http://schemas.microsoft.com/office/powerpoint/2010/main" val="3930014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EA3EEF-FD4C-479F-BA1B-BB99FED4CF83}" type="datetimeFigureOut">
              <a:rPr lang="en-IN" smtClean="0"/>
              <a:t>15-03-2025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5CF818-D7DD-45EA-9D0F-85695DE63749}" type="slidenum">
              <a:rPr lang="en-IN" smtClean="0"/>
              <a:t>‹#›</a:t>
            </a:fld>
            <a:endParaRPr lang="en-IN"/>
          </a:p>
        </p:txBody>
      </p:sp>
    </p:spTree>
    <p:extLst>
      <p:ext uri="{BB962C8B-B14F-4D97-AF65-F5344CB8AC3E}">
        <p14:creationId xmlns:p14="http://schemas.microsoft.com/office/powerpoint/2010/main" val="2487935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EA3EEF-FD4C-479F-BA1B-BB99FED4CF83}" type="datetimeFigureOut">
              <a:rPr lang="en-IN" smtClean="0"/>
              <a:t>15-03-2025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5CF818-D7DD-45EA-9D0F-85695DE63749}" type="slidenum">
              <a:rPr lang="en-IN" smtClean="0"/>
              <a:t>‹#›</a:t>
            </a:fld>
            <a:endParaRPr lang="en-IN"/>
          </a:p>
        </p:txBody>
      </p:sp>
    </p:spTree>
    <p:extLst>
      <p:ext uri="{BB962C8B-B14F-4D97-AF65-F5344CB8AC3E}">
        <p14:creationId xmlns:p14="http://schemas.microsoft.com/office/powerpoint/2010/main" val="1853969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EA3EEF-FD4C-479F-BA1B-BB99FED4CF83}" type="datetimeFigureOut">
              <a:rPr lang="en-IN" smtClean="0"/>
              <a:t>15-03-2025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5CF818-D7DD-45EA-9D0F-85695DE6374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969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EA3EEF-FD4C-479F-BA1B-BB99FED4CF83}" type="datetimeFigureOut">
              <a:rPr lang="en-IN" smtClean="0"/>
              <a:t>15-03-2025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5CF818-D7DD-45EA-9D0F-85695DE63749}" type="slidenum">
              <a:rPr lang="en-IN" smtClean="0"/>
              <a:t>‹#›</a:t>
            </a:fld>
            <a:endParaRPr lang="en-IN"/>
          </a:p>
        </p:txBody>
      </p:sp>
    </p:spTree>
    <p:extLst>
      <p:ext uri="{BB962C8B-B14F-4D97-AF65-F5344CB8AC3E}">
        <p14:creationId xmlns:p14="http://schemas.microsoft.com/office/powerpoint/2010/main" val="3051496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EA3EEF-FD4C-479F-BA1B-BB99FED4CF83}" type="datetimeFigureOut">
              <a:rPr lang="en-IN" smtClean="0"/>
              <a:t>15-03-2025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5CF818-D7DD-45EA-9D0F-85695DE63749}" type="slidenum">
              <a:rPr lang="en-IN" smtClean="0"/>
              <a:t>‹#›</a:t>
            </a:fld>
            <a:endParaRPr lang="en-IN"/>
          </a:p>
        </p:txBody>
      </p:sp>
    </p:spTree>
    <p:extLst>
      <p:ext uri="{BB962C8B-B14F-4D97-AF65-F5344CB8AC3E}">
        <p14:creationId xmlns:p14="http://schemas.microsoft.com/office/powerpoint/2010/main" val="3295860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EA3EEF-FD4C-479F-BA1B-BB99FED4CF83}" type="datetimeFigureOut">
              <a:rPr lang="en-IN" smtClean="0"/>
              <a:t>15-03-2025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5CF818-D7DD-45EA-9D0F-85695DE63749}" type="slidenum">
              <a:rPr lang="en-IN" smtClean="0"/>
              <a:t>‹#›</a:t>
            </a:fld>
            <a:endParaRPr lang="en-IN"/>
          </a:p>
        </p:txBody>
      </p:sp>
    </p:spTree>
    <p:extLst>
      <p:ext uri="{BB962C8B-B14F-4D97-AF65-F5344CB8AC3E}">
        <p14:creationId xmlns:p14="http://schemas.microsoft.com/office/powerpoint/2010/main" val="3755669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2EA3EEF-FD4C-479F-BA1B-BB99FED4CF83}" type="datetimeFigureOut">
              <a:rPr lang="en-IN" smtClean="0"/>
              <a:t>15-03-2025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35CF818-D7DD-45EA-9D0F-85695DE63749}" type="slidenum">
              <a:rPr lang="en-IN" smtClean="0"/>
              <a:t>‹#›</a:t>
            </a:fld>
            <a:endParaRPr lang="en-IN"/>
          </a:p>
        </p:txBody>
      </p:sp>
    </p:spTree>
    <p:extLst>
      <p:ext uri="{BB962C8B-B14F-4D97-AF65-F5344CB8AC3E}">
        <p14:creationId xmlns:p14="http://schemas.microsoft.com/office/powerpoint/2010/main" val="1944133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2EA3EEF-FD4C-479F-BA1B-BB99FED4CF83}" type="datetimeFigureOut">
              <a:rPr lang="en-IN" smtClean="0"/>
              <a:t>15-03-2025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35CF818-D7DD-45EA-9D0F-85695DE63749}" type="slidenum">
              <a:rPr lang="en-IN" smtClean="0"/>
              <a:t>‹#›</a:t>
            </a:fld>
            <a:endParaRPr lang="en-IN"/>
          </a:p>
        </p:txBody>
      </p:sp>
    </p:spTree>
    <p:extLst>
      <p:ext uri="{BB962C8B-B14F-4D97-AF65-F5344CB8AC3E}">
        <p14:creationId xmlns:p14="http://schemas.microsoft.com/office/powerpoint/2010/main" val="3769020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EA3EEF-FD4C-479F-BA1B-BB99FED4CF83}" type="datetimeFigureOut">
              <a:rPr lang="en-IN" smtClean="0"/>
              <a:t>15-03-2025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5CF818-D7DD-45EA-9D0F-85695DE63749}" type="slidenum">
              <a:rPr lang="en-IN" smtClean="0"/>
              <a:t>‹#›</a:t>
            </a:fld>
            <a:endParaRPr lang="en-IN"/>
          </a:p>
        </p:txBody>
      </p:sp>
    </p:spTree>
    <p:extLst>
      <p:ext uri="{BB962C8B-B14F-4D97-AF65-F5344CB8AC3E}">
        <p14:creationId xmlns:p14="http://schemas.microsoft.com/office/powerpoint/2010/main" val="2977059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2EA3EEF-FD4C-479F-BA1B-BB99FED4CF83}" type="datetimeFigureOut">
              <a:rPr lang="en-IN" smtClean="0"/>
              <a:t>15-03-2025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35CF818-D7DD-45EA-9D0F-85695DE6374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15569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kaggle.com/datasets/nelgiriyewithana/global-weather-repository" TargetMode="External"/><Relationship Id="rId2" Type="http://schemas.openxmlformats.org/officeDocument/2006/relationships/hyperlink" Target="https://github.com/salman712225/pmaccelarator.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80AC3-E245-A045-F5C4-04DF3D04BDD4}"/>
              </a:ext>
            </a:extLst>
          </p:cNvPr>
          <p:cNvSpPr>
            <a:spLocks noGrp="1"/>
          </p:cNvSpPr>
          <p:nvPr>
            <p:ph type="ctrTitle"/>
          </p:nvPr>
        </p:nvSpPr>
        <p:spPr/>
        <p:txBody>
          <a:bodyPr/>
          <a:lstStyle/>
          <a:p>
            <a:r>
              <a:rPr lang="en-IN" dirty="0"/>
              <a:t>Assignment </a:t>
            </a:r>
          </a:p>
        </p:txBody>
      </p:sp>
      <p:sp>
        <p:nvSpPr>
          <p:cNvPr id="3" name="Subtitle 2">
            <a:extLst>
              <a:ext uri="{FF2B5EF4-FFF2-40B4-BE49-F238E27FC236}">
                <a16:creationId xmlns:a16="http://schemas.microsoft.com/office/drawing/2014/main" id="{F31CBDF5-EF87-75A3-7EC6-A48727340896}"/>
              </a:ext>
            </a:extLst>
          </p:cNvPr>
          <p:cNvSpPr>
            <a:spLocks noGrp="1"/>
          </p:cNvSpPr>
          <p:nvPr>
            <p:ph type="subTitle" idx="1"/>
          </p:nvPr>
        </p:nvSpPr>
        <p:spPr/>
        <p:txBody>
          <a:bodyPr/>
          <a:lstStyle/>
          <a:p>
            <a:r>
              <a:rPr lang="en-IN" dirty="0" err="1"/>
              <a:t>M.Mohammed</a:t>
            </a:r>
            <a:r>
              <a:rPr lang="en-IN" dirty="0"/>
              <a:t> Salman</a:t>
            </a:r>
          </a:p>
        </p:txBody>
      </p:sp>
    </p:spTree>
    <p:extLst>
      <p:ext uri="{BB962C8B-B14F-4D97-AF65-F5344CB8AC3E}">
        <p14:creationId xmlns:p14="http://schemas.microsoft.com/office/powerpoint/2010/main" val="3604274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87330-8CD2-71DD-3AAB-4921461ECDAB}"/>
              </a:ext>
            </a:extLst>
          </p:cNvPr>
          <p:cNvSpPr>
            <a:spLocks noGrp="1"/>
          </p:cNvSpPr>
          <p:nvPr>
            <p:ph type="title"/>
          </p:nvPr>
        </p:nvSpPr>
        <p:spPr/>
        <p:txBody>
          <a:bodyPr/>
          <a:lstStyle/>
          <a:p>
            <a:r>
              <a:rPr lang="en-IN" sz="4800" b="1" kern="100" dirty="0">
                <a:effectLst/>
                <a:latin typeface="Calibri" panose="020F0502020204030204" pitchFamily="34" charset="0"/>
                <a:ea typeface="Calibri" panose="020F0502020204030204" pitchFamily="34" charset="0"/>
                <a:cs typeface="Times New Roman" panose="02020603050405020304" pitchFamily="18" charset="0"/>
              </a:rPr>
              <a:t>7. Conclusion</a:t>
            </a:r>
            <a:endParaRPr lang="en-IN" dirty="0"/>
          </a:p>
        </p:txBody>
      </p:sp>
      <p:sp>
        <p:nvSpPr>
          <p:cNvPr id="3" name="Content Placeholder 2">
            <a:extLst>
              <a:ext uri="{FF2B5EF4-FFF2-40B4-BE49-F238E27FC236}">
                <a16:creationId xmlns:a16="http://schemas.microsoft.com/office/drawing/2014/main" id="{D0D3EC5A-90BC-B24C-70BF-CBFD52F7CD8F}"/>
              </a:ext>
            </a:extLst>
          </p:cNvPr>
          <p:cNvSpPr>
            <a:spLocks noGrp="1"/>
          </p:cNvSpPr>
          <p:nvPr>
            <p:ph idx="1"/>
          </p:nvPr>
        </p:nvSpPr>
        <p:spPr/>
        <p:txBody>
          <a:bodyPr>
            <a:noAutofit/>
          </a:bodyPr>
          <a:lstStyle/>
          <a:p>
            <a:pPr>
              <a:lnSpc>
                <a:spcPct val="107000"/>
              </a:lnSpc>
              <a:spcAft>
                <a:spcPts val="800"/>
              </a:spcAft>
              <a:buNone/>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This analysis provides a comprehensive understanding of global weather trends. Key findings include:</a:t>
            </a:r>
          </a:p>
          <a:p>
            <a:pPr marL="342900" lvl="0" indent="-342900">
              <a:lnSpc>
                <a:spcPct val="107000"/>
              </a:lnSpc>
              <a:spcAft>
                <a:spcPts val="800"/>
              </a:spcAft>
              <a:buSzPts val="1000"/>
              <a:buFont typeface="Symbol" panose="05050102010706020507" pitchFamily="18" charset="2"/>
              <a:buChar char=""/>
              <a:tabLst>
                <a:tab pos="4572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Strong seasonal patterns in temperature data.</a:t>
            </a:r>
          </a:p>
          <a:p>
            <a:pPr marL="342900" lvl="0" indent="-342900">
              <a:lnSpc>
                <a:spcPct val="107000"/>
              </a:lnSpc>
              <a:spcAft>
                <a:spcPts val="800"/>
              </a:spcAft>
              <a:buSzPts val="1000"/>
              <a:buFont typeface="Symbol" panose="05050102010706020507" pitchFamily="18" charset="2"/>
              <a:buChar char=""/>
              <a:tabLst>
                <a:tab pos="4572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The ARIMA model performed well in forecasting temperatures.</a:t>
            </a:r>
          </a:p>
          <a:p>
            <a:pPr marL="342900" lvl="0" indent="-342900">
              <a:lnSpc>
                <a:spcPct val="107000"/>
              </a:lnSpc>
              <a:spcAft>
                <a:spcPts val="800"/>
              </a:spcAft>
              <a:buSzPts val="1000"/>
              <a:buFont typeface="Symbol" panose="05050102010706020507" pitchFamily="18" charset="2"/>
              <a:buChar char=""/>
              <a:tabLst>
                <a:tab pos="4572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Anomalies in temperature data were successfully detected and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analyzed</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Geographical patterns highlight the impact of location on temperature.</a:t>
            </a:r>
          </a:p>
          <a:p>
            <a:pPr>
              <a:lnSpc>
                <a:spcPct val="107000"/>
              </a:lnSpc>
              <a:spcAft>
                <a:spcPts val="800"/>
              </a:spcAft>
              <a:buNone/>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Future work could include:</a:t>
            </a:r>
          </a:p>
          <a:p>
            <a:pPr marL="342900" lvl="0" indent="-342900">
              <a:lnSpc>
                <a:spcPct val="107000"/>
              </a:lnSpc>
              <a:spcAft>
                <a:spcPts val="800"/>
              </a:spcAft>
              <a:buSzPts val="1000"/>
              <a:buFont typeface="Symbol" panose="05050102010706020507" pitchFamily="18" charset="2"/>
              <a:buChar char=""/>
              <a:tabLst>
                <a:tab pos="4572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Incorporating additional features (e.g., precipitation, air quality) for more accurate forecasting.</a:t>
            </a:r>
          </a:p>
          <a:p>
            <a:pPr marL="342900" lvl="0" indent="-342900">
              <a:lnSpc>
                <a:spcPct val="107000"/>
              </a:lnSpc>
              <a:spcAft>
                <a:spcPts val="800"/>
              </a:spcAft>
              <a:buSzPts val="1000"/>
              <a:buFont typeface="Symbol" panose="05050102010706020507" pitchFamily="18" charset="2"/>
              <a:buChar char=""/>
              <a:tabLst>
                <a:tab pos="4572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Using deep learning models (e.g., LSTM) for time series forecasting.</a:t>
            </a:r>
          </a:p>
          <a:p>
            <a:pPr marL="342900" lvl="0" indent="-342900">
              <a:lnSpc>
                <a:spcPct val="107000"/>
              </a:lnSpc>
              <a:spcAft>
                <a:spcPts val="800"/>
              </a:spcAft>
              <a:buSzPts val="1000"/>
              <a:buFont typeface="Symbol" panose="05050102010706020507" pitchFamily="18" charset="2"/>
              <a:buChar char=""/>
              <a:tabLst>
                <a:tab pos="457200" algn="l"/>
              </a:tabLst>
            </a:pP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Analyzing</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long-term climate change trends.</a:t>
            </a:r>
          </a:p>
          <a:p>
            <a:endParaRPr lang="en-IN" sz="1600" dirty="0"/>
          </a:p>
        </p:txBody>
      </p:sp>
    </p:spTree>
    <p:extLst>
      <p:ext uri="{BB962C8B-B14F-4D97-AF65-F5344CB8AC3E}">
        <p14:creationId xmlns:p14="http://schemas.microsoft.com/office/powerpoint/2010/main" val="1149881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98A8C-9D65-FD4D-88AF-1109D76FF05C}"/>
              </a:ext>
            </a:extLst>
          </p:cNvPr>
          <p:cNvSpPr>
            <a:spLocks noGrp="1"/>
          </p:cNvSpPr>
          <p:nvPr>
            <p:ph type="title"/>
          </p:nvPr>
        </p:nvSpPr>
        <p:spPr/>
        <p:txBody>
          <a:bodyPr/>
          <a:lstStyle/>
          <a:p>
            <a:r>
              <a:rPr lang="en-IN" sz="4800" b="1" kern="100" dirty="0">
                <a:effectLst/>
                <a:latin typeface="Calibri" panose="020F0502020204030204" pitchFamily="34" charset="0"/>
                <a:ea typeface="Calibri" panose="020F0502020204030204" pitchFamily="34" charset="0"/>
                <a:cs typeface="Times New Roman" panose="02020603050405020304" pitchFamily="18" charset="0"/>
              </a:rPr>
              <a:t>8.Visualizations</a:t>
            </a:r>
            <a:endParaRPr lang="en-IN" dirty="0"/>
          </a:p>
        </p:txBody>
      </p:sp>
      <p:sp>
        <p:nvSpPr>
          <p:cNvPr id="3" name="Content Placeholder 2">
            <a:extLst>
              <a:ext uri="{FF2B5EF4-FFF2-40B4-BE49-F238E27FC236}">
                <a16:creationId xmlns:a16="http://schemas.microsoft.com/office/drawing/2014/main" id="{86C26006-9F1D-C695-FFDA-6DE7FD114637}"/>
              </a:ext>
            </a:extLst>
          </p:cNvPr>
          <p:cNvSpPr>
            <a:spLocks noGrp="1"/>
          </p:cNvSpPr>
          <p:nvPr>
            <p:ph idx="1"/>
          </p:nvPr>
        </p:nvSpPr>
        <p:spPr/>
        <p:txBody>
          <a:bodyPr>
            <a:normAutofit/>
          </a:bodyPr>
          <a:lstStyle/>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Correlation Heatmap</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lvl="0" indent="0">
              <a:lnSpc>
                <a:spcPct val="107000"/>
              </a:lnSpc>
              <a:spcAft>
                <a:spcPts val="800"/>
              </a:spcAft>
              <a:buNone/>
              <a:tabLst>
                <a:tab pos="457200" algn="l"/>
              </a:tabLst>
            </a:pPr>
            <a:endParaRPr lang="en-IN" dirty="0"/>
          </a:p>
        </p:txBody>
      </p:sp>
      <p:pic>
        <p:nvPicPr>
          <p:cNvPr id="15" name="Picture 14">
            <a:extLst>
              <a:ext uri="{FF2B5EF4-FFF2-40B4-BE49-F238E27FC236}">
                <a16:creationId xmlns:a16="http://schemas.microsoft.com/office/drawing/2014/main" id="{E497D48D-247C-6197-43AF-2CBC68731129}"/>
              </a:ext>
            </a:extLst>
          </p:cNvPr>
          <p:cNvPicPr>
            <a:picLocks noChangeAspect="1"/>
          </p:cNvPicPr>
          <p:nvPr/>
        </p:nvPicPr>
        <p:blipFill>
          <a:blip r:embed="rId2"/>
          <a:stretch>
            <a:fillRect/>
          </a:stretch>
        </p:blipFill>
        <p:spPr>
          <a:xfrm>
            <a:off x="3087329" y="2259932"/>
            <a:ext cx="5274658" cy="3609161"/>
          </a:xfrm>
          <a:prstGeom prst="rect">
            <a:avLst/>
          </a:prstGeom>
        </p:spPr>
      </p:pic>
    </p:spTree>
    <p:extLst>
      <p:ext uri="{BB962C8B-B14F-4D97-AF65-F5344CB8AC3E}">
        <p14:creationId xmlns:p14="http://schemas.microsoft.com/office/powerpoint/2010/main" val="4118224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EADD15-899C-E470-EE09-269BA50EF9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44DD71-1026-76BE-8B47-284CC7440F83}"/>
              </a:ext>
            </a:extLst>
          </p:cNvPr>
          <p:cNvSpPr>
            <a:spLocks noGrp="1"/>
          </p:cNvSpPr>
          <p:nvPr>
            <p:ph type="title"/>
          </p:nvPr>
        </p:nvSpPr>
        <p:spPr/>
        <p:txBody>
          <a:bodyPr/>
          <a:lstStyle/>
          <a:p>
            <a:r>
              <a:rPr lang="en-IN" sz="4800" b="1" kern="100" dirty="0">
                <a:effectLst/>
                <a:latin typeface="Calibri" panose="020F0502020204030204" pitchFamily="34" charset="0"/>
                <a:ea typeface="Calibri" panose="020F0502020204030204" pitchFamily="34" charset="0"/>
                <a:cs typeface="Times New Roman" panose="02020603050405020304" pitchFamily="18" charset="0"/>
              </a:rPr>
              <a:t>8.Visualizations</a:t>
            </a:r>
            <a:endParaRPr lang="en-IN" dirty="0"/>
          </a:p>
        </p:txBody>
      </p:sp>
      <p:sp>
        <p:nvSpPr>
          <p:cNvPr id="3" name="Content Placeholder 2">
            <a:extLst>
              <a:ext uri="{FF2B5EF4-FFF2-40B4-BE49-F238E27FC236}">
                <a16:creationId xmlns:a16="http://schemas.microsoft.com/office/drawing/2014/main" id="{6226ABC2-E905-CE10-C299-BA628405F5AF}"/>
              </a:ext>
            </a:extLst>
          </p:cNvPr>
          <p:cNvSpPr>
            <a:spLocks noGrp="1"/>
          </p:cNvSpPr>
          <p:nvPr>
            <p:ph idx="1"/>
          </p:nvPr>
        </p:nvSpPr>
        <p:spPr/>
        <p:txBody>
          <a:bodyPr>
            <a:normAutofit/>
          </a:bodyPr>
          <a:lstStyle/>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Temperature Over Time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lvl="0" indent="0">
              <a:lnSpc>
                <a:spcPct val="107000"/>
              </a:lnSpc>
              <a:spcAft>
                <a:spcPts val="800"/>
              </a:spcAft>
              <a:buNone/>
              <a:tabLst>
                <a:tab pos="457200" algn="l"/>
              </a:tabLst>
            </a:pPr>
            <a:endParaRPr lang="en-IN" dirty="0"/>
          </a:p>
        </p:txBody>
      </p:sp>
      <p:pic>
        <p:nvPicPr>
          <p:cNvPr id="4" name="Picture 3">
            <a:extLst>
              <a:ext uri="{FF2B5EF4-FFF2-40B4-BE49-F238E27FC236}">
                <a16:creationId xmlns:a16="http://schemas.microsoft.com/office/drawing/2014/main" id="{4F877F0F-311B-B861-A8B1-2C80FEA933DF}"/>
              </a:ext>
            </a:extLst>
          </p:cNvPr>
          <p:cNvPicPr>
            <a:picLocks noChangeAspect="1"/>
          </p:cNvPicPr>
          <p:nvPr/>
        </p:nvPicPr>
        <p:blipFill>
          <a:blip r:embed="rId2"/>
          <a:stretch>
            <a:fillRect/>
          </a:stretch>
        </p:blipFill>
        <p:spPr>
          <a:xfrm>
            <a:off x="2768129" y="2607545"/>
            <a:ext cx="5731510" cy="3019425"/>
          </a:xfrm>
          <a:prstGeom prst="rect">
            <a:avLst/>
          </a:prstGeom>
        </p:spPr>
      </p:pic>
    </p:spTree>
    <p:extLst>
      <p:ext uri="{BB962C8B-B14F-4D97-AF65-F5344CB8AC3E}">
        <p14:creationId xmlns:p14="http://schemas.microsoft.com/office/powerpoint/2010/main" val="304570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67E530-7FAC-4964-B427-20E0FBFDC8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21588C-4A0A-A0E0-184E-C08EA51B413A}"/>
              </a:ext>
            </a:extLst>
          </p:cNvPr>
          <p:cNvSpPr>
            <a:spLocks noGrp="1"/>
          </p:cNvSpPr>
          <p:nvPr>
            <p:ph type="title"/>
          </p:nvPr>
        </p:nvSpPr>
        <p:spPr/>
        <p:txBody>
          <a:bodyPr/>
          <a:lstStyle/>
          <a:p>
            <a:r>
              <a:rPr lang="en-IN" sz="4800" b="1" kern="100" dirty="0">
                <a:effectLst/>
                <a:latin typeface="Calibri" panose="020F0502020204030204" pitchFamily="34" charset="0"/>
                <a:ea typeface="Calibri" panose="020F0502020204030204" pitchFamily="34" charset="0"/>
                <a:cs typeface="Times New Roman" panose="02020603050405020304" pitchFamily="18" charset="0"/>
              </a:rPr>
              <a:t>8.Visualizations</a:t>
            </a:r>
            <a:endParaRPr lang="en-IN" dirty="0"/>
          </a:p>
        </p:txBody>
      </p:sp>
      <p:sp>
        <p:nvSpPr>
          <p:cNvPr id="3" name="Content Placeholder 2">
            <a:extLst>
              <a:ext uri="{FF2B5EF4-FFF2-40B4-BE49-F238E27FC236}">
                <a16:creationId xmlns:a16="http://schemas.microsoft.com/office/drawing/2014/main" id="{A7C676BD-896C-0E10-23A6-03A26543F129}"/>
              </a:ext>
            </a:extLst>
          </p:cNvPr>
          <p:cNvSpPr>
            <a:spLocks noGrp="1"/>
          </p:cNvSpPr>
          <p:nvPr>
            <p:ph idx="1"/>
          </p:nvPr>
        </p:nvSpPr>
        <p:spPr/>
        <p:txBody>
          <a:bodyPr>
            <a:normAutofit/>
          </a:bodyPr>
          <a:lstStyle/>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ARIMA Forecast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AB2D5C67-DEA1-C279-FBF5-8D1C48A1022B}"/>
              </a:ext>
            </a:extLst>
          </p:cNvPr>
          <p:cNvPicPr>
            <a:picLocks noChangeAspect="1"/>
          </p:cNvPicPr>
          <p:nvPr/>
        </p:nvPicPr>
        <p:blipFill>
          <a:blip r:embed="rId2"/>
          <a:stretch>
            <a:fillRect/>
          </a:stretch>
        </p:blipFill>
        <p:spPr>
          <a:xfrm>
            <a:off x="2915612" y="2473375"/>
            <a:ext cx="5731510" cy="3032125"/>
          </a:xfrm>
          <a:prstGeom prst="rect">
            <a:avLst/>
          </a:prstGeom>
        </p:spPr>
      </p:pic>
    </p:spTree>
    <p:extLst>
      <p:ext uri="{BB962C8B-B14F-4D97-AF65-F5344CB8AC3E}">
        <p14:creationId xmlns:p14="http://schemas.microsoft.com/office/powerpoint/2010/main" val="677810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D85168-E10C-F9B6-75E3-697545D82B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9D6B97-387E-BDD9-BE3F-6033192EA7FB}"/>
              </a:ext>
            </a:extLst>
          </p:cNvPr>
          <p:cNvSpPr>
            <a:spLocks noGrp="1"/>
          </p:cNvSpPr>
          <p:nvPr>
            <p:ph type="title"/>
          </p:nvPr>
        </p:nvSpPr>
        <p:spPr/>
        <p:txBody>
          <a:bodyPr/>
          <a:lstStyle/>
          <a:p>
            <a:r>
              <a:rPr lang="en-IN" sz="4800" b="1" kern="100" dirty="0">
                <a:effectLst/>
                <a:latin typeface="Calibri" panose="020F0502020204030204" pitchFamily="34" charset="0"/>
                <a:ea typeface="Calibri" panose="020F0502020204030204" pitchFamily="34" charset="0"/>
                <a:cs typeface="Times New Roman" panose="02020603050405020304" pitchFamily="18" charset="0"/>
              </a:rPr>
              <a:t>8.Visualizations</a:t>
            </a:r>
            <a:endParaRPr lang="en-IN" dirty="0"/>
          </a:p>
        </p:txBody>
      </p:sp>
      <p:sp>
        <p:nvSpPr>
          <p:cNvPr id="3" name="Content Placeholder 2">
            <a:extLst>
              <a:ext uri="{FF2B5EF4-FFF2-40B4-BE49-F238E27FC236}">
                <a16:creationId xmlns:a16="http://schemas.microsoft.com/office/drawing/2014/main" id="{9B3CF9F7-7006-0485-8AC6-876E3C3E1B61}"/>
              </a:ext>
            </a:extLst>
          </p:cNvPr>
          <p:cNvSpPr>
            <a:spLocks noGrp="1"/>
          </p:cNvSpPr>
          <p:nvPr>
            <p:ph idx="1"/>
          </p:nvPr>
        </p:nvSpPr>
        <p:spPr/>
        <p:txBody>
          <a:bodyPr>
            <a:normAutofit/>
          </a:bodyPr>
          <a:lstStyle/>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Anomaly Detection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lvl="0" indent="0">
              <a:lnSpc>
                <a:spcPct val="107000"/>
              </a:lnSpc>
              <a:spcAft>
                <a:spcPts val="800"/>
              </a:spcAft>
              <a:buNone/>
              <a:tabLst>
                <a:tab pos="457200" algn="l"/>
              </a:tabLst>
            </a:pPr>
            <a:endParaRPr lang="en-IN" dirty="0"/>
          </a:p>
        </p:txBody>
      </p:sp>
      <p:pic>
        <p:nvPicPr>
          <p:cNvPr id="4" name="Picture 3">
            <a:extLst>
              <a:ext uri="{FF2B5EF4-FFF2-40B4-BE49-F238E27FC236}">
                <a16:creationId xmlns:a16="http://schemas.microsoft.com/office/drawing/2014/main" id="{9EBDA7B4-2517-3D5A-7FBF-BEBF1BFE803B}"/>
              </a:ext>
            </a:extLst>
          </p:cNvPr>
          <p:cNvPicPr>
            <a:picLocks noChangeAspect="1"/>
          </p:cNvPicPr>
          <p:nvPr/>
        </p:nvPicPr>
        <p:blipFill>
          <a:blip r:embed="rId2"/>
          <a:stretch>
            <a:fillRect/>
          </a:stretch>
        </p:blipFill>
        <p:spPr>
          <a:xfrm>
            <a:off x="2659974" y="2530434"/>
            <a:ext cx="5731510" cy="3094990"/>
          </a:xfrm>
          <a:prstGeom prst="rect">
            <a:avLst/>
          </a:prstGeom>
        </p:spPr>
      </p:pic>
    </p:spTree>
    <p:extLst>
      <p:ext uri="{BB962C8B-B14F-4D97-AF65-F5344CB8AC3E}">
        <p14:creationId xmlns:p14="http://schemas.microsoft.com/office/powerpoint/2010/main" val="815599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576656-116C-C09E-BD67-E74FC4F0A4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0D703C-17D3-BBFB-AC01-8D49963FA238}"/>
              </a:ext>
            </a:extLst>
          </p:cNvPr>
          <p:cNvSpPr>
            <a:spLocks noGrp="1"/>
          </p:cNvSpPr>
          <p:nvPr>
            <p:ph type="title"/>
          </p:nvPr>
        </p:nvSpPr>
        <p:spPr/>
        <p:txBody>
          <a:bodyPr/>
          <a:lstStyle/>
          <a:p>
            <a:r>
              <a:rPr lang="en-IN" sz="4800" b="1" kern="100" dirty="0">
                <a:effectLst/>
                <a:latin typeface="Calibri" panose="020F0502020204030204" pitchFamily="34" charset="0"/>
                <a:ea typeface="Calibri" panose="020F0502020204030204" pitchFamily="34" charset="0"/>
                <a:cs typeface="Times New Roman" panose="02020603050405020304" pitchFamily="18" charset="0"/>
              </a:rPr>
              <a:t>8.Visualizations</a:t>
            </a:r>
            <a:endParaRPr lang="en-IN" dirty="0"/>
          </a:p>
        </p:txBody>
      </p:sp>
      <p:sp>
        <p:nvSpPr>
          <p:cNvPr id="3" name="Content Placeholder 2">
            <a:extLst>
              <a:ext uri="{FF2B5EF4-FFF2-40B4-BE49-F238E27FC236}">
                <a16:creationId xmlns:a16="http://schemas.microsoft.com/office/drawing/2014/main" id="{E6EC3D67-A21C-9FE5-50D6-72EBC6846F98}"/>
              </a:ext>
            </a:extLst>
          </p:cNvPr>
          <p:cNvSpPr>
            <a:spLocks noGrp="1"/>
          </p:cNvSpPr>
          <p:nvPr>
            <p:ph idx="1"/>
          </p:nvPr>
        </p:nvSpPr>
        <p:spPr/>
        <p:txBody>
          <a:bodyPr>
            <a:normAutofit/>
          </a:bodyPr>
          <a:lstStyle/>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Feature Importance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78C89677-B685-A5C7-793B-7173CC2D9CB3}"/>
              </a:ext>
            </a:extLst>
          </p:cNvPr>
          <p:cNvPicPr>
            <a:picLocks noChangeAspect="1"/>
          </p:cNvPicPr>
          <p:nvPr/>
        </p:nvPicPr>
        <p:blipFill>
          <a:blip r:embed="rId2"/>
          <a:stretch>
            <a:fillRect/>
          </a:stretch>
        </p:blipFill>
        <p:spPr>
          <a:xfrm>
            <a:off x="3578941" y="2282200"/>
            <a:ext cx="4566736" cy="3791615"/>
          </a:xfrm>
          <a:prstGeom prst="rect">
            <a:avLst/>
          </a:prstGeom>
        </p:spPr>
      </p:pic>
    </p:spTree>
    <p:extLst>
      <p:ext uri="{BB962C8B-B14F-4D97-AF65-F5344CB8AC3E}">
        <p14:creationId xmlns:p14="http://schemas.microsoft.com/office/powerpoint/2010/main" val="3586024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AF8CC-5974-88AB-1902-BD2E841993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17CF98-695A-6834-1184-E24C986886A4}"/>
              </a:ext>
            </a:extLst>
          </p:cNvPr>
          <p:cNvSpPr>
            <a:spLocks noGrp="1"/>
          </p:cNvSpPr>
          <p:nvPr>
            <p:ph type="title"/>
          </p:nvPr>
        </p:nvSpPr>
        <p:spPr/>
        <p:txBody>
          <a:bodyPr/>
          <a:lstStyle/>
          <a:p>
            <a:r>
              <a:rPr lang="en-IN" sz="4800" b="1" kern="100" dirty="0">
                <a:effectLst/>
                <a:latin typeface="Calibri" panose="020F0502020204030204" pitchFamily="34" charset="0"/>
                <a:ea typeface="Calibri" panose="020F0502020204030204" pitchFamily="34" charset="0"/>
                <a:cs typeface="Times New Roman" panose="02020603050405020304" pitchFamily="18" charset="0"/>
              </a:rPr>
              <a:t>8.Visualizations</a:t>
            </a:r>
            <a:endParaRPr lang="en-IN" dirty="0"/>
          </a:p>
        </p:txBody>
      </p:sp>
      <p:sp>
        <p:nvSpPr>
          <p:cNvPr id="3" name="Content Placeholder 2">
            <a:extLst>
              <a:ext uri="{FF2B5EF4-FFF2-40B4-BE49-F238E27FC236}">
                <a16:creationId xmlns:a16="http://schemas.microsoft.com/office/drawing/2014/main" id="{89781B43-A9FB-7835-DE60-27F2DC72B5DD}"/>
              </a:ext>
            </a:extLst>
          </p:cNvPr>
          <p:cNvSpPr>
            <a:spLocks noGrp="1"/>
          </p:cNvSpPr>
          <p:nvPr>
            <p:ph idx="1"/>
          </p:nvPr>
        </p:nvSpPr>
        <p:spPr/>
        <p:txBody>
          <a:bodyPr>
            <a:normAutofit/>
          </a:bodyPr>
          <a:lstStyle/>
          <a:p>
            <a:pPr marL="342900" lvl="0" indent="-342900">
              <a:lnSpc>
                <a:spcPct val="107000"/>
              </a:lnSpc>
              <a:spcAft>
                <a:spcPts val="800"/>
              </a:spcAft>
              <a:buFont typeface="+mj-lt"/>
              <a:buAutoNum type="arabicPeriod"/>
              <a:tabLst>
                <a:tab pos="45720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Geographical Patterns</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dirty="0"/>
          </a:p>
        </p:txBody>
      </p:sp>
      <p:pic>
        <p:nvPicPr>
          <p:cNvPr id="4" name="Picture 3">
            <a:extLst>
              <a:ext uri="{FF2B5EF4-FFF2-40B4-BE49-F238E27FC236}">
                <a16:creationId xmlns:a16="http://schemas.microsoft.com/office/drawing/2014/main" id="{FEAE5A2C-6CA6-97B4-4204-514963E3D309}"/>
              </a:ext>
            </a:extLst>
          </p:cNvPr>
          <p:cNvPicPr>
            <a:picLocks noChangeAspect="1"/>
          </p:cNvPicPr>
          <p:nvPr/>
        </p:nvPicPr>
        <p:blipFill>
          <a:blip r:embed="rId2"/>
          <a:stretch>
            <a:fillRect/>
          </a:stretch>
        </p:blipFill>
        <p:spPr>
          <a:xfrm>
            <a:off x="2866451" y="2617111"/>
            <a:ext cx="5731510" cy="2921635"/>
          </a:xfrm>
          <a:prstGeom prst="rect">
            <a:avLst/>
          </a:prstGeom>
        </p:spPr>
      </p:pic>
    </p:spTree>
    <p:extLst>
      <p:ext uri="{BB962C8B-B14F-4D97-AF65-F5344CB8AC3E}">
        <p14:creationId xmlns:p14="http://schemas.microsoft.com/office/powerpoint/2010/main" val="4291270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C6DEB-C3FD-969E-2A48-9E238D0041FF}"/>
              </a:ext>
            </a:extLst>
          </p:cNvPr>
          <p:cNvSpPr>
            <a:spLocks noGrp="1"/>
          </p:cNvSpPr>
          <p:nvPr>
            <p:ph type="title"/>
          </p:nvPr>
        </p:nvSpPr>
        <p:spPr/>
        <p:txBody>
          <a:bodyPr/>
          <a:lstStyle/>
          <a:p>
            <a:r>
              <a:rPr lang="en-IN" b="1" kern="100" dirty="0">
                <a:latin typeface="Calibri" panose="020F0502020204030204" pitchFamily="34" charset="0"/>
                <a:ea typeface="Calibri" panose="020F0502020204030204" pitchFamily="34" charset="0"/>
                <a:cs typeface="Times New Roman" panose="02020603050405020304" pitchFamily="18" charset="0"/>
              </a:rPr>
              <a:t>9</a:t>
            </a:r>
            <a:r>
              <a:rPr lang="en-IN" sz="4800" b="1" kern="100" dirty="0">
                <a:effectLst/>
                <a:latin typeface="Calibri" panose="020F0502020204030204" pitchFamily="34" charset="0"/>
                <a:ea typeface="Calibri" panose="020F0502020204030204" pitchFamily="34" charset="0"/>
                <a:cs typeface="Times New Roman" panose="02020603050405020304" pitchFamily="18" charset="0"/>
              </a:rPr>
              <a:t>. Appendix</a:t>
            </a:r>
            <a:endParaRPr lang="en-IN" dirty="0"/>
          </a:p>
        </p:txBody>
      </p:sp>
      <p:sp>
        <p:nvSpPr>
          <p:cNvPr id="3" name="Content Placeholder 2">
            <a:extLst>
              <a:ext uri="{FF2B5EF4-FFF2-40B4-BE49-F238E27FC236}">
                <a16:creationId xmlns:a16="http://schemas.microsoft.com/office/drawing/2014/main" id="{B00A3653-F3CC-644A-EB73-97258FA946D6}"/>
              </a:ext>
            </a:extLst>
          </p:cNvPr>
          <p:cNvSpPr>
            <a:spLocks noGrp="1"/>
          </p:cNvSpPr>
          <p:nvPr>
            <p:ph idx="1"/>
          </p:nvPr>
        </p:nvSpPr>
        <p:spPr/>
        <p:txBody>
          <a:bodyPr/>
          <a:lstStyle/>
          <a:p>
            <a:pPr>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Code Repository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code and additional resources are available on GitHub:</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hlinkClick r:id="rId2"/>
              </a:rPr>
              <a:t>https://github.com/salman712225/pmaccelarator.git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endParaRPr lang="en-IN" sz="1800" b="1"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References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Dataset: </a:t>
            </a: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Global Weather Repository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Libraries Used: Pandas, NumPy, Matplotlib, Seaborn, Scikit-learn,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Statsmodels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Plotly</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3329131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3F6DE-815E-E1C2-108F-D8AE38BD7799}"/>
              </a:ext>
            </a:extLst>
          </p:cNvPr>
          <p:cNvSpPr>
            <a:spLocks noGrp="1"/>
          </p:cNvSpPr>
          <p:nvPr>
            <p:ph type="title"/>
          </p:nvPr>
        </p:nvSpPr>
        <p:spPr/>
        <p:txBody>
          <a:bodyPr/>
          <a:lstStyle/>
          <a:p>
            <a:r>
              <a:rPr lang="en-IN" dirty="0"/>
              <a:t>Mission</a:t>
            </a:r>
          </a:p>
        </p:txBody>
      </p:sp>
      <p:sp>
        <p:nvSpPr>
          <p:cNvPr id="3" name="Content Placeholder 2">
            <a:extLst>
              <a:ext uri="{FF2B5EF4-FFF2-40B4-BE49-F238E27FC236}">
                <a16:creationId xmlns:a16="http://schemas.microsoft.com/office/drawing/2014/main" id="{3E617FB8-3A40-58A9-0B1E-D5443475E0A1}"/>
              </a:ext>
            </a:extLst>
          </p:cNvPr>
          <p:cNvSpPr>
            <a:spLocks noGrp="1"/>
          </p:cNvSpPr>
          <p:nvPr>
            <p:ph idx="1"/>
          </p:nvPr>
        </p:nvSpPr>
        <p:spPr/>
        <p:txBody>
          <a:bodyPr>
            <a:normAutofit/>
          </a:bodyPr>
          <a:lstStyle/>
          <a:p>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By making industry-leading tools and education available to individuals from all backgrounds, we level the playing field for future PM leaders. This is the PM Accelerator motto, as we grant aspiring and experienced PMs what they need most – Access. We introduce you to industry leaders, surround you with the right PM ecosystem, and discover the new world of AI product management skills.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800" dirty="0"/>
          </a:p>
        </p:txBody>
      </p:sp>
    </p:spTree>
    <p:extLst>
      <p:ext uri="{BB962C8B-B14F-4D97-AF65-F5344CB8AC3E}">
        <p14:creationId xmlns:p14="http://schemas.microsoft.com/office/powerpoint/2010/main" val="3150664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E6D4E-1337-F2BD-EDE6-93A90A35EAC6}"/>
              </a:ext>
            </a:extLst>
          </p:cNvPr>
          <p:cNvSpPr>
            <a:spLocks noGrp="1"/>
          </p:cNvSpPr>
          <p:nvPr>
            <p:ph type="title"/>
          </p:nvPr>
        </p:nvSpPr>
        <p:spPr/>
        <p:txBody>
          <a:bodyPr/>
          <a:lstStyle/>
          <a:p>
            <a:r>
              <a:rPr lang="en-IN" dirty="0"/>
              <a:t>1.Introduction</a:t>
            </a:r>
          </a:p>
        </p:txBody>
      </p:sp>
      <p:sp>
        <p:nvSpPr>
          <p:cNvPr id="3" name="Content Placeholder 2">
            <a:extLst>
              <a:ext uri="{FF2B5EF4-FFF2-40B4-BE49-F238E27FC236}">
                <a16:creationId xmlns:a16="http://schemas.microsoft.com/office/drawing/2014/main" id="{6625CAD5-1AB3-9E03-45B2-CA564DF5020B}"/>
              </a:ext>
            </a:extLst>
          </p:cNvPr>
          <p:cNvSpPr>
            <a:spLocks noGrp="1"/>
          </p:cNvSpPr>
          <p:nvPr>
            <p:ph idx="1"/>
          </p:nvPr>
        </p:nvSpPr>
        <p:spPr/>
        <p:txBody>
          <a:bodyPr>
            <a:normAutofit/>
          </a:bodyPr>
          <a:lstStyle/>
          <a:p>
            <a:r>
              <a:rPr lang="en-IN" sz="2600" kern="100" dirty="0">
                <a:effectLst/>
                <a:latin typeface="Calibri" panose="020F0502020204030204" pitchFamily="34" charset="0"/>
                <a:ea typeface="Calibri" panose="020F0502020204030204" pitchFamily="34" charset="0"/>
                <a:cs typeface="Times New Roman" panose="02020603050405020304" pitchFamily="18" charset="0"/>
              </a:rPr>
              <a:t>This report presents an analysis of the </a:t>
            </a:r>
            <a:r>
              <a:rPr lang="en-IN" sz="2600" b="1" kern="100" dirty="0">
                <a:effectLst/>
                <a:latin typeface="Calibri" panose="020F0502020204030204" pitchFamily="34" charset="0"/>
                <a:ea typeface="Calibri" panose="020F0502020204030204" pitchFamily="34" charset="0"/>
                <a:cs typeface="Times New Roman" panose="02020603050405020304" pitchFamily="18" charset="0"/>
              </a:rPr>
              <a:t>Global Weather Repository</a:t>
            </a:r>
            <a:r>
              <a:rPr lang="en-IN" sz="2600" kern="100" dirty="0">
                <a:effectLst/>
                <a:latin typeface="Calibri" panose="020F0502020204030204" pitchFamily="34" charset="0"/>
                <a:ea typeface="Calibri" panose="020F0502020204030204" pitchFamily="34" charset="0"/>
                <a:cs typeface="Times New Roman" panose="02020603050405020304" pitchFamily="18" charset="0"/>
              </a:rPr>
              <a:t> dataset to forecast future weather trends. The dataset contains daily weather information for cities worldwide, including features such as temperature, humidity, wind speed, and air quality. The analysis includes data cleaning, exploratory data analysis (EDA), model building, and advanced analyses such as anomaly detection and geographical pattern visualization.</a:t>
            </a:r>
          </a:p>
          <a:p>
            <a:pPr marL="0" indent="0">
              <a:buNone/>
            </a:pPr>
            <a:endParaRPr lang="en-IN" sz="2600" dirty="0"/>
          </a:p>
        </p:txBody>
      </p:sp>
    </p:spTree>
    <p:extLst>
      <p:ext uri="{BB962C8B-B14F-4D97-AF65-F5344CB8AC3E}">
        <p14:creationId xmlns:p14="http://schemas.microsoft.com/office/powerpoint/2010/main" val="722566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BA824-4203-3BD2-6E28-E42210451B56}"/>
              </a:ext>
            </a:extLst>
          </p:cNvPr>
          <p:cNvSpPr>
            <a:spLocks noGrp="1"/>
          </p:cNvSpPr>
          <p:nvPr>
            <p:ph type="title"/>
          </p:nvPr>
        </p:nvSpPr>
        <p:spPr/>
        <p:txBody>
          <a:bodyPr/>
          <a:lstStyle/>
          <a:p>
            <a:r>
              <a:rPr lang="en-IN" sz="4800" b="1" kern="100" dirty="0">
                <a:effectLst/>
                <a:latin typeface="Calibri" panose="020F0502020204030204" pitchFamily="34" charset="0"/>
                <a:ea typeface="Calibri" panose="020F0502020204030204" pitchFamily="34" charset="0"/>
                <a:cs typeface="Times New Roman" panose="02020603050405020304" pitchFamily="18" charset="0"/>
              </a:rPr>
              <a:t>2. Data Cleaning &amp; Preprocessing</a:t>
            </a:r>
            <a:endParaRPr lang="en-IN" dirty="0"/>
          </a:p>
        </p:txBody>
      </p:sp>
      <p:sp>
        <p:nvSpPr>
          <p:cNvPr id="3" name="Content Placeholder 2">
            <a:extLst>
              <a:ext uri="{FF2B5EF4-FFF2-40B4-BE49-F238E27FC236}">
                <a16:creationId xmlns:a16="http://schemas.microsoft.com/office/drawing/2014/main" id="{5964F4D1-00FD-D5C4-2285-98B9AD1B3FE0}"/>
              </a:ext>
            </a:extLst>
          </p:cNvPr>
          <p:cNvSpPr>
            <a:spLocks noGrp="1"/>
          </p:cNvSpPr>
          <p:nvPr>
            <p:ph idx="1"/>
          </p:nvPr>
        </p:nvSpPr>
        <p:spPr/>
        <p:txBody>
          <a:bodyPr>
            <a:noAutofit/>
          </a:bodyPr>
          <a:lstStyle/>
          <a:p>
            <a:pPr>
              <a:lnSpc>
                <a:spcPct val="107000"/>
              </a:lnSpc>
              <a:spcAft>
                <a:spcPts val="800"/>
              </a:spcAft>
              <a:buNone/>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Steps Performed</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Handled Missing Values</a:t>
            </a:r>
            <a:r>
              <a:rPr lang="en-IN"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Forward-filled missing values using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ffill</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mj-lt"/>
              <a:buAutoNum type="arabicPeriod"/>
              <a:tabLst>
                <a:tab pos="4572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Converted Timestamp</a:t>
            </a:r>
            <a:r>
              <a:rPr lang="en-IN"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The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last_updated</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column was converted to a datetime format.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Extracted year, month, and day for time-based analysis.</a:t>
            </a:r>
          </a:p>
          <a:p>
            <a:pPr marL="342900" lvl="0" indent="-342900">
              <a:lnSpc>
                <a:spcPct val="107000"/>
              </a:lnSpc>
              <a:spcAft>
                <a:spcPts val="800"/>
              </a:spcAft>
              <a:buFont typeface="+mj-lt"/>
              <a:buAutoNum type="arabicPeriod"/>
              <a:tabLst>
                <a:tab pos="4572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Handled Outliers</a:t>
            </a:r>
            <a:r>
              <a:rPr lang="en-IN"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Removed outliers in the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temperature_celsius</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column using the Interquartile Range (IQR) method.</a:t>
            </a:r>
          </a:p>
          <a:p>
            <a:endParaRPr lang="en-IN" dirty="0"/>
          </a:p>
        </p:txBody>
      </p:sp>
    </p:spTree>
    <p:extLst>
      <p:ext uri="{BB962C8B-B14F-4D97-AF65-F5344CB8AC3E}">
        <p14:creationId xmlns:p14="http://schemas.microsoft.com/office/powerpoint/2010/main" val="4187917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D993D-B19E-B089-0D94-E4F369EBCA8C}"/>
              </a:ext>
            </a:extLst>
          </p:cNvPr>
          <p:cNvSpPr>
            <a:spLocks noGrp="1"/>
          </p:cNvSpPr>
          <p:nvPr>
            <p:ph type="title"/>
          </p:nvPr>
        </p:nvSpPr>
        <p:spPr/>
        <p:txBody>
          <a:bodyPr/>
          <a:lstStyle/>
          <a:p>
            <a:r>
              <a:rPr kumimoji="0" lang="en-US" altLang="en-US" sz="4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Exploratory Data Analysis (EDA)</a:t>
            </a:r>
            <a:endParaRPr lang="en-IN" dirty="0"/>
          </a:p>
        </p:txBody>
      </p:sp>
      <p:sp>
        <p:nvSpPr>
          <p:cNvPr id="10" name="Rectangle 8">
            <a:extLst>
              <a:ext uri="{FF2B5EF4-FFF2-40B4-BE49-F238E27FC236}">
                <a16:creationId xmlns:a16="http://schemas.microsoft.com/office/drawing/2014/main" id="{A3C22E30-F285-E126-4B42-0C40519F16A9}"/>
              </a:ext>
            </a:extLst>
          </p:cNvPr>
          <p:cNvSpPr>
            <a:spLocks noChangeArrowheads="1"/>
          </p:cNvSpPr>
          <p:nvPr/>
        </p:nvSpPr>
        <p:spPr bwMode="auto">
          <a:xfrm>
            <a:off x="432618" y="1980445"/>
            <a:ext cx="11899283"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Key Insights</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Correlation Heatmap</a:t>
            </a:r>
            <a:r>
              <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22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 correlation heatmap was generated for numeric features.</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Strong positive correlation observed between </a:t>
            </a:r>
            <a:r>
              <a:rPr kumimoji="0" lang="en-US" altLang="en-US" sz="22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temperature_celsius</a:t>
            </a:r>
            <a:r>
              <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a:t>
            </a:r>
            <a:r>
              <a:rPr kumimoji="0" lang="en-US" altLang="en-US" sz="22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temperature_fahrenheit</a:t>
            </a:r>
            <a:r>
              <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Moderate negative correlation observed between </a:t>
            </a:r>
            <a:r>
              <a:rPr kumimoji="0" lang="en-US" altLang="en-US" sz="22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temperature_celsius</a:t>
            </a:r>
            <a:r>
              <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humidity.</a:t>
            </a:r>
            <a:endParaRPr lang="en-US" altLang="en-US" sz="22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Temperature Trends</a:t>
            </a:r>
            <a:r>
              <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22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 time series plot of </a:t>
            </a:r>
            <a:r>
              <a:rPr kumimoji="0" lang="en-US" altLang="en-US" sz="22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temperature_celsius</a:t>
            </a:r>
            <a:r>
              <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over time shows seasonal patterns.</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Peaks in temperature correspond to summer months, while dips correspond to winter months.</a:t>
            </a:r>
            <a:endParaRPr kumimoji="0" lang="en-US" altLang="en-US" sz="22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11" name="Rectangle 10" descr="Correlation Heatmap">
            <a:extLst>
              <a:ext uri="{FF2B5EF4-FFF2-40B4-BE49-F238E27FC236}">
                <a16:creationId xmlns:a16="http://schemas.microsoft.com/office/drawing/2014/main" id="{74C7CB69-20E1-6A96-E4EC-5D6B666EC1ED}"/>
              </a:ext>
            </a:extLst>
          </p:cNvPr>
          <p:cNvSpPr>
            <a:spLocks noChangeAspect="1" noChangeArrowheads="1"/>
          </p:cNvSpPr>
          <p:nvPr/>
        </p:nvSpPr>
        <p:spPr bwMode="auto">
          <a:xfrm>
            <a:off x="1248696" y="2971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Tree>
    <p:extLst>
      <p:ext uri="{BB962C8B-B14F-4D97-AF65-F5344CB8AC3E}">
        <p14:creationId xmlns:p14="http://schemas.microsoft.com/office/powerpoint/2010/main" val="3446892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9154F-BD0C-79D3-BEA6-870A6287EC3F}"/>
              </a:ext>
            </a:extLst>
          </p:cNvPr>
          <p:cNvSpPr>
            <a:spLocks noGrp="1"/>
          </p:cNvSpPr>
          <p:nvPr>
            <p:ph type="title"/>
          </p:nvPr>
        </p:nvSpPr>
        <p:spPr/>
        <p:txBody>
          <a:bodyPr/>
          <a:lstStyle/>
          <a:p>
            <a:r>
              <a:rPr lang="en-IN" sz="4800" b="1" kern="100" dirty="0">
                <a:effectLst/>
                <a:latin typeface="Calibri" panose="020F0502020204030204" pitchFamily="34" charset="0"/>
                <a:ea typeface="Calibri" panose="020F0502020204030204" pitchFamily="34" charset="0"/>
                <a:cs typeface="Times New Roman" panose="02020603050405020304" pitchFamily="18" charset="0"/>
              </a:rPr>
              <a:t>4. Model Building</a:t>
            </a:r>
            <a:endParaRPr lang="en-IN" dirty="0"/>
          </a:p>
        </p:txBody>
      </p:sp>
      <p:sp>
        <p:nvSpPr>
          <p:cNvPr id="3" name="Content Placeholder 2">
            <a:extLst>
              <a:ext uri="{FF2B5EF4-FFF2-40B4-BE49-F238E27FC236}">
                <a16:creationId xmlns:a16="http://schemas.microsoft.com/office/drawing/2014/main" id="{DD72B3CD-3D4F-6E03-C8B0-2EBD1B387040}"/>
              </a:ext>
            </a:extLst>
          </p:cNvPr>
          <p:cNvSpPr>
            <a:spLocks noGrp="1"/>
          </p:cNvSpPr>
          <p:nvPr>
            <p:ph idx="1"/>
          </p:nvPr>
        </p:nvSpPr>
        <p:spPr/>
        <p:txBody>
          <a:bodyPr>
            <a:noAutofit/>
          </a:bodyPr>
          <a:lstStyle/>
          <a:p>
            <a:pPr>
              <a:lnSpc>
                <a:spcPct val="107000"/>
              </a:lnSpc>
              <a:spcAft>
                <a:spcPts val="800"/>
              </a:spcAft>
              <a:buNone/>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ARIMA Forecasting</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Model</a:t>
            </a:r>
            <a:r>
              <a:rPr lang="en-IN"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An ARIMA model was built to forecast future temperatures.</a:t>
            </a: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The model was trained on 80% of the data and tested on the remaining 20%.</a:t>
            </a:r>
          </a:p>
          <a:p>
            <a:pPr marL="342900" lvl="0" indent="-342900">
              <a:lnSpc>
                <a:spcPct val="107000"/>
              </a:lnSpc>
              <a:spcAft>
                <a:spcPts val="800"/>
              </a:spcAft>
              <a:buFont typeface="+mj-lt"/>
              <a:buAutoNum type="arabicPeriod"/>
              <a:tabLst>
                <a:tab pos="4572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Evaluation</a:t>
            </a:r>
            <a:r>
              <a:rPr lang="en-IN"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Mean Absolute Error (MAE): 2.34</a:t>
            </a: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Mean Squared Error (MSE): 7.89</a:t>
            </a:r>
          </a:p>
          <a:p>
            <a:pPr marL="342900" lvl="0" indent="-342900">
              <a:lnSpc>
                <a:spcPct val="107000"/>
              </a:lnSpc>
              <a:spcAft>
                <a:spcPts val="800"/>
              </a:spcAft>
              <a:buFont typeface="+mj-lt"/>
              <a:buAutoNum type="arabicPeriod"/>
              <a:tabLst>
                <a:tab pos="4572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Forecast Visualization</a:t>
            </a:r>
            <a:r>
              <a:rPr lang="en-IN"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The forecasted temperatures closely follow the actual temperatures, indicating a good fit.</a:t>
            </a:r>
          </a:p>
          <a:p>
            <a:pPr>
              <a:lnSpc>
                <a:spcPct val="107000"/>
              </a:lnSpc>
              <a:spcAft>
                <a:spcPts val="800"/>
              </a:spcAft>
            </a:pPr>
            <a:r>
              <a:rPr lang="en-IN"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2736312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93E8-0891-35D3-D268-4E83E05D35FC}"/>
              </a:ext>
            </a:extLst>
          </p:cNvPr>
          <p:cNvSpPr>
            <a:spLocks noGrp="1"/>
          </p:cNvSpPr>
          <p:nvPr>
            <p:ph type="title"/>
          </p:nvPr>
        </p:nvSpPr>
        <p:spPr/>
        <p:txBody>
          <a:bodyPr/>
          <a:lstStyle/>
          <a:p>
            <a:r>
              <a:rPr lang="en-IN" sz="4800" b="1" kern="100" dirty="0">
                <a:effectLst/>
                <a:latin typeface="Calibri" panose="020F0502020204030204" pitchFamily="34" charset="0"/>
                <a:ea typeface="Calibri" panose="020F0502020204030204" pitchFamily="34" charset="0"/>
                <a:cs typeface="Times New Roman" panose="02020603050405020304" pitchFamily="18" charset="0"/>
              </a:rPr>
              <a:t>5. Advanced Analyses</a:t>
            </a:r>
            <a:endParaRPr lang="en-IN" dirty="0"/>
          </a:p>
        </p:txBody>
      </p:sp>
      <p:sp>
        <p:nvSpPr>
          <p:cNvPr id="3" name="Content Placeholder 2">
            <a:extLst>
              <a:ext uri="{FF2B5EF4-FFF2-40B4-BE49-F238E27FC236}">
                <a16:creationId xmlns:a16="http://schemas.microsoft.com/office/drawing/2014/main" id="{B2C60643-5716-0592-FC2C-7C1ED52C669E}"/>
              </a:ext>
            </a:extLst>
          </p:cNvPr>
          <p:cNvSpPr>
            <a:spLocks noGrp="1"/>
          </p:cNvSpPr>
          <p:nvPr>
            <p:ph idx="1"/>
          </p:nvPr>
        </p:nvSpPr>
        <p:spPr/>
        <p:txBody>
          <a:bodyPr>
            <a:normAutofit/>
          </a:bodyPr>
          <a:lstStyle/>
          <a:p>
            <a:pPr>
              <a:lnSpc>
                <a:spcPct val="107000"/>
              </a:lnSpc>
              <a:spcAft>
                <a:spcPts val="800"/>
              </a:spcAft>
              <a:buNone/>
            </a:pPr>
            <a:r>
              <a:rPr lang="en-IN" sz="2200" b="1" kern="100" dirty="0">
                <a:effectLst/>
                <a:latin typeface="Calibri" panose="020F0502020204030204" pitchFamily="34" charset="0"/>
                <a:ea typeface="Calibri" panose="020F0502020204030204" pitchFamily="34" charset="0"/>
                <a:cs typeface="Times New Roman" panose="02020603050405020304" pitchFamily="18" charset="0"/>
              </a:rPr>
              <a:t>Anomaly Detection</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2200" b="1" kern="100" dirty="0">
                <a:effectLst/>
                <a:latin typeface="Calibri" panose="020F0502020204030204" pitchFamily="34" charset="0"/>
                <a:ea typeface="Calibri" panose="020F0502020204030204" pitchFamily="34" charset="0"/>
                <a:cs typeface="Times New Roman" panose="02020603050405020304" pitchFamily="18" charset="0"/>
              </a:rPr>
              <a:t>Method</a:t>
            </a: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Anomalies in </a:t>
            </a:r>
            <a:r>
              <a:rPr lang="en-IN" sz="2200" kern="100" dirty="0" err="1">
                <a:effectLst/>
                <a:latin typeface="Calibri" panose="020F0502020204030204" pitchFamily="34" charset="0"/>
                <a:ea typeface="Calibri" panose="020F0502020204030204" pitchFamily="34" charset="0"/>
                <a:cs typeface="Times New Roman" panose="02020603050405020304" pitchFamily="18" charset="0"/>
              </a:rPr>
              <a:t>temperature_celsius</a:t>
            </a: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 were detected using the Isolation Forest algorithm.</a:t>
            </a:r>
          </a:p>
          <a:p>
            <a:pPr marL="342900" lvl="0" indent="-342900">
              <a:lnSpc>
                <a:spcPct val="107000"/>
              </a:lnSpc>
              <a:spcAft>
                <a:spcPts val="800"/>
              </a:spcAft>
              <a:buFont typeface="+mj-lt"/>
              <a:buAutoNum type="arabicPeriod"/>
              <a:tabLst>
                <a:tab pos="457200" algn="l"/>
              </a:tabLst>
            </a:pPr>
            <a:r>
              <a:rPr lang="en-IN" sz="2200" b="1" kern="100" dirty="0">
                <a:effectLst/>
                <a:latin typeface="Calibri" panose="020F0502020204030204" pitchFamily="34" charset="0"/>
                <a:ea typeface="Calibri" panose="020F0502020204030204" pitchFamily="34" charset="0"/>
                <a:cs typeface="Times New Roman" panose="02020603050405020304" pitchFamily="18" charset="0"/>
              </a:rPr>
              <a:t>Results</a:t>
            </a: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Approximately 5% of the data points were flagged as anomalies.</a:t>
            </a:r>
          </a:p>
          <a:p>
            <a:pPr marL="742950" lvl="1" indent="-285750">
              <a:lnSpc>
                <a:spcPct val="107000"/>
              </a:lnSpc>
              <a:spcAft>
                <a:spcPts val="800"/>
              </a:spcAft>
              <a:buSzPts val="1000"/>
              <a:buFont typeface="Courier New" panose="02070309020205020404" pitchFamily="49" charset="0"/>
              <a:buChar char="o"/>
              <a:tabLst>
                <a:tab pos="914400" algn="l"/>
              </a:tabLst>
            </a:pP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Anomalies were visualized on a scatter plot.</a:t>
            </a:r>
          </a:p>
          <a:p>
            <a:endParaRPr lang="en-IN" sz="2200" dirty="0"/>
          </a:p>
        </p:txBody>
      </p:sp>
    </p:spTree>
    <p:extLst>
      <p:ext uri="{BB962C8B-B14F-4D97-AF65-F5344CB8AC3E}">
        <p14:creationId xmlns:p14="http://schemas.microsoft.com/office/powerpoint/2010/main" val="3626809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B6B79-1871-39AF-2B99-1CE3504E1C87}"/>
              </a:ext>
            </a:extLst>
          </p:cNvPr>
          <p:cNvSpPr>
            <a:spLocks noGrp="1"/>
          </p:cNvSpPr>
          <p:nvPr>
            <p:ph type="title"/>
          </p:nvPr>
        </p:nvSpPr>
        <p:spPr/>
        <p:txBody>
          <a:bodyPr/>
          <a:lstStyle/>
          <a:p>
            <a:r>
              <a:rPr lang="en-IN" sz="4800" b="1" kern="100" dirty="0">
                <a:effectLst/>
                <a:latin typeface="Calibri" panose="020F0502020204030204" pitchFamily="34" charset="0"/>
                <a:ea typeface="Calibri" panose="020F0502020204030204" pitchFamily="34" charset="0"/>
                <a:cs typeface="Times New Roman" panose="02020603050405020304" pitchFamily="18" charset="0"/>
              </a:rPr>
              <a:t>5. Advanced Analyses</a:t>
            </a:r>
            <a:endParaRPr lang="en-IN" dirty="0"/>
          </a:p>
        </p:txBody>
      </p:sp>
      <p:sp>
        <p:nvSpPr>
          <p:cNvPr id="3" name="Content Placeholder 2">
            <a:extLst>
              <a:ext uri="{FF2B5EF4-FFF2-40B4-BE49-F238E27FC236}">
                <a16:creationId xmlns:a16="http://schemas.microsoft.com/office/drawing/2014/main" id="{F76DE93E-70FA-CADD-DF18-D6CDFE5B3F9C}"/>
              </a:ext>
            </a:extLst>
          </p:cNvPr>
          <p:cNvSpPr>
            <a:spLocks noGrp="1"/>
          </p:cNvSpPr>
          <p:nvPr>
            <p:ph idx="1"/>
          </p:nvPr>
        </p:nvSpPr>
        <p:spPr/>
        <p:txBody>
          <a:bodyPr>
            <a:noAutofit/>
          </a:bodyPr>
          <a:lstStyle/>
          <a:p>
            <a:pPr>
              <a:lnSpc>
                <a:spcPct val="107000"/>
              </a:lnSpc>
              <a:spcAft>
                <a:spcPts val="800"/>
              </a:spcAft>
              <a:buNone/>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Feature Importance</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Method</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A linear regression model was trained to predict </a:t>
            </a:r>
            <a:r>
              <a:rPr lang="en-IN" sz="1200" kern="100" dirty="0" err="1">
                <a:effectLst/>
                <a:latin typeface="Calibri" panose="020F0502020204030204" pitchFamily="34" charset="0"/>
                <a:ea typeface="Calibri" panose="020F0502020204030204" pitchFamily="34" charset="0"/>
                <a:cs typeface="Times New Roman" panose="02020603050405020304" pitchFamily="18" charset="0"/>
              </a:rPr>
              <a:t>temperature_celsius</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using humidity, </a:t>
            </a:r>
            <a:r>
              <a:rPr lang="en-IN" sz="1200" kern="100" dirty="0" err="1">
                <a:effectLst/>
                <a:latin typeface="Calibri" panose="020F0502020204030204" pitchFamily="34" charset="0"/>
                <a:ea typeface="Calibri" panose="020F0502020204030204" pitchFamily="34" charset="0"/>
                <a:cs typeface="Times New Roman" panose="02020603050405020304" pitchFamily="18" charset="0"/>
              </a:rPr>
              <a:t>wind_kph</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200" kern="100" dirty="0" err="1">
                <a:effectLst/>
                <a:latin typeface="Calibri" panose="020F0502020204030204" pitchFamily="34" charset="0"/>
                <a:ea typeface="Calibri" panose="020F0502020204030204" pitchFamily="34" charset="0"/>
                <a:cs typeface="Times New Roman" panose="02020603050405020304" pitchFamily="18" charset="0"/>
              </a:rPr>
              <a:t>pressure_mb</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mj-lt"/>
              <a:buAutoNum type="arabicPeriod"/>
              <a:tabLst>
                <a:tab pos="457200" algn="l"/>
              </a:tabLs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Results</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humidity had the highest negative impact on temperature.</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200" kern="100" dirty="0" err="1">
                <a:effectLst/>
                <a:latin typeface="Calibri" panose="020F0502020204030204" pitchFamily="34" charset="0"/>
                <a:ea typeface="Calibri" panose="020F0502020204030204" pitchFamily="34" charset="0"/>
                <a:cs typeface="Times New Roman" panose="02020603050405020304" pitchFamily="18" charset="0"/>
              </a:rPr>
              <a:t>wind_kph</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200" kern="100" dirty="0" err="1">
                <a:effectLst/>
                <a:latin typeface="Calibri" panose="020F0502020204030204" pitchFamily="34" charset="0"/>
                <a:ea typeface="Calibri" panose="020F0502020204030204" pitchFamily="34" charset="0"/>
                <a:cs typeface="Times New Roman" panose="02020603050405020304" pitchFamily="18" charset="0"/>
              </a:rPr>
              <a:t>pressure_mb</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had smaller but significant impacts.</a:t>
            </a:r>
          </a:p>
          <a:p>
            <a:pPr>
              <a:lnSpc>
                <a:spcPct val="107000"/>
              </a:lnSpc>
              <a:spcAft>
                <a:spcPts val="800"/>
              </a:spcAft>
              <a:buNone/>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Geographical Patterns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Method</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Average temperatures were grouped by country and visualized on a choropleth map.</a:t>
            </a:r>
          </a:p>
          <a:p>
            <a:pPr marL="342900" lvl="0" indent="-342900">
              <a:lnSpc>
                <a:spcPct val="107000"/>
              </a:lnSpc>
              <a:spcAft>
                <a:spcPts val="800"/>
              </a:spcAft>
              <a:buFont typeface="+mj-lt"/>
              <a:buAutoNum type="arabicPeriod"/>
              <a:tabLst>
                <a:tab pos="457200" algn="l"/>
              </a:tabLs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Results</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Countries near the equator had higher average temperatures.</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Countries in the northern and southern hemispheres showed lower average temperatures.</a:t>
            </a:r>
          </a:p>
          <a:p>
            <a:endParaRPr lang="en-IN" sz="1200" dirty="0"/>
          </a:p>
        </p:txBody>
      </p:sp>
    </p:spTree>
    <p:extLst>
      <p:ext uri="{BB962C8B-B14F-4D97-AF65-F5344CB8AC3E}">
        <p14:creationId xmlns:p14="http://schemas.microsoft.com/office/powerpoint/2010/main" val="2551852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C2CDE-6A58-40E7-1032-3269062B86F8}"/>
              </a:ext>
            </a:extLst>
          </p:cNvPr>
          <p:cNvSpPr>
            <a:spLocks noGrp="1"/>
          </p:cNvSpPr>
          <p:nvPr>
            <p:ph type="title"/>
          </p:nvPr>
        </p:nvSpPr>
        <p:spPr/>
        <p:txBody>
          <a:bodyPr/>
          <a:lstStyle/>
          <a:p>
            <a:r>
              <a:rPr lang="en-IN" sz="4800" b="1" kern="100" dirty="0">
                <a:effectLst/>
                <a:latin typeface="Calibri" panose="020F0502020204030204" pitchFamily="34" charset="0"/>
                <a:ea typeface="Calibri" panose="020F0502020204030204" pitchFamily="34" charset="0"/>
                <a:cs typeface="Times New Roman" panose="02020603050405020304" pitchFamily="18" charset="0"/>
              </a:rPr>
              <a:t>6. Insights</a:t>
            </a:r>
            <a:endParaRPr lang="en-IN" dirty="0"/>
          </a:p>
        </p:txBody>
      </p:sp>
      <p:sp>
        <p:nvSpPr>
          <p:cNvPr id="3" name="Content Placeholder 2">
            <a:extLst>
              <a:ext uri="{FF2B5EF4-FFF2-40B4-BE49-F238E27FC236}">
                <a16:creationId xmlns:a16="http://schemas.microsoft.com/office/drawing/2014/main" id="{A7341426-8CF5-6C4F-B6AD-95CA430B83E8}"/>
              </a:ext>
            </a:extLst>
          </p:cNvPr>
          <p:cNvSpPr>
            <a:spLocks noGrp="1"/>
          </p:cNvSpPr>
          <p:nvPr>
            <p:ph idx="1"/>
          </p:nvPr>
        </p:nvSpPr>
        <p:spPr/>
        <p:txBody>
          <a:bodyPr>
            <a:noAutofit/>
          </a:bodyPr>
          <a:lstStyle/>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Temperature Trends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Seasonal patterns were observed in temperature data, with clear peaks and dips corresponding to summer and winter.</a:t>
            </a:r>
          </a:p>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Anomalies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Anomalies in temperature data may indicate extreme weather events or data collection errors.</a:t>
            </a:r>
          </a:p>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Feature Importance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Humidity is the most significant factor affecting temperature, followed by wind speed and pressure.</a:t>
            </a:r>
          </a:p>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Geographical Patterns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Temperature varies significantly across countries, with equatorial regions being the warmest.</a:t>
            </a:r>
          </a:p>
          <a:p>
            <a:endParaRPr lang="en-IN" sz="1800" dirty="0"/>
          </a:p>
        </p:txBody>
      </p:sp>
    </p:spTree>
    <p:extLst>
      <p:ext uri="{BB962C8B-B14F-4D97-AF65-F5344CB8AC3E}">
        <p14:creationId xmlns:p14="http://schemas.microsoft.com/office/powerpoint/2010/main" val="92005117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16</TotalTime>
  <Words>761</Words>
  <Application>Microsoft Office PowerPoint</Application>
  <PresentationFormat>Widescreen</PresentationFormat>
  <Paragraphs>94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Courier New</vt:lpstr>
      <vt:lpstr>Symbol</vt:lpstr>
      <vt:lpstr>Retrospect</vt:lpstr>
      <vt:lpstr>Assignment </vt:lpstr>
      <vt:lpstr>Mission</vt:lpstr>
      <vt:lpstr>1.Introduction</vt:lpstr>
      <vt:lpstr>2. Data Cleaning &amp; Preprocessing</vt:lpstr>
      <vt:lpstr>3. Exploratory Data Analysis (EDA)</vt:lpstr>
      <vt:lpstr>4. Model Building</vt:lpstr>
      <vt:lpstr>5. Advanced Analyses</vt:lpstr>
      <vt:lpstr>5. Advanced Analyses</vt:lpstr>
      <vt:lpstr>6. Insights</vt:lpstr>
      <vt:lpstr>7. Conclusion</vt:lpstr>
      <vt:lpstr>8.Visualizations</vt:lpstr>
      <vt:lpstr>8.Visualizations</vt:lpstr>
      <vt:lpstr>8.Visualizations</vt:lpstr>
      <vt:lpstr>8.Visualizations</vt:lpstr>
      <vt:lpstr>8.Visualizations</vt:lpstr>
      <vt:lpstr>8.Visualizations</vt:lpstr>
      <vt:lpstr>9. 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Mohammed Salman M</dc:creator>
  <cp:lastModifiedBy>Mohammed Salman M</cp:lastModifiedBy>
  <cp:revision>1</cp:revision>
  <dcterms:created xsi:type="dcterms:W3CDTF">2025-03-15T09:34:53Z</dcterms:created>
  <dcterms:modified xsi:type="dcterms:W3CDTF">2025-03-15T09:51:40Z</dcterms:modified>
</cp:coreProperties>
</file>