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0" r:id="rId3"/>
    <p:sldId id="289" r:id="rId4"/>
    <p:sldId id="256" r:id="rId5"/>
    <p:sldId id="290" r:id="rId6"/>
    <p:sldId id="259" r:id="rId7"/>
    <p:sldId id="291" r:id="rId8"/>
    <p:sldId id="260" r:id="rId9"/>
    <p:sldId id="261" r:id="rId10"/>
    <p:sldId id="292" r:id="rId11"/>
    <p:sldId id="262" r:id="rId12"/>
    <p:sldId id="263" r:id="rId13"/>
    <p:sldId id="264" r:id="rId14"/>
    <p:sldId id="265" r:id="rId15"/>
    <p:sldId id="266" r:id="rId16"/>
    <p:sldId id="267" r:id="rId17"/>
    <p:sldId id="293" r:id="rId18"/>
    <p:sldId id="286" r:id="rId19"/>
    <p:sldId id="294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80F4-5D24-481F-8B02-AA48DD7C745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1820-4807-42BD-9AC8-7DF3EBBF8E7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9615-9FDF-402C-B8FF-655E49E6FD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C1DF-A434-408C-B813-CEB9742825A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1844675"/>
            <a:ext cx="10515600" cy="2757170"/>
          </a:xfrm>
        </p:spPr>
        <p:txBody>
          <a:bodyPr>
            <a:normAutofit fontScale="90000"/>
          </a:bodyPr>
          <a:p>
            <a:pPr algn="ctr"/>
            <a:r>
              <a:rPr lang="en-US" b="1">
                <a:latin typeface="Microsoft YaHei" panose="020B0503020204020204" charset="-122"/>
                <a:ea typeface="Microsoft YaHei" panose="020B0503020204020204" charset="-122"/>
              </a:rPr>
              <a:t>Identifying Gender Using Face Recognition</a:t>
            </a:r>
            <a:br>
              <a:rPr lang="en-US" b="1">
                <a:latin typeface="Microsoft YaHei" panose="020B0503020204020204" charset="-122"/>
                <a:ea typeface="Microsoft YaHei" panose="020B0503020204020204" charset="-122"/>
              </a:rPr>
            </a:br>
            <a:br>
              <a:rPr lang="en-US" b="1">
                <a:latin typeface="Microsoft YaHei" panose="020B0503020204020204" charset="-122"/>
                <a:ea typeface="Microsoft YaHei" panose="020B0503020204020204" charset="-122"/>
              </a:rPr>
            </a:br>
            <a:r>
              <a:rPr lang="en-US"/>
              <a:t>Under the guidance of</a:t>
            </a:r>
            <a:br>
              <a:rPr lang="en-US"/>
            </a:br>
            <a:r>
              <a:rPr lang="en-US" b="1"/>
              <a:t>Mr.Muhammed Salman Shamsi</a:t>
            </a:r>
            <a:br>
              <a:rPr lang="en-US" b="1"/>
            </a:br>
            <a:r>
              <a:rPr lang="en-US"/>
              <a:t>Assistant Professor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9560" y="3359785"/>
            <a:ext cx="5181600" cy="3173095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BY</a:t>
            </a: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Shaikh Safiya Naaz </a:t>
            </a: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   Mohd Salman Ansari</a:t>
            </a: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	 Shaikh Shafaque Naushad</a:t>
            </a:r>
            <a:endParaRPr lang="en-US"/>
          </a:p>
        </p:txBody>
      </p:sp>
      <p:pic>
        <p:nvPicPr>
          <p:cNvPr id="4" name="Picture 2" descr="xyz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30" y="130810"/>
            <a:ext cx="1785620" cy="178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341284"/>
            <a:ext cx="2601007" cy="26010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6102" y="868543"/>
            <a:ext cx="1293223" cy="133908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24425" y="1628724"/>
            <a:ext cx="1580605" cy="13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687" y="311824"/>
            <a:ext cx="2630467" cy="2630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9122" y="406878"/>
            <a:ext cx="1764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CROPPED</a:t>
            </a:r>
            <a:endParaRPr lang="en-IN" dirty="0" smtClean="0"/>
          </a:p>
          <a:p>
            <a:r>
              <a:rPr lang="en-IN" dirty="0" smtClean="0"/>
              <a:t>RGB TO GRAY</a:t>
            </a:r>
            <a:endParaRPr lang="en-IN" dirty="0" smtClean="0"/>
          </a:p>
          <a:p>
            <a:r>
              <a:rPr lang="en-IN" dirty="0" smtClean="0"/>
              <a:t>RESIZE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06906" y="2942291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PREVIOUS DATASET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371611" y="29161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NEW DATASET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59920" y="3285497"/>
            <a:ext cx="2" cy="698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3540" y="3386429"/>
            <a:ext cx="359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SPLIT DATASET INTO TRAINING DATA</a:t>
            </a:r>
            <a:endParaRPr lang="en-IN" dirty="0" smtClean="0"/>
          </a:p>
          <a:p>
            <a:r>
              <a:rPr lang="en-IN" dirty="0" smtClean="0"/>
              <a:t>AND PREDICTION DATA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61" y="4428309"/>
            <a:ext cx="3192100" cy="19218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57785" y="4755703"/>
            <a:ext cx="318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 THE TRAINING DATA</a:t>
            </a:r>
            <a:endParaRPr lang="en-IN" dirty="0" smtClean="0"/>
          </a:p>
          <a:p>
            <a:r>
              <a:rPr lang="en-IN" dirty="0" smtClean="0"/>
              <a:t>USING FISHER FACE METHOD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94" y="951689"/>
            <a:ext cx="10254343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Fisher Face Method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 smtClean="0"/>
              <a:t>FisherFace</a:t>
            </a:r>
            <a:r>
              <a:rPr lang="en-IN" sz="2800" dirty="0" smtClean="0"/>
              <a:t> method for classification uses LDA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Linear Discriminant analysis is very similar to the PCA approach.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PCA involves finding the components axes that maximize the variance of the entire data.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LDA involves finding the axes that maximize the separation between multiple classes 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720" y="728450"/>
            <a:ext cx="6074288" cy="4266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0" y="0"/>
            <a:ext cx="5380580" cy="5723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634" y="955794"/>
            <a:ext cx="5943904" cy="432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1980246"/>
            <a:ext cx="4583093" cy="26570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051" y="331884"/>
            <a:ext cx="8490857" cy="62390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909" y="404359"/>
            <a:ext cx="9235440" cy="60725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4000">
                <a:solidFill>
                  <a:srgbClr val="002060"/>
                </a:solidFill>
              </a:rPr>
              <a:t>Motivation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Face Detection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Haar cascade Classifier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Fisherface Method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/>
              <a:t>Applications</a:t>
            </a:r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" y="483327"/>
            <a:ext cx="11051177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4400" b="1" dirty="0" smtClean="0"/>
              <a:t>Applications</a:t>
            </a:r>
            <a:endParaRPr lang="en-IN" sz="4400" dirty="0" smtClean="0"/>
          </a:p>
          <a:p>
            <a:endParaRPr lang="en-IN" sz="3200" dirty="0"/>
          </a:p>
          <a:p>
            <a:r>
              <a:rPr lang="en-US" sz="3200" b="1" dirty="0"/>
              <a:t> </a:t>
            </a:r>
            <a:endParaRPr lang="en-IN" sz="32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/>
              <a:t>In the sale of product. You could customize ads in stores depending on the gender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0"/>
            <a:endParaRPr lang="en-IN" sz="2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/>
              <a:t>In the forensic field.</a:t>
            </a:r>
            <a:endParaRPr lang="en-US" sz="2800" dirty="0" smtClean="0"/>
          </a:p>
          <a:p>
            <a:pPr lvl="0"/>
            <a:endParaRPr lang="en-IN" sz="2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/>
              <a:t>Gender classification can be helpful and useful for marketing in future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0"/>
            <a:endParaRPr lang="en-IN" sz="2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800" dirty="0"/>
              <a:t>It can be use to improve usability of devices, software or services </a:t>
            </a:r>
            <a:endParaRPr lang="en-IN" sz="2800" dirty="0"/>
          </a:p>
          <a:p>
            <a:pPr lvl="0"/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4000">
                <a:solidFill>
                  <a:srgbClr val="002060"/>
                </a:solidFill>
              </a:rPr>
              <a:t>Motivation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Face Detection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Haar cascade Classifier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Fisherface Method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Applications</a:t>
            </a:r>
            <a:endParaRPr lang="en-US" sz="4000">
              <a:solidFill>
                <a:srgbClr val="002060"/>
              </a:solidFill>
            </a:endParaRPr>
          </a:p>
          <a:p>
            <a:endParaRPr lang="en-US" sz="4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269" y="666206"/>
            <a:ext cx="10554788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Conclusion</a:t>
            </a:r>
            <a:endParaRPr lang="en-IN" sz="4400" b="1" dirty="0" smtClean="0"/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Gender </a:t>
            </a:r>
            <a:r>
              <a:rPr lang="en-IN" sz="2400" b="1" dirty="0"/>
              <a:t>recognition by face is consider one of the active research area of computer vision there are huge numbers of applications where gender recognition can be used in biometric, authentication, high-tech surveillance, security systems, criminology and augmented reality</a:t>
            </a:r>
            <a:r>
              <a:rPr lang="en-IN" sz="2400" b="1" dirty="0" smtClean="0"/>
              <a:t>.</a:t>
            </a:r>
            <a:endParaRPr lang="en-I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Also </a:t>
            </a:r>
            <a:r>
              <a:rPr lang="en-US" sz="2400" b="1" dirty="0"/>
              <a:t>we can conclude that this is one method with some accuracy for classification, We can try many other methods with fine accuracy.</a:t>
            </a:r>
            <a:endParaRPr lang="en-IN" sz="2400" b="1" dirty="0"/>
          </a:p>
          <a:p>
            <a:endParaRPr lang="en-IN" sz="2400" b="1" dirty="0" smtClean="0"/>
          </a:p>
          <a:p>
            <a:endParaRPr lang="en-IN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4000"/>
              <a:t>Motivation</a:t>
            </a:r>
            <a:endParaRPr lang="en-US" sz="4000"/>
          </a:p>
          <a:p>
            <a:r>
              <a:rPr lang="en-US" sz="4000"/>
              <a:t>Face Detection</a:t>
            </a:r>
            <a:endParaRPr lang="en-US" sz="4000"/>
          </a:p>
          <a:p>
            <a:r>
              <a:rPr lang="en-US" sz="4000"/>
              <a:t>Haar cascade Classifier</a:t>
            </a:r>
            <a:endParaRPr lang="en-US" sz="4000"/>
          </a:p>
          <a:p>
            <a:r>
              <a:rPr lang="en-US" sz="4000"/>
              <a:t>Fisherface Method</a:t>
            </a:r>
            <a:endParaRPr lang="en-US" sz="4000"/>
          </a:p>
          <a:p>
            <a:r>
              <a:rPr lang="en-US" sz="4000"/>
              <a:t>Applications</a:t>
            </a:r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h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873760"/>
            <a:ext cx="6653530" cy="4704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1" y="522515"/>
            <a:ext cx="10881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MOTIVATION</a:t>
            </a:r>
            <a:endParaRPr lang="en-IN" dirty="0" smtClean="0"/>
          </a:p>
          <a:p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 smtClean="0"/>
              <a:t>Current service robots require a smooth robot to user interaction.</a:t>
            </a:r>
            <a:endParaRPr lang="en-IN" dirty="0" smtClean="0"/>
          </a:p>
          <a:p>
            <a:pPr algn="l"/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In the ﬁeld of HCI </a:t>
            </a:r>
            <a:r>
              <a:rPr lang="en-US" sz="2800" dirty="0" smtClean="0"/>
              <a:t>,</a:t>
            </a:r>
            <a:r>
              <a:rPr lang="en-US" sz="2800" dirty="0"/>
              <a:t> By </a:t>
            </a:r>
            <a:r>
              <a:rPr lang="en-US" sz="2800" dirty="0" smtClean="0"/>
              <a:t>successfully determining </a:t>
            </a:r>
            <a:r>
              <a:rPr lang="en-US" sz="2800" dirty="0"/>
              <a:t>gender, the system can provide appropriate and customized services for users </a:t>
            </a:r>
            <a:r>
              <a:rPr lang="en-US" sz="2800" dirty="0" smtClean="0"/>
              <a:t>by </a:t>
            </a:r>
            <a:r>
              <a:rPr lang="en-US" sz="2800" dirty="0"/>
              <a:t>adapting to them according to their </a:t>
            </a:r>
            <a:r>
              <a:rPr lang="en-US" sz="2800" dirty="0" smtClean="0"/>
              <a:t>gender.</a:t>
            </a:r>
            <a:endParaRPr lang="en-US" dirty="0"/>
          </a:p>
          <a:p>
            <a:endParaRPr lang="en-IN" dirty="0" smtClean="0"/>
          </a:p>
        </p:txBody>
      </p:sp>
      <p:pic>
        <p:nvPicPr>
          <p:cNvPr id="2" name="Picture 1" descr="human-and-rob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4630" y="3039745"/>
            <a:ext cx="4936490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4000">
                <a:solidFill>
                  <a:srgbClr val="002060"/>
                </a:solidFill>
              </a:rPr>
              <a:t>Motivation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/>
              <a:t>Face Detection</a:t>
            </a:r>
            <a:endParaRPr lang="en-US" sz="4000"/>
          </a:p>
          <a:p>
            <a:r>
              <a:rPr lang="en-US" sz="4000"/>
              <a:t>Haar cascade Classifier</a:t>
            </a:r>
            <a:endParaRPr lang="en-US" sz="4000"/>
          </a:p>
          <a:p>
            <a:r>
              <a:rPr lang="en-US" sz="4000"/>
              <a:t>Fisherface Method</a:t>
            </a:r>
            <a:endParaRPr lang="en-US" sz="4000"/>
          </a:p>
          <a:p>
            <a:r>
              <a:rPr lang="en-US" sz="4000"/>
              <a:t>Applications</a:t>
            </a:r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892" y="304528"/>
            <a:ext cx="1090748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3200" dirty="0" smtClean="0"/>
              <a:t>Step 1. FACE DETECTION</a:t>
            </a:r>
            <a:endParaRPr lang="en-IN" sz="3200" dirty="0" smtClean="0"/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897" y="1068160"/>
            <a:ext cx="1678199" cy="12570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326" y="944991"/>
            <a:ext cx="5904411" cy="1759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4377" y="2867233"/>
            <a:ext cx="0" cy="92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2" descr="Image result for opencv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" name="AutoShape 4" descr="Image result for opencv image"/>
          <p:cNvSpPr>
            <a:spLocks noChangeAspect="1" noChangeArrowheads="1"/>
          </p:cNvSpPr>
          <p:nvPr/>
        </p:nvSpPr>
        <p:spPr bwMode="auto">
          <a:xfrm>
            <a:off x="330926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80" y="4428309"/>
            <a:ext cx="990716" cy="122122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834640" y="4772501"/>
            <a:ext cx="978408" cy="484632"/>
          </a:xfrm>
          <a:prstGeom prst="righ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55574" y="3959777"/>
            <a:ext cx="6584859" cy="2663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6740433" y="3148149"/>
            <a:ext cx="1632858" cy="12801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16983" y="1393593"/>
            <a:ext cx="3030580" cy="50594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704011" y="1162593"/>
            <a:ext cx="35008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Step 1.1</a:t>
            </a:r>
            <a:endParaRPr lang="en-IN" sz="2000" dirty="0" smtClean="0"/>
          </a:p>
          <a:p>
            <a:r>
              <a:rPr lang="en-IN" sz="2000" dirty="0" smtClean="0"/>
              <a:t>Create a Cascade Classifier it will contain the feature of the face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8096" y="2965269"/>
            <a:ext cx="389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OpenCV</a:t>
            </a:r>
            <a:r>
              <a:rPr lang="en-IN" dirty="0" smtClean="0"/>
              <a:t> will read the image and the features file.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101737" y="455893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err="1" smtClean="0"/>
              <a:t>Numpy</a:t>
            </a:r>
            <a:r>
              <a:rPr lang="en-IN" dirty="0" smtClean="0"/>
              <a:t> Array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30926" y="5740899"/>
            <a:ext cx="605681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Search for the row and column values of the face </a:t>
            </a:r>
            <a:r>
              <a:rPr lang="en-IN" sz="2000" dirty="0" err="1" smtClean="0"/>
              <a:t>numpy</a:t>
            </a:r>
            <a:r>
              <a:rPr lang="en-IN" sz="2000" dirty="0" smtClean="0"/>
              <a:t> </a:t>
            </a:r>
            <a:r>
              <a:rPr lang="en-IN" sz="2000" dirty="0" err="1" smtClean="0"/>
              <a:t>ndarray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30926" y="4210760"/>
            <a:ext cx="89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1.2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765177" y="168510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1.3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748658" y="5122960"/>
            <a:ext cx="25280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Display the image with a rectangular box</a:t>
            </a:r>
            <a:endParaRPr lang="en-IN" sz="2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3" y="2345957"/>
            <a:ext cx="2201467" cy="247097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9326880" y="2867233"/>
            <a:ext cx="1136468" cy="1092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4000">
                <a:solidFill>
                  <a:srgbClr val="002060"/>
                </a:solidFill>
              </a:rPr>
              <a:t>Motivation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Face Detection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/>
              <a:t>Haar cascade Classifier</a:t>
            </a:r>
            <a:endParaRPr lang="en-US" sz="4000"/>
          </a:p>
          <a:p>
            <a:r>
              <a:rPr lang="en-US" sz="4000"/>
              <a:t>Fisherface Method</a:t>
            </a:r>
            <a:endParaRPr lang="en-US" sz="4000"/>
          </a:p>
          <a:p>
            <a:r>
              <a:rPr lang="en-US" sz="4000"/>
              <a:t>Applications</a:t>
            </a:r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" y="418011"/>
            <a:ext cx="11286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HAAR FEATURE BASED CASCADE CLASSIFIER.		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HAAR-LIKE FEATURE 															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68" y="1655036"/>
            <a:ext cx="3931920" cy="3329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9" y="3186545"/>
            <a:ext cx="6196149" cy="348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18" y="418011"/>
            <a:ext cx="3899672" cy="2628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394" y="817365"/>
            <a:ext cx="10607886" cy="5139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4000">
                <a:solidFill>
                  <a:srgbClr val="002060"/>
                </a:solidFill>
              </a:rPr>
              <a:t>Motivation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Face Detection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>
                <a:solidFill>
                  <a:srgbClr val="002060"/>
                </a:solidFill>
              </a:rPr>
              <a:t>Haar cascade Classifier</a:t>
            </a:r>
            <a:endParaRPr lang="en-US" sz="4000">
              <a:solidFill>
                <a:srgbClr val="002060"/>
              </a:solidFill>
            </a:endParaRPr>
          </a:p>
          <a:p>
            <a:r>
              <a:rPr lang="en-US" sz="4000"/>
              <a:t>Fisherface Method</a:t>
            </a:r>
            <a:endParaRPr lang="en-US" sz="4000"/>
          </a:p>
          <a:p>
            <a:r>
              <a:rPr lang="en-US" sz="4000"/>
              <a:t>Applications</a:t>
            </a:r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WPS Presentation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Calibri Light</vt:lpstr>
      <vt:lpstr>Calibri</vt:lpstr>
      <vt:lpstr>Arial Unicode MS</vt:lpstr>
      <vt:lpstr>Office Theme</vt:lpstr>
      <vt:lpstr>Identifying Gender Using Face Recognition  Under the guidance of Mr.Muhammed Salman Shamsi Assistant Professor</vt:lpstr>
      <vt:lpstr>Outline</vt:lpstr>
      <vt:lpstr>PowerPoint 演示文稿</vt:lpstr>
      <vt:lpstr>Outline</vt:lpstr>
      <vt:lpstr>PowerPoint 演示文稿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Outline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Salman</cp:lastModifiedBy>
  <cp:revision>30</cp:revision>
  <dcterms:created xsi:type="dcterms:W3CDTF">2019-04-12T16:11:00Z</dcterms:created>
  <dcterms:modified xsi:type="dcterms:W3CDTF">2019-04-22T08:40:47Z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