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C79FA-97B0-44F8-92A5-5DAD602ED22D}" type="datetimeFigureOut">
              <a:rPr lang="en-US" smtClean="0"/>
              <a:pPr/>
              <a:t>4/26/2020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4CC076-4747-4FCF-88E1-AB34A2E5539F}" type="slidenum">
              <a:rPr lang="en-US" smtClean="0"/>
              <a:pPr/>
              <a:t>‹#›</a:t>
            </a:fld>
            <a:endParaRPr lang="en-US"/>
          </a:p>
        </p:txBody>
      </p:sp>
    </p:spTree>
    <p:extLst>
      <p:ext uri="{BB962C8B-B14F-4D97-AF65-F5344CB8AC3E}">
        <p14:creationId xmlns:p14="http://schemas.microsoft.com/office/powerpoint/2010/main" val="41041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4CC076-4747-4FCF-88E1-AB34A2E5539F}" type="slidenum">
              <a:rPr lang="en-US" smtClean="0"/>
              <a:pPr/>
              <a:t>1</a:t>
            </a:fld>
            <a:endParaRPr lang="en-US"/>
          </a:p>
        </p:txBody>
      </p:sp>
    </p:spTree>
    <p:extLst>
      <p:ext uri="{BB962C8B-B14F-4D97-AF65-F5344CB8AC3E}">
        <p14:creationId xmlns:p14="http://schemas.microsoft.com/office/powerpoint/2010/main" val="202592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4CC076-4747-4FCF-88E1-AB34A2E5539F}" type="slidenum">
              <a:rPr lang="en-US" smtClean="0"/>
              <a:pPr/>
              <a:t>2</a:t>
            </a:fld>
            <a:endParaRPr lang="en-US"/>
          </a:p>
        </p:txBody>
      </p:sp>
    </p:spTree>
    <p:extLst>
      <p:ext uri="{BB962C8B-B14F-4D97-AF65-F5344CB8AC3E}">
        <p14:creationId xmlns:p14="http://schemas.microsoft.com/office/powerpoint/2010/main" val="57441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CS214 - PF</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CS214 - PF</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CS214 - PF</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CS214 - PF</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CS214 - PF</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CS214 - PF</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CS214 - PF</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CS214 - PF</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CS214 - PF</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CS214 - PF</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CS214 - PF</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CS214 - PF</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03F26-1785-4993-A4C2-E94226C326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a:t>
            </a:r>
          </a:p>
        </p:txBody>
      </p:sp>
      <p:sp>
        <p:nvSpPr>
          <p:cNvPr id="3" name="Subtitle 2"/>
          <p:cNvSpPr>
            <a:spLocks noGrp="1"/>
          </p:cNvSpPr>
          <p:nvPr>
            <p:ph type="subTitle" idx="1"/>
          </p:nvPr>
        </p:nvSpPr>
        <p:spPr/>
        <p:txBody>
          <a:bodyPr/>
          <a:lstStyle/>
          <a:p>
            <a:r>
              <a:rPr lang="en-US"/>
              <a:t>Lecture 36-37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p>
        </p:txBody>
      </p:sp>
      <p:sp>
        <p:nvSpPr>
          <p:cNvPr id="3" name="Content Placeholder 2"/>
          <p:cNvSpPr>
            <a:spLocks noGrp="1"/>
          </p:cNvSpPr>
          <p:nvPr>
            <p:ph idx="1"/>
          </p:nvPr>
        </p:nvSpPr>
        <p:spPr/>
        <p:txBody>
          <a:bodyPr/>
          <a:lstStyle/>
          <a:p>
            <a:r>
              <a:rPr lang="en-US" dirty="0"/>
              <a:t>Suppose that we have 4 bikes, we need to handle the fuel consumed, distance covered, maintenance cost and price of each bike. And we want to get the total fuel consumed, total distance covered, total maintenance cost and Total Price of all four bikes. Write the OOP based program to achieve the task.</a:t>
            </a:r>
          </a:p>
          <a:p>
            <a:r>
              <a:rPr lang="en-US" dirty="0"/>
              <a:t>Done in class</a:t>
            </a:r>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&gt; and &lt; Operators</a:t>
            </a:r>
          </a:p>
        </p:txBody>
      </p:sp>
      <p:sp>
        <p:nvSpPr>
          <p:cNvPr id="3" name="Content Placeholder 2"/>
          <p:cNvSpPr>
            <a:spLocks noGrp="1"/>
          </p:cNvSpPr>
          <p:nvPr>
            <p:ph idx="1"/>
          </p:nvPr>
        </p:nvSpPr>
        <p:spPr/>
        <p:txBody>
          <a:bodyPr>
            <a:normAutofit fontScale="92500" lnSpcReduction="20000"/>
          </a:bodyPr>
          <a:lstStyle/>
          <a:p>
            <a:r>
              <a:rPr lang="en-US" dirty="0"/>
              <a:t>&lt; and &gt; are binary operators</a:t>
            </a:r>
          </a:p>
          <a:p>
            <a:r>
              <a:rPr lang="en-US" dirty="0"/>
              <a:t>These will be overloaded in the same way as we overloaded + operator</a:t>
            </a:r>
          </a:p>
          <a:p>
            <a:r>
              <a:rPr lang="en-US" dirty="0"/>
              <a:t>Example</a:t>
            </a:r>
          </a:p>
          <a:p>
            <a:pPr lvl="1"/>
            <a:r>
              <a:rPr lang="en-US" dirty="0"/>
              <a:t>Define a class to handle the time in standard format Hrs: </a:t>
            </a:r>
            <a:r>
              <a:rPr lang="en-US" dirty="0" err="1"/>
              <a:t>Mins</a:t>
            </a:r>
            <a:r>
              <a:rPr lang="en-US" dirty="0"/>
              <a:t>: </a:t>
            </a:r>
            <a:r>
              <a:rPr lang="en-US" dirty="0" err="1"/>
              <a:t>Secs</a:t>
            </a:r>
            <a:r>
              <a:rPr lang="en-US" dirty="0"/>
              <a:t> and then overload the - and &gt; operator to compare and subtract two times (remember that time can not be negative)</a:t>
            </a:r>
          </a:p>
          <a:p>
            <a:pPr lvl="1"/>
            <a:r>
              <a:rPr lang="en-US" b="1" dirty="0"/>
              <a:t>While overloading &gt; operator the operator will return a </a:t>
            </a:r>
            <a:r>
              <a:rPr lang="en-US" b="1" dirty="0" err="1"/>
              <a:t>bool</a:t>
            </a:r>
            <a:endParaRPr lang="en-US" b="1" dirty="0"/>
          </a:p>
          <a:p>
            <a:r>
              <a:rPr lang="en-US" sz="2200" dirty="0"/>
              <a:t>Code is attached with file name “</a:t>
            </a:r>
            <a:r>
              <a:rPr lang="en-US" sz="2200" i="1" dirty="0" err="1"/>
              <a:t>overloading_greater_than_operator</a:t>
            </a:r>
            <a:r>
              <a:rPr lang="en-US" sz="2200" dirty="0"/>
              <a:t>”</a:t>
            </a:r>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a:t>
            </a:r>
          </a:p>
        </p:txBody>
      </p:sp>
      <p:sp>
        <p:nvSpPr>
          <p:cNvPr id="3" name="Content Placeholder 2"/>
          <p:cNvSpPr>
            <a:spLocks noGrp="1"/>
          </p:cNvSpPr>
          <p:nvPr>
            <p:ph idx="1"/>
          </p:nvPr>
        </p:nvSpPr>
        <p:spPr/>
        <p:txBody>
          <a:bodyPr>
            <a:normAutofit fontScale="85000" lnSpcReduction="10000"/>
          </a:bodyPr>
          <a:lstStyle/>
          <a:p>
            <a:r>
              <a:rPr lang="en-US" dirty="0"/>
              <a:t>Write a program by using the concepts of OOP and operator overloading to design a distance calculator.</a:t>
            </a:r>
          </a:p>
          <a:p>
            <a:r>
              <a:rPr lang="en-US" dirty="0"/>
              <a:t>Your program must be able to add and subtract two distances.</a:t>
            </a:r>
          </a:p>
          <a:p>
            <a:r>
              <a:rPr lang="en-US" dirty="0"/>
              <a:t>Ask the user to enter the feet and inches for two distances, and then ask the user to enter a character and depending on the character add or subtract the distances</a:t>
            </a:r>
          </a:p>
          <a:p>
            <a:r>
              <a:rPr lang="en-US" dirty="0"/>
              <a:t>And finally show the two distances and their result</a:t>
            </a:r>
          </a:p>
          <a:p>
            <a:r>
              <a:rPr lang="en-US" dirty="0"/>
              <a:t>Code yourself</a:t>
            </a:r>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Operator Overloading by Returning Objects</a:t>
            </a:r>
          </a:p>
          <a:p>
            <a:r>
              <a:rPr lang="en-US" dirty="0"/>
              <a:t>Nameless Temporary Object</a:t>
            </a:r>
          </a:p>
          <a:p>
            <a:r>
              <a:rPr lang="en-US" dirty="0"/>
              <a:t>Overloading of Binary Operators</a:t>
            </a:r>
          </a:p>
          <a:p>
            <a:r>
              <a:rPr lang="en-US" dirty="0"/>
              <a:t>Multiple Classes in a Single Program</a:t>
            </a:r>
          </a:p>
          <a:p>
            <a:r>
              <a:rPr lang="en-US" dirty="0"/>
              <a:t>Multiple Overloading</a:t>
            </a:r>
          </a:p>
          <a:p>
            <a:r>
              <a:rPr lang="en-US" dirty="0"/>
              <a:t>Overloading &lt; and &gt; Operators</a:t>
            </a:r>
          </a:p>
          <a:p>
            <a:endParaRPr lang="en-US" dirty="0"/>
          </a:p>
        </p:txBody>
      </p:sp>
      <p:sp>
        <p:nvSpPr>
          <p:cNvPr id="4" name="Date Placeholder 3"/>
          <p:cNvSpPr>
            <a:spLocks noGrp="1"/>
          </p:cNvSpPr>
          <p:nvPr>
            <p:ph type="dt" sz="half" idx="10"/>
          </p:nvPr>
        </p:nvSpPr>
        <p:spPr/>
        <p:txBody>
          <a:bodyPr/>
          <a:lstStyle/>
          <a:p>
            <a:r>
              <a:rPr lang="en-US"/>
              <a:t>CS214 - PF</a:t>
            </a:r>
          </a:p>
        </p:txBody>
      </p:sp>
      <p:sp>
        <p:nvSpPr>
          <p:cNvPr id="5" name="Slide Number Placeholder 4"/>
          <p:cNvSpPr>
            <a:spLocks noGrp="1"/>
          </p:cNvSpPr>
          <p:nvPr>
            <p:ph type="sldNum" sz="quarter" idx="12"/>
          </p:nvPr>
        </p:nvSpPr>
        <p:spPr/>
        <p:txBody>
          <a:bodyPr/>
          <a:lstStyle/>
          <a:p>
            <a:fld id="{96B03F26-1785-4993-A4C2-E94226C326DC}"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 Overloading by Returning Objects</a:t>
            </a: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a:t>In our last example we overloaded the ++ operator like this:</a:t>
            </a:r>
          </a:p>
          <a:p>
            <a:endParaRPr lang="en-US" dirty="0"/>
          </a:p>
          <a:p>
            <a:pPr lvl="1">
              <a:buNone/>
            </a:pPr>
            <a:r>
              <a:rPr lang="en-US" b="1" dirty="0">
                <a:latin typeface="Courier New" pitchFamily="49" charset="0"/>
                <a:cs typeface="Courier New" pitchFamily="49" charset="0"/>
              </a:rPr>
              <a:t>void operator </a:t>
            </a:r>
            <a:r>
              <a:rPr lang="en-US" dirty="0">
                <a:latin typeface="Courier New" pitchFamily="49" charset="0"/>
                <a:cs typeface="Courier New" pitchFamily="49" charset="0"/>
              </a:rPr>
              <a:t>++()</a:t>
            </a:r>
          </a:p>
          <a:p>
            <a:pPr lvl="1">
              <a:buNone/>
            </a:pPr>
            <a:r>
              <a:rPr lang="en-US" dirty="0">
                <a:latin typeface="Courier New" pitchFamily="49" charset="0"/>
                <a:cs typeface="Courier New" pitchFamily="49" charset="0"/>
              </a:rPr>
              <a:t>{			}</a:t>
            </a:r>
          </a:p>
          <a:p>
            <a:endParaRPr lang="en-US" dirty="0"/>
          </a:p>
          <a:p>
            <a:r>
              <a:rPr lang="en-US" dirty="0"/>
              <a:t>By using the above method we cannot assign the values of one object to another one</a:t>
            </a:r>
          </a:p>
          <a:p>
            <a:r>
              <a:rPr lang="en-US" dirty="0"/>
              <a:t>To assign the values of one object to another we need to return something (object) from the overloaded operator</a:t>
            </a:r>
          </a:p>
          <a:p>
            <a:r>
              <a:rPr lang="en-US" dirty="0"/>
              <a:t>We can return the object in two ways</a:t>
            </a:r>
          </a:p>
          <a:p>
            <a:pPr lvl="1"/>
            <a:r>
              <a:rPr lang="en-US" dirty="0"/>
              <a:t>By declaring a temporary object</a:t>
            </a:r>
          </a:p>
          <a:p>
            <a:pPr lvl="1"/>
            <a:r>
              <a:rPr lang="en-US" dirty="0"/>
              <a:t>By using nameless object</a:t>
            </a:r>
          </a:p>
          <a:p>
            <a:r>
              <a:rPr lang="en-US" dirty="0"/>
              <a:t>See the example named “</a:t>
            </a:r>
            <a:r>
              <a:rPr lang="en-US" i="1" dirty="0" err="1"/>
              <a:t>toll_booth_with_returning</a:t>
            </a:r>
            <a:r>
              <a:rPr lang="en-US" dirty="0"/>
              <a:t>”</a:t>
            </a:r>
          </a:p>
          <a:p>
            <a:endParaRPr lang="en-US" dirty="0"/>
          </a:p>
        </p:txBody>
      </p:sp>
      <p:sp>
        <p:nvSpPr>
          <p:cNvPr id="4" name="Date Placeholder 3"/>
          <p:cNvSpPr>
            <a:spLocks noGrp="1"/>
          </p:cNvSpPr>
          <p:nvPr>
            <p:ph type="dt" sz="half" idx="10"/>
          </p:nvPr>
        </p:nvSpPr>
        <p:spPr/>
        <p:txBody>
          <a:bodyPr/>
          <a:lstStyle/>
          <a:p>
            <a:r>
              <a:rPr lang="en-US" dirty="0"/>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Nameless Object</a:t>
            </a:r>
          </a:p>
        </p:txBody>
      </p:sp>
      <p:sp>
        <p:nvSpPr>
          <p:cNvPr id="3" name="Content Placeholder 2"/>
          <p:cNvSpPr>
            <a:spLocks noGrp="1"/>
          </p:cNvSpPr>
          <p:nvPr>
            <p:ph idx="1"/>
          </p:nvPr>
        </p:nvSpPr>
        <p:spPr/>
        <p:txBody>
          <a:bodyPr>
            <a:normAutofit fontScale="92500" lnSpcReduction="10000"/>
          </a:bodyPr>
          <a:lstStyle/>
          <a:p>
            <a:r>
              <a:rPr lang="en-US" dirty="0"/>
              <a:t>A nameless temporary object is created automatically when</a:t>
            </a:r>
          </a:p>
          <a:p>
            <a:pPr lvl="1"/>
            <a:r>
              <a:rPr lang="en-US" dirty="0"/>
              <a:t>The code uses an object directly by just calling its constructor without assigning that object to a variable</a:t>
            </a:r>
          </a:p>
          <a:p>
            <a:pPr lvl="1"/>
            <a:r>
              <a:rPr lang="en-US" dirty="0"/>
              <a:t>When returning from a function that returns an object</a:t>
            </a:r>
          </a:p>
          <a:p>
            <a:r>
              <a:rPr lang="en-US" dirty="0"/>
              <a:t>Nameless objects can be used to implement operator overloading by using the approach of returning objects</a:t>
            </a:r>
          </a:p>
          <a:p>
            <a:r>
              <a:rPr lang="en-US" dirty="0"/>
              <a:t>You must have an overloaded constructor to use nameless object</a:t>
            </a:r>
          </a:p>
          <a:p>
            <a:endParaRPr lang="en-US" dirty="0"/>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Binary Operators</a:t>
            </a:r>
          </a:p>
        </p:txBody>
      </p:sp>
      <p:sp>
        <p:nvSpPr>
          <p:cNvPr id="3" name="Content Placeholder 2"/>
          <p:cNvSpPr>
            <a:spLocks noGrp="1"/>
          </p:cNvSpPr>
          <p:nvPr>
            <p:ph idx="1"/>
          </p:nvPr>
        </p:nvSpPr>
        <p:spPr/>
        <p:txBody>
          <a:bodyPr>
            <a:normAutofit lnSpcReduction="10000"/>
          </a:bodyPr>
          <a:lstStyle/>
          <a:p>
            <a:r>
              <a:rPr lang="en-US" dirty="0"/>
              <a:t>Binary Operator</a:t>
            </a:r>
          </a:p>
          <a:p>
            <a:pPr lvl="1"/>
            <a:r>
              <a:rPr lang="en-US" dirty="0"/>
              <a:t>A binary operator is an operator that operates on two operands and manipulates them to return a result</a:t>
            </a:r>
          </a:p>
          <a:p>
            <a:pPr lvl="1"/>
            <a:r>
              <a:rPr lang="en-US" dirty="0"/>
              <a:t>For example +, -, += etc</a:t>
            </a:r>
          </a:p>
          <a:p>
            <a:r>
              <a:rPr lang="en-US" dirty="0"/>
              <a:t>Binary operators are overloaded in the same way as unary operators</a:t>
            </a:r>
          </a:p>
          <a:p>
            <a:r>
              <a:rPr lang="en-US" dirty="0"/>
              <a:t>To overload a binary operator we need to pass some argument as well</a:t>
            </a:r>
          </a:p>
          <a:p>
            <a:endParaRPr lang="en-US" dirty="0"/>
          </a:p>
          <a:p>
            <a:endParaRPr lang="en-US" dirty="0"/>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Arguments are Required?</a:t>
            </a:r>
          </a:p>
        </p:txBody>
      </p:sp>
      <p:sp>
        <p:nvSpPr>
          <p:cNvPr id="3" name="Content Placeholder 2"/>
          <p:cNvSpPr>
            <a:spLocks noGrp="1"/>
          </p:cNvSpPr>
          <p:nvPr>
            <p:ph idx="1"/>
          </p:nvPr>
        </p:nvSpPr>
        <p:spPr/>
        <p:txBody>
          <a:bodyPr/>
          <a:lstStyle/>
          <a:p>
            <a:r>
              <a:rPr lang="en-US" dirty="0"/>
              <a:t>In general the overloaded binary operator requires </a:t>
            </a:r>
            <a:r>
              <a:rPr lang="en-US" b="1" dirty="0"/>
              <a:t>one less </a:t>
            </a:r>
            <a:r>
              <a:rPr lang="en-US" dirty="0"/>
              <a:t>argument than its number of operands</a:t>
            </a:r>
          </a:p>
          <a:p>
            <a:r>
              <a:rPr lang="en-US" dirty="0"/>
              <a:t>Because the operator itself returns a value which can be assigned to other object</a:t>
            </a:r>
          </a:p>
          <a:p>
            <a:endParaRPr lang="en-US" dirty="0"/>
          </a:p>
          <a:p>
            <a:r>
              <a:rPr lang="en-US" dirty="0"/>
              <a:t>The example in next slide will explain it further</a:t>
            </a:r>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Add the attributes (</a:t>
            </a:r>
            <a:r>
              <a:rPr lang="en-US" dirty="0" err="1"/>
              <a:t>dis</a:t>
            </a:r>
            <a:r>
              <a:rPr lang="en-US" dirty="0"/>
              <a:t>, fuel and price) of two vehicles (car1 and car2) by using the concept of operator overloading.</a:t>
            </a:r>
          </a:p>
          <a:p>
            <a:endParaRPr lang="en-US" dirty="0"/>
          </a:p>
          <a:p>
            <a:r>
              <a:rPr lang="en-US" sz="2000" dirty="0"/>
              <a:t>Code is attached with file name “</a:t>
            </a:r>
            <a:r>
              <a:rPr lang="en-US" sz="2000" i="1" dirty="0" err="1"/>
              <a:t>overloading_binary_operator</a:t>
            </a:r>
            <a:r>
              <a:rPr lang="en-US" sz="2000" dirty="0"/>
              <a:t>”</a:t>
            </a:r>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 is Called on Which Object?</a:t>
            </a:r>
          </a:p>
        </p:txBody>
      </p:sp>
      <p:sp>
        <p:nvSpPr>
          <p:cNvPr id="3" name="Content Placeholder 2"/>
          <p:cNvSpPr>
            <a:spLocks noGrp="1"/>
          </p:cNvSpPr>
          <p:nvPr>
            <p:ph idx="1"/>
          </p:nvPr>
        </p:nvSpPr>
        <p:spPr/>
        <p:txBody>
          <a:bodyPr>
            <a:normAutofit fontScale="77500" lnSpcReduction="20000"/>
          </a:bodyPr>
          <a:lstStyle/>
          <a:p>
            <a:r>
              <a:rPr lang="en-US" dirty="0"/>
              <a:t>We have overloaded the + operator in previous example by using the syntax</a:t>
            </a:r>
          </a:p>
          <a:p>
            <a:endParaRPr lang="en-US" sz="1100" dirty="0"/>
          </a:p>
          <a:p>
            <a:pPr lvl="1">
              <a:buNone/>
            </a:pPr>
            <a:r>
              <a:rPr lang="en-US" dirty="0">
                <a:latin typeface="Courier New" pitchFamily="49" charset="0"/>
                <a:cs typeface="Courier New" pitchFamily="49" charset="0"/>
              </a:rPr>
              <a:t>vehicle </a:t>
            </a:r>
            <a:r>
              <a:rPr lang="en-US" b="1" dirty="0">
                <a:latin typeface="Courier New" pitchFamily="49" charset="0"/>
                <a:cs typeface="Courier New" pitchFamily="49" charset="0"/>
              </a:rPr>
              <a:t>operator</a:t>
            </a:r>
            <a:r>
              <a:rPr lang="en-US" dirty="0">
                <a:latin typeface="Courier New" pitchFamily="49" charset="0"/>
                <a:cs typeface="Courier New" pitchFamily="49" charset="0"/>
              </a:rPr>
              <a:t> + (vehicle v)</a:t>
            </a:r>
          </a:p>
          <a:p>
            <a:endParaRPr lang="en-US" sz="1100" dirty="0"/>
          </a:p>
          <a:p>
            <a:r>
              <a:rPr lang="en-US" dirty="0"/>
              <a:t>And used it in main like:</a:t>
            </a:r>
          </a:p>
          <a:p>
            <a:pPr lvl="1">
              <a:buNone/>
            </a:pPr>
            <a:endParaRPr lang="en-US" sz="1100" dirty="0">
              <a:latin typeface="Courier New" pitchFamily="49" charset="0"/>
              <a:cs typeface="Courier New" pitchFamily="49" charset="0"/>
            </a:endParaRPr>
          </a:p>
          <a:p>
            <a:pPr lvl="1">
              <a:buNone/>
            </a:pPr>
            <a:r>
              <a:rPr lang="en-US" dirty="0">
                <a:latin typeface="Courier New" pitchFamily="49" charset="0"/>
                <a:cs typeface="Courier New" pitchFamily="49" charset="0"/>
              </a:rPr>
              <a:t>Car3 = Car1 + Car2</a:t>
            </a:r>
          </a:p>
          <a:p>
            <a:endParaRPr lang="en-US" sz="1200" dirty="0"/>
          </a:p>
          <a:p>
            <a:r>
              <a:rPr lang="en-US" dirty="0"/>
              <a:t>Here is the rule:</a:t>
            </a:r>
          </a:p>
          <a:p>
            <a:pPr lvl="1"/>
            <a:r>
              <a:rPr lang="en-US" dirty="0"/>
              <a:t>The argument on the left side of the operator (Car1 in this case) is the object on which the operator is called</a:t>
            </a:r>
          </a:p>
          <a:p>
            <a:pPr lvl="1"/>
            <a:r>
              <a:rPr lang="en-US" dirty="0"/>
              <a:t>The object on the right side of the operator (Car2 in this case) must be passed as argument</a:t>
            </a:r>
          </a:p>
          <a:p>
            <a:pPr lvl="1"/>
            <a:r>
              <a:rPr lang="en-US" dirty="0"/>
              <a:t>The operator returns a value, which can be assigned to another object (assigned to Car3 in this case)</a:t>
            </a:r>
          </a:p>
          <a:p>
            <a:endParaRPr lang="en-US" dirty="0"/>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Overloading</a:t>
            </a:r>
          </a:p>
        </p:txBody>
      </p:sp>
      <p:sp>
        <p:nvSpPr>
          <p:cNvPr id="3" name="Content Placeholder 2"/>
          <p:cNvSpPr>
            <a:spLocks noGrp="1"/>
          </p:cNvSpPr>
          <p:nvPr>
            <p:ph idx="1"/>
          </p:nvPr>
        </p:nvSpPr>
        <p:spPr/>
        <p:txBody>
          <a:bodyPr>
            <a:normAutofit/>
          </a:bodyPr>
          <a:lstStyle/>
          <a:p>
            <a:r>
              <a:rPr lang="en-US" dirty="0"/>
              <a:t>We can define more than one classes in the same program</a:t>
            </a:r>
          </a:p>
          <a:p>
            <a:r>
              <a:rPr lang="en-US" dirty="0"/>
              <a:t>In each class we can overload the same operator with different meanings</a:t>
            </a:r>
          </a:p>
          <a:p>
            <a:r>
              <a:rPr lang="en-US" dirty="0"/>
              <a:t>The Compiler would still know how to interpret the overloaded operator</a:t>
            </a:r>
          </a:p>
          <a:p>
            <a:r>
              <a:rPr lang="en-US" dirty="0"/>
              <a:t>It selects the correct function to carry out by looking at the type of operands</a:t>
            </a:r>
          </a:p>
        </p:txBody>
      </p:sp>
      <p:sp>
        <p:nvSpPr>
          <p:cNvPr id="4" name="Date Placeholder 3"/>
          <p:cNvSpPr>
            <a:spLocks noGrp="1"/>
          </p:cNvSpPr>
          <p:nvPr>
            <p:ph type="dt" sz="half" idx="10"/>
          </p:nvPr>
        </p:nvSpPr>
        <p:spPr/>
        <p:txBody>
          <a:bodyPr/>
          <a:lstStyle/>
          <a:p>
            <a:r>
              <a:rPr lang="en-US"/>
              <a:t>CS214 - PF</a:t>
            </a:r>
          </a:p>
        </p:txBody>
      </p:sp>
      <p:sp>
        <p:nvSpPr>
          <p:cNvPr id="6" name="Slide Number Placeholder 5"/>
          <p:cNvSpPr>
            <a:spLocks noGrp="1"/>
          </p:cNvSpPr>
          <p:nvPr>
            <p:ph type="sldNum" sz="quarter" idx="12"/>
          </p:nvPr>
        </p:nvSpPr>
        <p:spPr/>
        <p:txBody>
          <a:bodyPr/>
          <a:lstStyle/>
          <a:p>
            <a:fld id="{96B03F26-1785-4993-A4C2-E94226C326D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2204</TotalTime>
  <Words>760</Words>
  <Application>Microsoft Office PowerPoint</Application>
  <PresentationFormat>On-screen Show (4:3)</PresentationFormat>
  <Paragraphs>100</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Programming Fundamentals</vt:lpstr>
      <vt:lpstr>Objectives</vt:lpstr>
      <vt:lpstr>Operator Overloading by Returning Objects</vt:lpstr>
      <vt:lpstr>Concept of Nameless Object</vt:lpstr>
      <vt:lpstr>Overloading Binary Operators</vt:lpstr>
      <vt:lpstr>How Many Arguments are Required?</vt:lpstr>
      <vt:lpstr>Example 1</vt:lpstr>
      <vt:lpstr>Operator is Called on Which Object?</vt:lpstr>
      <vt:lpstr>Multiple Overloading</vt:lpstr>
      <vt:lpstr>Task 1</vt:lpstr>
      <vt:lpstr>Overloading &gt; and &lt; Operators</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sAjid</dc:creator>
  <cp:lastModifiedBy>Zakir Hussain</cp:lastModifiedBy>
  <cp:revision>216</cp:revision>
  <dcterms:created xsi:type="dcterms:W3CDTF">2016-10-14T03:38:37Z</dcterms:created>
  <dcterms:modified xsi:type="dcterms:W3CDTF">2020-04-26T18:18:03Z</dcterms:modified>
</cp:coreProperties>
</file>