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63" r:id="rId6"/>
    <p:sldId id="264" r:id="rId7"/>
    <p:sldId id="265" r:id="rId8"/>
    <p:sldId id="266" r:id="rId9"/>
    <p:sldId id="267" r:id="rId10"/>
    <p:sldId id="258" r:id="rId11"/>
    <p:sldId id="259" r:id="rId12"/>
    <p:sldId id="260" r:id="rId13"/>
    <p:sldId id="261" r:id="rId14"/>
    <p:sldId id="268" r:id="rId15"/>
    <p:sldId id="262" r:id="rId16"/>
    <p:sldId id="269" r:id="rId17"/>
    <p:sldId id="270" r:id="rId18"/>
    <p:sldId id="271" r:id="rId19"/>
    <p:sldId id="272"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7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4.x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 Id="rId3" Type="http://schemas.openxmlformats.org/officeDocument/2006/relationships/oleObject" Target="../embeddings/oleObject4.bin"/><Relationship Id="rId2" Type="http://schemas.openxmlformats.org/officeDocument/2006/relationships/image" Target="../media/image5.wmf"/><Relationship Id="rId1"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0" y="1701800"/>
            <a:ext cx="9929495" cy="1082675"/>
          </a:xfrm>
        </p:spPr>
        <p:txBody>
          <a:bodyPr/>
          <a:lstStyle/>
          <a:p>
            <a:r>
              <a:rPr lang="en-US" sz="6600" b="1" dirty="0">
                <a:solidFill>
                  <a:schemeClr val="tx1">
                    <a:lumMod val="95000"/>
                    <a:lumOff val="5000"/>
                  </a:schemeClr>
                </a:solidFill>
                <a:latin typeface="Times New Roman" panose="02020603050405020304" charset="0"/>
                <a:cs typeface="Times New Roman" panose="02020603050405020304" charset="0"/>
              </a:rPr>
              <a:t>Interview Skills</a:t>
            </a:r>
            <a:endParaRPr lang="en-US" sz="6600" b="1" dirty="0">
              <a:solidFill>
                <a:schemeClr val="tx1">
                  <a:lumMod val="95000"/>
                  <a:lumOff val="5000"/>
                </a:schemeClr>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r>
              <a:rPr lang="en-US" sz="4400" b="1" dirty="0">
                <a:solidFill>
                  <a:schemeClr val="tx1">
                    <a:lumMod val="95000"/>
                    <a:lumOff val="5000"/>
                  </a:schemeClr>
                </a:solidFill>
                <a:latin typeface="Times New Roman" panose="02020603050405020304" charset="0"/>
                <a:cs typeface="Times New Roman" panose="02020603050405020304" charset="0"/>
                <a:sym typeface="+mn-ea"/>
              </a:rPr>
              <a:t>Client Interview</a:t>
            </a:r>
            <a:endParaRPr lang="en-US" sz="4400"/>
          </a:p>
        </p:txBody>
      </p:sp>
      <p:graphicFrame>
        <p:nvGraphicFramePr>
          <p:cNvPr id="4" name="Object 3"/>
          <p:cNvGraphicFramePr/>
          <p:nvPr/>
        </p:nvGraphicFramePr>
        <p:xfrm>
          <a:off x="135890" y="2677160"/>
          <a:ext cx="5772785" cy="4104640"/>
        </p:xfrm>
        <a:graphic>
          <a:graphicData uri="http://schemas.openxmlformats.org/presentationml/2006/ole">
            <mc:AlternateContent xmlns:mc="http://schemas.openxmlformats.org/markup-compatibility/2006">
              <mc:Choice xmlns:v="urn:schemas-microsoft-com:vml" Requires="v">
                <p:oleObj spid="_x0000_s5" name="" r:id="rId1" imgW="5514975" imgH="4638675" progId="Paint.Picture">
                  <p:embed/>
                </p:oleObj>
              </mc:Choice>
              <mc:Fallback>
                <p:oleObj name="" r:id="rId1" imgW="5514975" imgH="4638675" progId="Paint.Picture">
                  <p:embed/>
                  <p:pic>
                    <p:nvPicPr>
                      <p:cNvPr id="0" name="Picture 4"/>
                      <p:cNvPicPr/>
                      <p:nvPr/>
                    </p:nvPicPr>
                    <p:blipFill>
                      <a:blip r:embed="rId2"/>
                      <a:stretch>
                        <a:fillRect/>
                      </a:stretch>
                    </p:blipFill>
                    <p:spPr>
                      <a:xfrm>
                        <a:off x="135890" y="2677160"/>
                        <a:ext cx="5772785" cy="4104640"/>
                      </a:xfrm>
                      <a:prstGeom prst="rect">
                        <a:avLst/>
                      </a:prstGeom>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15770" y="190500"/>
            <a:ext cx="9866630"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3. Software Requirement Specification</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74750"/>
            <a:ext cx="11330940" cy="5342255"/>
          </a:xfrm>
        </p:spPr>
        <p:txBody>
          <a:bodyPr/>
          <a:p>
            <a:pPr algn="just"/>
            <a:r>
              <a:rPr lang="en-US" sz="3600">
                <a:latin typeface="Times New Roman" panose="02020603050405020304" charset="0"/>
                <a:cs typeface="Times New Roman" panose="02020603050405020304" charset="0"/>
              </a:rPr>
              <a:t>SRS is a document created by system analyst after the requirements are collected from various stakeholders.</a:t>
            </a:r>
            <a:endParaRPr lang="en-US" sz="3600">
              <a:latin typeface="Times New Roman" panose="02020603050405020304" charset="0"/>
              <a:cs typeface="Times New Roman" panose="02020603050405020304" charset="0"/>
            </a:endParaRPr>
          </a:p>
          <a:p>
            <a:pPr algn="just"/>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SRS defines how the intended software will interact with hardware, external interfaces, speed of operation, response time of system, portability of software across various platforms, maintainability, speed of recovery after crashing, Security, Quality, Limitations etc.</a:t>
            </a:r>
            <a:endParaRPr lang="en-US" sz="36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1174750"/>
            <a:ext cx="10972800" cy="5372100"/>
          </a:xfrm>
        </p:spPr>
        <p:txBody>
          <a:bodyPr/>
          <a:p>
            <a:pPr marL="0" indent="0" algn="just">
              <a:buNone/>
            </a:pPr>
            <a:r>
              <a:rPr lang="en-US" sz="3600">
                <a:latin typeface="Times New Roman" panose="02020603050405020304" charset="0"/>
                <a:cs typeface="Times New Roman" panose="02020603050405020304" charset="0"/>
              </a:rPr>
              <a:t>SRS should come up with following features:</a:t>
            </a:r>
            <a:endParaRPr lang="en-US" sz="3600">
              <a:latin typeface="Times New Roman" panose="02020603050405020304" charset="0"/>
              <a:cs typeface="Times New Roman" panose="02020603050405020304" charset="0"/>
            </a:endParaRPr>
          </a:p>
          <a:p>
            <a:pPr algn="just"/>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User Requirements are expressed in natural language.</a:t>
            </a:r>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Technical requirements are expressed in structured language, which is used inside the organization.</a:t>
            </a:r>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Design description should be written in Pseudo code.</a:t>
            </a:r>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Format of Forms and GUI screen prints.</a:t>
            </a:r>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Conditional and mathematical notations for DFDs etc.</a:t>
            </a:r>
            <a:endParaRPr lang="en-US" sz="36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45615" y="190500"/>
            <a:ext cx="9836785"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4. Software Requirement Validation</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75895" y="935990"/>
            <a:ext cx="11945620" cy="5729605"/>
          </a:xfrm>
        </p:spPr>
        <p:txBody>
          <a:bodyPr/>
          <a:p>
            <a:r>
              <a:rPr lang="en-US" sz="3600">
                <a:latin typeface="Times New Roman" panose="02020603050405020304" charset="0"/>
                <a:cs typeface="Times New Roman" panose="02020603050405020304" charset="0"/>
              </a:rPr>
              <a:t>After requirement specifications are developed, the requirements mentioned in this document are validated. </a:t>
            </a:r>
            <a:endParaRPr lang="en-US" sz="3600">
              <a:latin typeface="Times New Roman" panose="02020603050405020304" charset="0"/>
              <a:cs typeface="Times New Roman" panose="02020603050405020304" charset="0"/>
            </a:endParaRPr>
          </a:p>
          <a:p>
            <a:pPr marL="0" indent="0">
              <a:buNone/>
            </a:pPr>
            <a:r>
              <a:rPr lang="en-US" sz="3600">
                <a:latin typeface="Times New Roman" panose="02020603050405020304" charset="0"/>
                <a:cs typeface="Times New Roman" panose="02020603050405020304" charset="0"/>
              </a:rPr>
              <a:t>Requirements can be checked against following conditions :</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If they can be practically implemented</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If they are valid and as per functionality and domain of software</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If there are any ambiguities</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If they are complete</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If they can be demonstrated</a:t>
            </a:r>
            <a:endParaRPr lang="en-US" sz="36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6095" y="190500"/>
            <a:ext cx="9806305" cy="582930"/>
          </a:xfrm>
        </p:spPr>
        <p:txBody>
          <a:bodyPr/>
          <a:p>
            <a:pPr algn="l"/>
            <a:br>
              <a:rPr lang="en-US" sz="4400" b="1">
                <a:solidFill>
                  <a:schemeClr val="tx1">
                    <a:lumMod val="95000"/>
                    <a:lumOff val="5000"/>
                  </a:schemeClr>
                </a:solidFill>
                <a:latin typeface="Times New Roman" panose="02020603050405020304" charset="0"/>
                <a:cs typeface="Times New Roman" panose="02020603050405020304" charset="0"/>
                <a:sym typeface="+mn-ea"/>
              </a:rPr>
            </a:br>
            <a:r>
              <a:rPr lang="en-US" sz="4400" b="1">
                <a:solidFill>
                  <a:schemeClr val="tx1">
                    <a:lumMod val="95000"/>
                    <a:lumOff val="5000"/>
                  </a:schemeClr>
                </a:solidFill>
                <a:latin typeface="Times New Roman" panose="02020603050405020304" charset="0"/>
                <a:cs typeface="Times New Roman" panose="02020603050405020304" charset="0"/>
                <a:sym typeface="+mn-ea"/>
              </a:rPr>
              <a:t>Requirement Elicitation Process</a:t>
            </a:r>
            <a:br>
              <a:rPr lang="en-US" sz="4400" b="1">
                <a:solidFill>
                  <a:schemeClr val="tx1">
                    <a:lumMod val="95000"/>
                    <a:lumOff val="5000"/>
                  </a:schemeClr>
                </a:solidFill>
                <a:latin typeface="Times New Roman" panose="02020603050405020304" charset="0"/>
                <a:cs typeface="Times New Roman" panose="02020603050405020304" charset="0"/>
              </a:rPr>
            </a:b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6360" y="1174750"/>
            <a:ext cx="12018645" cy="4953000"/>
          </a:xfrm>
        </p:spPr>
        <p:txBody>
          <a:bodyPr/>
          <a:p>
            <a:pPr marL="0" indent="0" algn="just">
              <a:buNone/>
            </a:pPr>
            <a:r>
              <a:rPr lang="en-US" sz="3600">
                <a:latin typeface="Times New Roman" panose="02020603050405020304" charset="0"/>
                <a:cs typeface="Times New Roman" panose="02020603050405020304" charset="0"/>
              </a:rPr>
              <a:t>Requirement elicitation process can be depicted as following:</a:t>
            </a:r>
            <a:endParaRPr lang="en-US" sz="3600">
              <a:latin typeface="Times New Roman" panose="02020603050405020304" charset="0"/>
              <a:cs typeface="Times New Roman" panose="02020603050405020304" charset="0"/>
            </a:endParaRPr>
          </a:p>
          <a:p>
            <a:pPr marL="0" indent="0" algn="just">
              <a:buNone/>
            </a:pPr>
            <a:r>
              <a:rPr lang="en-US" sz="3600" b="1">
                <a:latin typeface="Times New Roman" panose="02020603050405020304" charset="0"/>
                <a:cs typeface="Times New Roman" panose="02020603050405020304" charset="0"/>
              </a:rPr>
              <a:t>1. Requirements gathering</a:t>
            </a:r>
            <a:r>
              <a:rPr lang="en-US" sz="3600">
                <a:latin typeface="Times New Roman" panose="02020603050405020304" charset="0"/>
                <a:cs typeface="Times New Roman" panose="02020603050405020304" charset="0"/>
              </a:rPr>
              <a:t> - The developers discuss with the client and end users and know their expectations from the software.</a:t>
            </a:r>
            <a:endParaRPr lang="en-US" sz="3600">
              <a:latin typeface="Times New Roman" panose="02020603050405020304" charset="0"/>
              <a:cs typeface="Times New Roman" panose="02020603050405020304" charset="0"/>
            </a:endParaRPr>
          </a:p>
          <a:p>
            <a:pPr marL="0" indent="0" algn="just">
              <a:buNone/>
            </a:pPr>
            <a:r>
              <a:rPr lang="en-US" sz="3600" b="1">
                <a:latin typeface="Times New Roman" panose="02020603050405020304" charset="0"/>
                <a:cs typeface="Times New Roman" panose="02020603050405020304" charset="0"/>
              </a:rPr>
              <a:t>2. Organizing Requirements </a:t>
            </a:r>
            <a:r>
              <a:rPr lang="en-US" sz="3600">
                <a:latin typeface="Times New Roman" panose="02020603050405020304" charset="0"/>
                <a:cs typeface="Times New Roman" panose="02020603050405020304" charset="0"/>
              </a:rPr>
              <a:t>- The developers prioritize and arrange the requirements in order of importance, urgency and convenience.</a:t>
            </a:r>
            <a:endParaRPr lang="en-US" sz="3600">
              <a:latin typeface="Times New Roman" panose="02020603050405020304" charset="0"/>
              <a:cs typeface="Times New Roman" panose="02020603050405020304" charset="0"/>
            </a:endParaRPr>
          </a:p>
          <a:p>
            <a:pPr marL="0" indent="0" algn="just">
              <a:buNone/>
            </a:pPr>
            <a:endParaRPr lang="en-US" sz="3600">
              <a:latin typeface="Times New Roman" panose="02020603050405020304" charset="0"/>
              <a:cs typeface="Times New Roman" panose="02020603050405020304" charset="0"/>
            </a:endParaRPr>
          </a:p>
          <a:p>
            <a:pPr marL="0" indent="0" algn="just">
              <a:buNone/>
            </a:pPr>
            <a:endParaRPr lang="en-US" sz="36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01600" y="773430"/>
            <a:ext cx="11974195" cy="6042660"/>
          </a:xfrm>
        </p:spPr>
        <p:txBody>
          <a:bodyPr/>
          <a:p>
            <a:pPr marL="0" indent="0" algn="just">
              <a:buNone/>
            </a:pPr>
            <a:r>
              <a:rPr lang="en-US" b="1">
                <a:latin typeface="Times New Roman" panose="02020603050405020304" charset="0"/>
                <a:cs typeface="Times New Roman" panose="02020603050405020304" charset="0"/>
                <a:sym typeface="+mn-ea"/>
              </a:rPr>
              <a:t>3. Negotiation &amp; discussion </a:t>
            </a:r>
            <a:r>
              <a:rPr lang="en-US">
                <a:latin typeface="Times New Roman" panose="02020603050405020304" charset="0"/>
                <a:cs typeface="Times New Roman" panose="02020603050405020304" charset="0"/>
                <a:sym typeface="+mn-ea"/>
              </a:rPr>
              <a:t>- If requirements are ambiguous or there are some conflicts in requirements of various stakeholders, if they are, it is then negotiated and discussed with stakeholders. Requirements may then be prioritized and reasonably compromised.</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sym typeface="+mn-ea"/>
              </a:rPr>
              <a:t>The requirements come from various stakeholders. To remove the ambiguity and conflicts, they are discussed for clarity and correctness. Unrealistic requirements are compromised reasonably.</a:t>
            </a: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r>
              <a:rPr lang="en-US" b="1">
                <a:latin typeface="Times New Roman" panose="02020603050405020304" charset="0"/>
                <a:cs typeface="Times New Roman" panose="02020603050405020304" charset="0"/>
                <a:sym typeface="+mn-ea"/>
              </a:rPr>
              <a:t>4. Documentation</a:t>
            </a:r>
            <a:r>
              <a:rPr lang="en-US">
                <a:latin typeface="Times New Roman" panose="02020603050405020304" charset="0"/>
                <a:cs typeface="Times New Roman" panose="02020603050405020304" charset="0"/>
                <a:sym typeface="+mn-ea"/>
              </a:rPr>
              <a:t> - All formal &amp; informal, functional and non-functional requirements are documented and made available for next phase processing.</a:t>
            </a: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45615" y="190500"/>
            <a:ext cx="9836785"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Requirement Elicitation Techniques</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3600">
                <a:latin typeface="Times New Roman" panose="02020603050405020304" charset="0"/>
                <a:cs typeface="Times New Roman" panose="02020603050405020304" charset="0"/>
              </a:rPr>
              <a:t>Requirements Elicitation is the </a:t>
            </a:r>
            <a:r>
              <a:rPr lang="en-US" sz="3600" b="1">
                <a:latin typeface="Times New Roman" panose="02020603050405020304" charset="0"/>
                <a:cs typeface="Times New Roman" panose="02020603050405020304" charset="0"/>
              </a:rPr>
              <a:t>process to find out the requirements for an intended software system by communicating with client, end users, system users and others</a:t>
            </a:r>
            <a:r>
              <a:rPr lang="en-US" sz="3600">
                <a:latin typeface="Times New Roman" panose="02020603050405020304" charset="0"/>
                <a:cs typeface="Times New Roman" panose="02020603050405020304" charset="0"/>
              </a:rPr>
              <a:t> who have a stake in the software system development.</a:t>
            </a:r>
            <a:endParaRPr lang="en-US" sz="3600">
              <a:latin typeface="Times New Roman" panose="02020603050405020304" charset="0"/>
              <a:cs typeface="Times New Roman" panose="02020603050405020304" charset="0"/>
            </a:endParaRPr>
          </a:p>
          <a:p>
            <a:pPr algn="just"/>
            <a:endParaRPr lang="en-US" sz="36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31645" y="190500"/>
            <a:ext cx="9850755" cy="582930"/>
          </a:xfrm>
        </p:spPr>
        <p:txBody>
          <a:bodyPr/>
          <a:p>
            <a:pPr algn="l"/>
            <a:r>
              <a:rPr lang="en-US" b="1">
                <a:solidFill>
                  <a:schemeClr val="tx1">
                    <a:lumMod val="95000"/>
                    <a:lumOff val="5000"/>
                  </a:schemeClr>
                </a:solidFill>
                <a:latin typeface="Times New Roman" panose="02020603050405020304" charset="0"/>
                <a:cs typeface="Times New Roman" panose="02020603050405020304" charset="0"/>
              </a:rPr>
              <a:t>Ways to Discover Requirements</a:t>
            </a:r>
            <a:endParaRPr lang="en-US"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lgn="just">
              <a:buNone/>
            </a:pPr>
            <a:r>
              <a:rPr lang="en-US" sz="3600">
                <a:latin typeface="Times New Roman" panose="02020603050405020304" charset="0"/>
                <a:cs typeface="Times New Roman" panose="02020603050405020304" charset="0"/>
              </a:rPr>
              <a:t>1. interviews</a:t>
            </a:r>
            <a:endParaRPr lang="en-US" sz="3600">
              <a:latin typeface="Times New Roman" panose="02020603050405020304" charset="0"/>
              <a:cs typeface="Times New Roman" panose="02020603050405020304" charset="0"/>
            </a:endParaRPr>
          </a:p>
          <a:p>
            <a:pPr marL="0" indent="0" algn="just">
              <a:buNone/>
            </a:pPr>
            <a:r>
              <a:rPr lang="en-US" sz="3600">
                <a:latin typeface="Times New Roman" panose="02020603050405020304" charset="0"/>
                <a:cs typeface="Times New Roman" panose="02020603050405020304" charset="0"/>
              </a:rPr>
              <a:t>2. surveys</a:t>
            </a:r>
            <a:endParaRPr lang="en-US" sz="3600">
              <a:latin typeface="Times New Roman" panose="02020603050405020304" charset="0"/>
              <a:cs typeface="Times New Roman" panose="02020603050405020304" charset="0"/>
            </a:endParaRPr>
          </a:p>
          <a:p>
            <a:pPr marL="0" indent="0" algn="just">
              <a:buNone/>
            </a:pPr>
            <a:r>
              <a:rPr lang="en-US" sz="3600">
                <a:latin typeface="Times New Roman" panose="02020603050405020304" charset="0"/>
                <a:cs typeface="Times New Roman" panose="02020603050405020304" charset="0"/>
              </a:rPr>
              <a:t>3. questionnaires</a:t>
            </a:r>
            <a:endParaRPr lang="en-US" sz="3600">
              <a:latin typeface="Times New Roman" panose="02020603050405020304" charset="0"/>
              <a:cs typeface="Times New Roman" panose="02020603050405020304" charset="0"/>
            </a:endParaRPr>
          </a:p>
          <a:p>
            <a:pPr marL="0" indent="0" algn="just">
              <a:buNone/>
            </a:pPr>
            <a:r>
              <a:rPr lang="en-US" sz="3600">
                <a:latin typeface="Times New Roman" panose="02020603050405020304" charset="0"/>
                <a:cs typeface="Times New Roman" panose="02020603050405020304" charset="0"/>
              </a:rPr>
              <a:t>4. Domain analysis</a:t>
            </a:r>
            <a:endParaRPr lang="en-US" sz="3600">
              <a:latin typeface="Times New Roman" panose="02020603050405020304" charset="0"/>
              <a:cs typeface="Times New Roman" panose="02020603050405020304" charset="0"/>
            </a:endParaRPr>
          </a:p>
          <a:p>
            <a:pPr marL="0" indent="0" algn="just">
              <a:buNone/>
            </a:pPr>
            <a:r>
              <a:rPr lang="en-US" sz="3600">
                <a:latin typeface="Times New Roman" panose="02020603050405020304" charset="0"/>
                <a:cs typeface="Times New Roman" panose="02020603050405020304" charset="0"/>
              </a:rPr>
              <a:t>5. Brainstorming</a:t>
            </a:r>
            <a:endParaRPr lang="en-US" sz="3600">
              <a:latin typeface="Times New Roman" panose="02020603050405020304" charset="0"/>
              <a:cs typeface="Times New Roman" panose="02020603050405020304" charset="0"/>
            </a:endParaRPr>
          </a:p>
          <a:p>
            <a:pPr marL="0" indent="0" algn="just">
              <a:buNone/>
            </a:pPr>
            <a:r>
              <a:rPr lang="en-US" sz="3600">
                <a:latin typeface="Times New Roman" panose="02020603050405020304" charset="0"/>
                <a:cs typeface="Times New Roman" panose="02020603050405020304" charset="0"/>
              </a:rPr>
              <a:t>6. Prototyping</a:t>
            </a:r>
            <a:endParaRPr lang="en-US" sz="3600">
              <a:latin typeface="Times New Roman" panose="02020603050405020304" charset="0"/>
              <a:cs typeface="Times New Roman" panose="02020603050405020304" charset="0"/>
            </a:endParaRPr>
          </a:p>
          <a:p>
            <a:pPr marL="0" indent="0" algn="just">
              <a:buNone/>
            </a:pPr>
            <a:r>
              <a:rPr lang="en-US" sz="3600">
                <a:latin typeface="Times New Roman" panose="02020603050405020304" charset="0"/>
                <a:cs typeface="Times New Roman" panose="02020603050405020304" charset="0"/>
              </a:rPr>
              <a:t>7. Observation</a:t>
            </a:r>
            <a:endParaRPr lang="en-US" sz="36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61490" y="190500"/>
            <a:ext cx="9820910"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Interviews</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32080" y="1174750"/>
            <a:ext cx="11898630" cy="5387975"/>
          </a:xfrm>
        </p:spPr>
        <p:txBody>
          <a:bodyPr/>
          <a:p>
            <a:pPr algn="just"/>
            <a:r>
              <a:rPr lang="en-US" sz="3600">
                <a:latin typeface="Times New Roman" panose="02020603050405020304" charset="0"/>
                <a:cs typeface="Times New Roman" panose="02020603050405020304" charset="0"/>
              </a:rPr>
              <a:t>Interviews are strong medium to collect requirements. Organization may conduct several types of interviews such as:</a:t>
            </a:r>
            <a:endParaRPr lang="en-US" sz="3600">
              <a:latin typeface="Times New Roman" panose="02020603050405020304" charset="0"/>
              <a:cs typeface="Times New Roman" panose="02020603050405020304" charset="0"/>
            </a:endParaRPr>
          </a:p>
          <a:p>
            <a:pPr algn="just"/>
            <a:r>
              <a:rPr lang="en-US" sz="3600" b="1">
                <a:latin typeface="Times New Roman" panose="02020603050405020304" charset="0"/>
                <a:cs typeface="Times New Roman" panose="02020603050405020304" charset="0"/>
              </a:rPr>
              <a:t>Structured (closed) interviews</a:t>
            </a:r>
            <a:r>
              <a:rPr lang="en-US" sz="3600">
                <a:latin typeface="Times New Roman" panose="02020603050405020304" charset="0"/>
                <a:cs typeface="Times New Roman" panose="02020603050405020304" charset="0"/>
              </a:rPr>
              <a:t>, where every single information to gather is decided in advance, they follow pattern and matter of discussion firmly.</a:t>
            </a:r>
            <a:endParaRPr lang="en-US" sz="3600">
              <a:latin typeface="Times New Roman" panose="02020603050405020304" charset="0"/>
              <a:cs typeface="Times New Roman" panose="02020603050405020304" charset="0"/>
            </a:endParaRPr>
          </a:p>
          <a:p>
            <a:pPr algn="just"/>
            <a:r>
              <a:rPr lang="en-US" sz="3600" b="1">
                <a:latin typeface="Times New Roman" panose="02020603050405020304" charset="0"/>
                <a:cs typeface="Times New Roman" panose="02020603050405020304" charset="0"/>
              </a:rPr>
              <a:t>Non-structured (open) interviews</a:t>
            </a:r>
            <a:r>
              <a:rPr lang="en-US" sz="3600">
                <a:latin typeface="Times New Roman" panose="02020603050405020304" charset="0"/>
                <a:cs typeface="Times New Roman" panose="02020603050405020304" charset="0"/>
              </a:rPr>
              <a:t>, where information to gather is not decided in advance, more flexible and less biased.</a:t>
            </a:r>
            <a:endParaRPr lang="en-US" sz="3600">
              <a:latin typeface="Times New Roman" panose="02020603050405020304" charset="0"/>
              <a:cs typeface="Times New Roman" panose="02020603050405020304" charset="0"/>
            </a:endParaRPr>
          </a:p>
          <a:p>
            <a:pPr algn="just"/>
            <a:endParaRPr lang="en-US" sz="36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90700" y="190500"/>
            <a:ext cx="9791700"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Interviews...continued</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80035" y="1174750"/>
            <a:ext cx="11720830" cy="4953000"/>
          </a:xfrm>
        </p:spPr>
        <p:txBody>
          <a:bodyPr/>
          <a:p>
            <a:pPr algn="just"/>
            <a:r>
              <a:rPr lang="en-US" sz="3600" b="1">
                <a:latin typeface="Times New Roman" panose="02020603050405020304" charset="0"/>
                <a:cs typeface="Times New Roman" panose="02020603050405020304" charset="0"/>
                <a:sym typeface="+mn-ea"/>
              </a:rPr>
              <a:t>Oral interviews</a:t>
            </a:r>
            <a:endParaRPr lang="en-US" sz="3600">
              <a:latin typeface="Times New Roman" panose="02020603050405020304" charset="0"/>
              <a:cs typeface="Times New Roman" panose="02020603050405020304" charset="0"/>
            </a:endParaRPr>
          </a:p>
          <a:p>
            <a:pPr algn="just"/>
            <a:r>
              <a:rPr lang="en-US" sz="3600" b="1">
                <a:latin typeface="Times New Roman" panose="02020603050405020304" charset="0"/>
                <a:cs typeface="Times New Roman" panose="02020603050405020304" charset="0"/>
                <a:sym typeface="+mn-ea"/>
              </a:rPr>
              <a:t>Written interviews</a:t>
            </a:r>
            <a:endParaRPr lang="en-US" sz="3600">
              <a:latin typeface="Times New Roman" panose="02020603050405020304" charset="0"/>
              <a:cs typeface="Times New Roman" panose="02020603050405020304" charset="0"/>
            </a:endParaRPr>
          </a:p>
          <a:p>
            <a:pPr algn="just"/>
            <a:r>
              <a:rPr lang="en-US" sz="3600" b="1">
                <a:latin typeface="Times New Roman" panose="02020603050405020304" charset="0"/>
                <a:cs typeface="Times New Roman" panose="02020603050405020304" charset="0"/>
                <a:sym typeface="+mn-ea"/>
              </a:rPr>
              <a:t>One-to-one interviews</a:t>
            </a:r>
            <a:r>
              <a:rPr lang="en-US" sz="3600">
                <a:latin typeface="Times New Roman" panose="02020603050405020304" charset="0"/>
                <a:cs typeface="Times New Roman" panose="02020603050405020304" charset="0"/>
                <a:sym typeface="+mn-ea"/>
              </a:rPr>
              <a:t> which are held between two persons across the table.</a:t>
            </a:r>
            <a:endParaRPr lang="en-US" sz="3600">
              <a:latin typeface="Times New Roman" panose="02020603050405020304" charset="0"/>
              <a:cs typeface="Times New Roman" panose="02020603050405020304" charset="0"/>
            </a:endParaRPr>
          </a:p>
          <a:p>
            <a:pPr algn="just"/>
            <a:r>
              <a:rPr lang="en-US" sz="3600" b="1">
                <a:latin typeface="Times New Roman" panose="02020603050405020304" charset="0"/>
                <a:cs typeface="Times New Roman" panose="02020603050405020304" charset="0"/>
                <a:sym typeface="+mn-ea"/>
              </a:rPr>
              <a:t>Group interviews</a:t>
            </a:r>
            <a:r>
              <a:rPr lang="en-US" sz="3600">
                <a:latin typeface="Times New Roman" panose="02020603050405020304" charset="0"/>
                <a:cs typeface="Times New Roman" panose="02020603050405020304" charset="0"/>
                <a:sym typeface="+mn-ea"/>
              </a:rPr>
              <a:t> which are held between groups of participants. They help to uncover any missing requirement as numerous people are involved.</a:t>
            </a:r>
            <a:endParaRPr lang="en-US" sz="3600">
              <a:latin typeface="Times New Roman" panose="02020603050405020304" charset="0"/>
              <a:cs typeface="Times New Roman" panose="02020603050405020304" charset="0"/>
            </a:endParaRPr>
          </a:p>
          <a:p>
            <a:pPr algn="just"/>
            <a:endParaRPr lang="en-US" sz="36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46250" y="190500"/>
            <a:ext cx="9836150"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Questioning Techniques</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lgn="just">
              <a:buNone/>
            </a:pPr>
            <a:r>
              <a:rPr lang="en-US" sz="3600">
                <a:latin typeface="Times New Roman" panose="02020603050405020304" charset="0"/>
                <a:cs typeface="Times New Roman" panose="02020603050405020304" charset="0"/>
              </a:rPr>
              <a:t>Question Types: Knowledge of the different types of questions will help you in responding to them in a much better way. </a:t>
            </a:r>
            <a:endParaRPr lang="en-US" sz="36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just"/>
            <a:r>
              <a:rPr lang="en-US" sz="3600">
                <a:latin typeface="Times New Roman" panose="02020603050405020304" charset="0"/>
                <a:cs typeface="Times New Roman" panose="02020603050405020304" charset="0"/>
              </a:rPr>
              <a:t>There’s a common refrain that gets uttered at the end of unsuccessful projects: </a:t>
            </a:r>
            <a:r>
              <a:rPr lang="en-US" sz="3600" i="1">
                <a:latin typeface="Times New Roman" panose="02020603050405020304" charset="0"/>
                <a:cs typeface="Times New Roman" panose="02020603050405020304" charset="0"/>
              </a:rPr>
              <a:t>“The requirements weren’t clear.”</a:t>
            </a:r>
            <a:endParaRPr lang="en-US" sz="3600" i="1">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 Fingers start pointing, blame gets thrown around, and no one ends up happy. </a:t>
            </a:r>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Thankfully, there’s a simple way to alleviate that problem, and it’s as obvious as it is challenging: </a:t>
            </a:r>
            <a:r>
              <a:rPr lang="en-US" sz="3600" b="1">
                <a:latin typeface="Times New Roman" panose="02020603050405020304" charset="0"/>
                <a:cs typeface="Times New Roman" panose="02020603050405020304" charset="0"/>
              </a:rPr>
              <a:t>requirements gathering.</a:t>
            </a:r>
            <a:r>
              <a:rPr lang="en-US" sz="3600">
                <a:latin typeface="Times New Roman" panose="02020603050405020304" charset="0"/>
                <a:cs typeface="Times New Roman" panose="02020603050405020304" charset="0"/>
              </a:rPr>
              <a:t> </a:t>
            </a:r>
            <a:endParaRPr lang="en-US" sz="36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90700" y="190500"/>
            <a:ext cx="9791700"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sym typeface="+mn-ea"/>
              </a:rPr>
              <a:t>1.Closed Questions:</a:t>
            </a:r>
            <a:endParaRPr lang="en-US" sz="4400" b="1">
              <a:solidFill>
                <a:schemeClr val="tx1">
                  <a:lumMod val="95000"/>
                  <a:lumOff val="5000"/>
                </a:schemeClr>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235585" y="995680"/>
            <a:ext cx="11781155" cy="5714365"/>
          </a:xfrm>
        </p:spPr>
        <p:txBody>
          <a:bodyPr/>
          <a:p>
            <a:pPr algn="just"/>
            <a:r>
              <a:rPr lang="en-US">
                <a:latin typeface="Times New Roman" panose="02020603050405020304" charset="0"/>
                <a:cs typeface="Times New Roman" panose="02020603050405020304" charset="0"/>
                <a:sym typeface="+mn-ea"/>
              </a:rPr>
              <a:t> </a:t>
            </a:r>
            <a:r>
              <a:rPr lang="en-US" b="1">
                <a:latin typeface="Times New Roman" panose="02020603050405020304" charset="0"/>
                <a:cs typeface="Times New Roman" panose="02020603050405020304" charset="0"/>
                <a:sym typeface="+mn-ea"/>
              </a:rPr>
              <a:t>A closed question usually receives a single word or very short, factual answer.   </a:t>
            </a:r>
            <a:r>
              <a:rPr lang="en-US">
                <a:latin typeface="Times New Roman" panose="02020603050405020304" charset="0"/>
                <a:cs typeface="Times New Roman" panose="02020603050405020304" charset="0"/>
                <a:sym typeface="+mn-ea"/>
              </a:rPr>
              <a:t>For example, "Are you thirsty?" The answer is "Yes" or "No";</a:t>
            </a:r>
            <a:endParaRPr lang="en-US">
              <a:latin typeface="Times New Roman" panose="02020603050405020304" charset="0"/>
              <a:cs typeface="Times New Roman" panose="02020603050405020304" charset="0"/>
              <a:sym typeface="+mn-ea"/>
            </a:endParaRPr>
          </a:p>
          <a:p>
            <a:pPr algn="just"/>
            <a:r>
              <a:rPr lang="en-US">
                <a:latin typeface="Times New Roman" panose="02020603050405020304" charset="0"/>
                <a:cs typeface="Times New Roman" panose="02020603050405020304" charset="0"/>
                <a:sym typeface="+mn-ea"/>
              </a:rPr>
              <a:t> "Where do you live?" The answer is generally the name of your town or your address. Closed questions are good for:</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sym typeface="+mn-ea"/>
              </a:rPr>
              <a:t> Testing your understanding, or the other person's: "</a:t>
            </a:r>
            <a:r>
              <a:rPr lang="en-US" b="1">
                <a:latin typeface="Times New Roman" panose="02020603050405020304" charset="0"/>
                <a:cs typeface="Times New Roman" panose="02020603050405020304" charset="0"/>
                <a:sym typeface="+mn-ea"/>
              </a:rPr>
              <a:t>So, if I get this qualification, I will get a raise?" </a:t>
            </a:r>
            <a:endParaRPr lang="en-US" b="1">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sym typeface="+mn-ea"/>
              </a:rPr>
              <a:t>Concluding a discussion or making a decision: "</a:t>
            </a:r>
            <a:r>
              <a:rPr lang="en-US" b="1">
                <a:latin typeface="Times New Roman" panose="02020603050405020304" charset="0"/>
                <a:cs typeface="Times New Roman" panose="02020603050405020304" charset="0"/>
                <a:sym typeface="+mn-ea"/>
              </a:rPr>
              <a:t>Now we know the facts, are we all agreed this is the right course of action?"</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sym typeface="+mn-ea"/>
              </a:rPr>
              <a:t>Frame setting: </a:t>
            </a:r>
            <a:r>
              <a:rPr lang="en-US" b="1">
                <a:latin typeface="Times New Roman" panose="02020603050405020304" charset="0"/>
                <a:cs typeface="Times New Roman" panose="02020603050405020304" charset="0"/>
                <a:sym typeface="+mn-ea"/>
              </a:rPr>
              <a:t>"Are you happy with the service from your bank?"</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1800" y="190500"/>
            <a:ext cx="9880600"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2. Open Questions</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1120" y="1174750"/>
            <a:ext cx="11914505" cy="5596255"/>
          </a:xfrm>
        </p:spPr>
        <p:txBody>
          <a:bodyPr/>
          <a:p>
            <a:pPr algn="just"/>
            <a:r>
              <a:rPr lang="en-US" b="1">
                <a:latin typeface="Times New Roman" panose="02020603050405020304" charset="0"/>
                <a:cs typeface="Times New Roman" panose="02020603050405020304" charset="0"/>
              </a:rPr>
              <a:t>Open questions elicit longer answers. </a:t>
            </a:r>
            <a:r>
              <a:rPr lang="en-US">
                <a:latin typeface="Times New Roman" panose="02020603050405020304" charset="0"/>
                <a:cs typeface="Times New Roman" panose="02020603050405020304" charset="0"/>
              </a:rPr>
              <a:t>They usually begin with what, why, how. An open question asks the respondent for his or her knowledge, opinion or feelings. "Tell me" and "describe" can also be used in the same way as open questions. Here are some examples:</a:t>
            </a: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What happened at the meeting? </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Why did he react that way? </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How was the party? </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Tell me what happened next. </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Describe the circumstances in more detail.</a:t>
            </a:r>
            <a:endParaRPr lang="en-US">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16205" y="1174750"/>
            <a:ext cx="11765280" cy="4953000"/>
          </a:xfrm>
        </p:spPr>
        <p:txBody>
          <a:bodyPr/>
          <a:p>
            <a:pPr marL="0" indent="0" algn="just">
              <a:buNone/>
            </a:pPr>
            <a:r>
              <a:rPr lang="en-US" sz="3600">
                <a:latin typeface="Times New Roman" panose="02020603050405020304" charset="0"/>
                <a:cs typeface="Times New Roman" panose="02020603050405020304" charset="0"/>
              </a:rPr>
              <a:t>Open questions are good for:</a:t>
            </a:r>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Developing an open conversation: "What did you get up to on vacation?" </a:t>
            </a:r>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Finding our more detail: "What else do we need to do to make this a success?"</a:t>
            </a:r>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Finding out the other person's opinion or issues: "What do you think about those changes?" </a:t>
            </a:r>
            <a:endParaRPr lang="en-US" sz="36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31645" y="190500"/>
            <a:ext cx="9850755"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3. Funnel Questions</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3600">
                <a:latin typeface="Times New Roman" panose="02020603050405020304" charset="0"/>
                <a:cs typeface="Times New Roman" panose="02020603050405020304" charset="0"/>
              </a:rPr>
              <a:t>This technique involves starting with general questions, and then homing in on a point in each answer, and asking more and more detail at each level. </a:t>
            </a:r>
            <a:endParaRPr lang="en-US" sz="36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772795"/>
            <a:ext cx="10972800" cy="5354955"/>
          </a:xfrm>
        </p:spPr>
        <p:txBody>
          <a:bodyPr/>
          <a:p>
            <a:pPr marL="0" indent="0" algn="just">
              <a:buNone/>
            </a:pPr>
            <a:r>
              <a:rPr lang="en-US">
                <a:latin typeface="Times New Roman" panose="02020603050405020304" charset="0"/>
                <a:cs typeface="Times New Roman" panose="02020603050405020304" charset="0"/>
              </a:rPr>
              <a:t>3.It's often used by detectives taking a statement from a witness:</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"How many people were involved in the fight?"</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"About ten."</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"Were they kids or adults?"</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"Mostly kids."</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"What sort of ages were they?"</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"About fourteen or fifteen."</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"Were any of them wearing anything distinctive?"</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"Yes, several of them had red baseball caps on."</a:t>
            </a:r>
            <a:endParaRPr lang="en-US">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just"/>
            <a:r>
              <a:rPr lang="en-US" sz="3600">
                <a:latin typeface="Times New Roman" panose="02020603050405020304" charset="0"/>
                <a:cs typeface="Times New Roman" panose="02020603050405020304" charset="0"/>
              </a:rPr>
              <a:t>Funnel questions are good for:</a:t>
            </a:r>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Finding out more detail about a specific point: "Tell me more about Option 2."</a:t>
            </a:r>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Gaining the interest or increasing the confidence of the person you're speaking with: "Have you used the IT Helpdesk?", "Did they solve your problem?", "What was the attitude of the person who took your call?" </a:t>
            </a:r>
            <a:endParaRPr lang="en-US" sz="360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6095" y="190500"/>
            <a:ext cx="9806305"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4. Leading Questions</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3600">
                <a:latin typeface="Times New Roman" panose="02020603050405020304" charset="0"/>
                <a:cs typeface="Times New Roman" panose="02020603050405020304" charset="0"/>
              </a:rPr>
              <a:t>Leading questions try to lead the respondent to your way of thinking. They can do this in several ways:</a:t>
            </a:r>
            <a:endParaRPr lang="en-US" sz="3600">
              <a:latin typeface="Times New Roman" panose="02020603050405020304" charset="0"/>
              <a:cs typeface="Times New Roman" panose="02020603050405020304" charset="0"/>
            </a:endParaRPr>
          </a:p>
          <a:p>
            <a:pPr marL="0" indent="0" algn="just">
              <a:buNone/>
            </a:pPr>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With an assumption: "How late do you think that the project will deliver?". This assumes that the project will certainly not be completed on time.</a:t>
            </a:r>
            <a:endParaRPr lang="en-US" sz="3600">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just"/>
            <a:r>
              <a:rPr lang="en-US" sz="3600">
                <a:latin typeface="Times New Roman" panose="02020603050405020304" charset="0"/>
                <a:cs typeface="Times New Roman" panose="02020603050405020304" charset="0"/>
              </a:rPr>
              <a:t>Leading questions are good for:</a:t>
            </a:r>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Getting the answer you want but leaving the other person feeling that they have had a choice.</a:t>
            </a:r>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Closing a sale: "If that answers all of your questions, shall we agree a price?"</a:t>
            </a:r>
            <a:endParaRPr lang="en-US" sz="360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1800" y="190500"/>
            <a:ext cx="9880600"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How to Conduct Client Interview</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3600">
                <a:latin typeface="Times New Roman" panose="02020603050405020304" charset="0"/>
                <a:cs typeface="Times New Roman" panose="02020603050405020304" charset="0"/>
              </a:rPr>
              <a:t>Conducting a successful client interview requires both tact and expertise.</a:t>
            </a:r>
            <a:endParaRPr lang="en-US" sz="3600">
              <a:latin typeface="Times New Roman" panose="02020603050405020304" charset="0"/>
              <a:cs typeface="Times New Roman" panose="02020603050405020304" charset="0"/>
            </a:endParaRPr>
          </a:p>
          <a:p>
            <a:pPr algn="just"/>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The purpose of a client interview is to collect enough information to help solve the client’s problem. </a:t>
            </a:r>
            <a:endParaRPr lang="en-US" sz="3600">
              <a:latin typeface="Times New Roman" panose="02020603050405020304" charset="0"/>
              <a:cs typeface="Times New Roman" panose="02020603050405020304" charset="0"/>
            </a:endParaRPr>
          </a:p>
          <a:p>
            <a:pPr algn="just"/>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Your job during the interview is to show the client that you care and have the ability to help him.</a:t>
            </a:r>
            <a:endParaRPr lang="en-US" sz="3600">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221615" y="1174750"/>
            <a:ext cx="11718925" cy="5416550"/>
          </a:xfrm>
        </p:spPr>
        <p:txBody>
          <a:bodyPr/>
          <a:p>
            <a:pPr marL="0" indent="0" algn="just">
              <a:buNone/>
            </a:pPr>
            <a:r>
              <a:rPr lang="en-US">
                <a:latin typeface="Times New Roman" panose="02020603050405020304" charset="0"/>
                <a:cs typeface="Times New Roman" panose="02020603050405020304" charset="0"/>
              </a:rPr>
              <a:t>1. </a:t>
            </a:r>
            <a:r>
              <a:rPr lang="en-US" b="1">
                <a:latin typeface="Times New Roman" panose="02020603050405020304" charset="0"/>
                <a:cs typeface="Times New Roman" panose="02020603050405020304" charset="0"/>
              </a:rPr>
              <a:t>Review any information about the client</a:t>
            </a:r>
            <a:r>
              <a:rPr lang="en-US">
                <a:latin typeface="Times New Roman" panose="02020603050405020304" charset="0"/>
                <a:cs typeface="Times New Roman" panose="02020603050405020304" charset="0"/>
              </a:rPr>
              <a:t> that you may already have available. Learning more about the client beforehand will help you </a:t>
            </a:r>
            <a:r>
              <a:rPr lang="en-US" b="1">
                <a:latin typeface="Times New Roman" panose="02020603050405020304" charset="0"/>
                <a:cs typeface="Times New Roman" panose="02020603050405020304" charset="0"/>
              </a:rPr>
              <a:t>develop an idea of what specifics you need to get when you meet</a:t>
            </a:r>
            <a:r>
              <a:rPr lang="en-US">
                <a:latin typeface="Times New Roman" panose="02020603050405020304" charset="0"/>
                <a:cs typeface="Times New Roman" panose="02020603050405020304" charset="0"/>
              </a:rPr>
              <a:t>. You may be able to </a:t>
            </a:r>
            <a:r>
              <a:rPr lang="en-US" b="1">
                <a:latin typeface="Times New Roman" panose="02020603050405020304" charset="0"/>
                <a:cs typeface="Times New Roman" panose="02020603050405020304" charset="0"/>
              </a:rPr>
              <a:t>communicate better</a:t>
            </a:r>
            <a:r>
              <a:rPr lang="en-US">
                <a:latin typeface="Times New Roman" panose="02020603050405020304" charset="0"/>
                <a:cs typeface="Times New Roman" panose="02020603050405020304" charset="0"/>
              </a:rPr>
              <a:t> with the person as well. Have ready any paperwork the client needs to complete.</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2. </a:t>
            </a:r>
            <a:r>
              <a:rPr lang="en-US" b="1">
                <a:latin typeface="Times New Roman" panose="02020603050405020304" charset="0"/>
                <a:cs typeface="Times New Roman" panose="02020603050405020304" charset="0"/>
              </a:rPr>
              <a:t>Make the client feel comfortable</a:t>
            </a:r>
            <a:r>
              <a:rPr lang="en-US">
                <a:latin typeface="Times New Roman" panose="02020603050405020304" charset="0"/>
                <a:cs typeface="Times New Roman" panose="02020603050405020304" charset="0"/>
              </a:rPr>
              <a:t>. Building a rapport from the start can get you better results. Begin by introducing yourself and shaking hands. Engage in a bit of small talk. Use this opportunity to get to know your client and let her know that she can </a:t>
            </a:r>
            <a:r>
              <a:rPr lang="en-US" b="1">
                <a:latin typeface="Times New Roman" panose="02020603050405020304" charset="0"/>
                <a:cs typeface="Times New Roman" panose="02020603050405020304" charset="0"/>
              </a:rPr>
              <a:t>trust</a:t>
            </a:r>
            <a:r>
              <a:rPr lang="en-US">
                <a:latin typeface="Times New Roman" panose="02020603050405020304" charset="0"/>
                <a:cs typeface="Times New Roman" panose="02020603050405020304" charset="0"/>
              </a:rPr>
              <a:t> you.</a:t>
            </a: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4" name="Content Placeholder 3"/>
          <p:cNvGraphicFramePr>
            <a:graphicFrameLocks noChangeAspect="1"/>
          </p:cNvGraphicFramePr>
          <p:nvPr>
            <p:ph idx="1"/>
          </p:nvPr>
        </p:nvGraphicFramePr>
        <p:xfrm>
          <a:off x="495300" y="965835"/>
          <a:ext cx="11319510" cy="5803900"/>
        </p:xfrm>
        <a:graphic>
          <a:graphicData uri="http://schemas.openxmlformats.org/presentationml/2006/ole">
            <mc:AlternateContent xmlns:mc="http://schemas.openxmlformats.org/markup-compatibility/2006">
              <mc:Choice xmlns:v="urn:schemas-microsoft-com:vml" Requires="v">
                <p:oleObj spid="_x0000_s5" name="" r:id="rId1" imgW="6143625" imgH="4352925" progId="Paint.Picture">
                  <p:embed/>
                </p:oleObj>
              </mc:Choice>
              <mc:Fallback>
                <p:oleObj name="" r:id="rId1" imgW="6143625" imgH="4352925" progId="Paint.Picture">
                  <p:embed/>
                  <p:pic>
                    <p:nvPicPr>
                      <p:cNvPr id="0" name="Picture 4"/>
                      <p:cNvPicPr/>
                      <p:nvPr/>
                    </p:nvPicPr>
                    <p:blipFill>
                      <a:blip r:embed="rId2"/>
                      <a:stretch>
                        <a:fillRect/>
                      </a:stretch>
                    </p:blipFill>
                    <p:spPr>
                      <a:xfrm>
                        <a:off x="495300" y="965835"/>
                        <a:ext cx="11319510" cy="5803900"/>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75895" y="1174750"/>
            <a:ext cx="11810365" cy="5461000"/>
          </a:xfrm>
        </p:spPr>
        <p:txBody>
          <a:bodyPr/>
          <a:p>
            <a:pPr marL="0" indent="0" algn="just">
              <a:buNone/>
            </a:pPr>
            <a:r>
              <a:rPr lang="en-US">
                <a:latin typeface="Times New Roman" panose="02020603050405020304" charset="0"/>
                <a:cs typeface="Times New Roman" panose="02020603050405020304" charset="0"/>
              </a:rPr>
              <a:t>3. Explain that whatever the two of you discuss will be strictly </a:t>
            </a:r>
            <a:r>
              <a:rPr lang="en-US" b="1">
                <a:latin typeface="Times New Roman" panose="02020603050405020304" charset="0"/>
                <a:cs typeface="Times New Roman" panose="02020603050405020304" charset="0"/>
              </a:rPr>
              <a:t>confidential</a:t>
            </a:r>
            <a:r>
              <a:rPr lang="en-US">
                <a:latin typeface="Times New Roman" panose="02020603050405020304" charset="0"/>
                <a:cs typeface="Times New Roman" panose="02020603050405020304" charset="0"/>
              </a:rPr>
              <a:t>. Do this first before you start talking about the client’s situation. Show that you </a:t>
            </a:r>
            <a:r>
              <a:rPr lang="en-US" b="1">
                <a:latin typeface="Times New Roman" panose="02020603050405020304" charset="0"/>
                <a:cs typeface="Times New Roman" panose="02020603050405020304" charset="0"/>
              </a:rPr>
              <a:t>intend to work in the client's best interest</a:t>
            </a:r>
            <a:r>
              <a:rPr lang="en-US">
                <a:latin typeface="Times New Roman" panose="02020603050405020304" charset="0"/>
                <a:cs typeface="Times New Roman" panose="02020603050405020304" charset="0"/>
              </a:rPr>
              <a:t> by treating him with respect.</a:t>
            </a: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4. Gather information about the c</a:t>
            </a:r>
            <a:r>
              <a:rPr lang="en-US" b="1">
                <a:latin typeface="Times New Roman" panose="02020603050405020304" charset="0"/>
                <a:cs typeface="Times New Roman" panose="02020603050405020304" charset="0"/>
              </a:rPr>
              <a:t>lient’s background and the problem at hand.</a:t>
            </a:r>
            <a:r>
              <a:rPr lang="en-US">
                <a:latin typeface="Times New Roman" panose="02020603050405020304" charset="0"/>
                <a:cs typeface="Times New Roman" panose="02020603050405020304" charset="0"/>
              </a:rPr>
              <a:t> This will give you an idea about </a:t>
            </a:r>
            <a:r>
              <a:rPr lang="en-US" b="1">
                <a:latin typeface="Times New Roman" panose="02020603050405020304" charset="0"/>
                <a:cs typeface="Times New Roman" panose="02020603050405020304" charset="0"/>
              </a:rPr>
              <a:t>what kinds of questions you should ask</a:t>
            </a:r>
            <a:r>
              <a:rPr lang="en-US">
                <a:latin typeface="Times New Roman" panose="02020603050405020304" charset="0"/>
                <a:cs typeface="Times New Roman" panose="02020603050405020304" charset="0"/>
              </a:rPr>
              <a:t> later in the interview process.</a:t>
            </a:r>
            <a:endParaRPr lang="en-US">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235585" y="1174750"/>
            <a:ext cx="11736070" cy="5431155"/>
          </a:xfrm>
        </p:spPr>
        <p:txBody>
          <a:bodyPr/>
          <a:p>
            <a:pPr marL="0" indent="0" algn="just">
              <a:buNone/>
            </a:pPr>
            <a:r>
              <a:rPr lang="en-US">
                <a:latin typeface="Times New Roman" panose="02020603050405020304" charset="0"/>
                <a:cs typeface="Times New Roman" panose="02020603050405020304" charset="0"/>
              </a:rPr>
              <a:t>5. Ask the client </a:t>
            </a:r>
            <a:r>
              <a:rPr lang="en-US" b="1">
                <a:latin typeface="Times New Roman" panose="02020603050405020304" charset="0"/>
                <a:cs typeface="Times New Roman" panose="02020603050405020304" charset="0"/>
              </a:rPr>
              <a:t>open-ended questions that provide basic information</a:t>
            </a:r>
            <a:r>
              <a:rPr lang="en-US">
                <a:latin typeface="Times New Roman" panose="02020603050405020304" charset="0"/>
                <a:cs typeface="Times New Roman" panose="02020603050405020304" charset="0"/>
              </a:rPr>
              <a:t> you will need to assist her. Look at the problem from the </a:t>
            </a:r>
            <a:r>
              <a:rPr lang="en-US" b="1">
                <a:latin typeface="Times New Roman" panose="02020603050405020304" charset="0"/>
                <a:cs typeface="Times New Roman" panose="02020603050405020304" charset="0"/>
              </a:rPr>
              <a:t>client’s perspective</a:t>
            </a:r>
            <a:r>
              <a:rPr lang="en-US">
                <a:latin typeface="Times New Roman" panose="02020603050405020304" charset="0"/>
                <a:cs typeface="Times New Roman" panose="02020603050405020304" charset="0"/>
              </a:rPr>
              <a:t> and show her that you </a:t>
            </a:r>
            <a:r>
              <a:rPr lang="en-US" b="1">
                <a:latin typeface="Times New Roman" panose="02020603050405020304" charset="0"/>
                <a:cs typeface="Times New Roman" panose="02020603050405020304" charset="0"/>
              </a:rPr>
              <a:t>empathize</a:t>
            </a:r>
            <a:r>
              <a:rPr lang="en-US">
                <a:latin typeface="Times New Roman" panose="02020603050405020304" charset="0"/>
                <a:cs typeface="Times New Roman" panose="02020603050405020304" charset="0"/>
              </a:rPr>
              <a:t> with her situation.</a:t>
            </a: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6. Allow the client the </a:t>
            </a:r>
            <a:r>
              <a:rPr lang="en-US" b="1">
                <a:latin typeface="Times New Roman" panose="02020603050405020304" charset="0"/>
                <a:cs typeface="Times New Roman" panose="02020603050405020304" charset="0"/>
              </a:rPr>
              <a:t>chance to explain the situation in his own way</a:t>
            </a:r>
            <a:r>
              <a:rPr lang="en-US">
                <a:latin typeface="Times New Roman" panose="02020603050405020304" charset="0"/>
                <a:cs typeface="Times New Roman" panose="02020603050405020304" charset="0"/>
              </a:rPr>
              <a:t>. Lean slightly forward, take brief notes and nod your head when appropriate to show the client that you are listening. Maintain eye contact to let him see that he has your attention and you are interested in what he is saying.</a:t>
            </a:r>
            <a:endParaRPr lang="en-US">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250190" y="890905"/>
            <a:ext cx="11736070" cy="5715000"/>
          </a:xfrm>
        </p:spPr>
        <p:txBody>
          <a:bodyPr/>
          <a:p>
            <a:pPr marL="0" indent="0" algn="just">
              <a:buNone/>
            </a:pPr>
            <a:r>
              <a:rPr lang="en-US">
                <a:latin typeface="Times New Roman" panose="02020603050405020304" charset="0"/>
                <a:cs typeface="Times New Roman" panose="02020603050405020304" charset="0"/>
              </a:rPr>
              <a:t>7. Ask the </a:t>
            </a:r>
            <a:r>
              <a:rPr lang="en-US" b="1">
                <a:latin typeface="Times New Roman" panose="02020603050405020304" charset="0"/>
                <a:cs typeface="Times New Roman" panose="02020603050405020304" charset="0"/>
              </a:rPr>
              <a:t>client to clarify any statements she makes that are unclear</a:t>
            </a:r>
            <a:r>
              <a:rPr lang="en-US">
                <a:latin typeface="Times New Roman" panose="02020603050405020304" charset="0"/>
                <a:cs typeface="Times New Roman" panose="02020603050405020304" charset="0"/>
              </a:rPr>
              <a:t>. One way to show a client that you understand what she is saying is to rephrase a statement and repeat it back. As you get to know more about the client and her situation, </a:t>
            </a:r>
            <a:r>
              <a:rPr lang="en-US" b="1">
                <a:latin typeface="Times New Roman" panose="02020603050405020304" charset="0"/>
                <a:cs typeface="Times New Roman" panose="02020603050405020304" charset="0"/>
              </a:rPr>
              <a:t>follow up with additional questions </a:t>
            </a:r>
            <a:r>
              <a:rPr lang="en-US">
                <a:latin typeface="Times New Roman" panose="02020603050405020304" charset="0"/>
                <a:cs typeface="Times New Roman" panose="02020603050405020304" charset="0"/>
              </a:rPr>
              <a:t>that will provide you with more details.</a:t>
            </a: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8. </a:t>
            </a:r>
            <a:r>
              <a:rPr lang="en-US" b="1">
                <a:latin typeface="Times New Roman" panose="02020603050405020304" charset="0"/>
                <a:cs typeface="Times New Roman" panose="02020603050405020304" charset="0"/>
              </a:rPr>
              <a:t>Watch the client’s body language</a:t>
            </a:r>
            <a:r>
              <a:rPr lang="en-US">
                <a:latin typeface="Times New Roman" panose="02020603050405020304" charset="0"/>
                <a:cs typeface="Times New Roman" panose="02020603050405020304" charset="0"/>
              </a:rPr>
              <a:t>. Pay particular attention to body posture and facial expressions. Body language can be a clue that a client may not be telling you all that he is really thinking. Look for signs that he may be more upset by a situation than he lets on.</a:t>
            </a:r>
            <a:endParaRPr lang="en-US">
              <a:latin typeface="Times New Roman" panose="02020603050405020304" charset="0"/>
              <a:cs typeface="Times New Roman"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340360" y="1174750"/>
            <a:ext cx="11570970" cy="4953000"/>
          </a:xfrm>
        </p:spPr>
        <p:txBody>
          <a:bodyPr/>
          <a:p>
            <a:pPr marL="0" indent="0" algn="just">
              <a:buNone/>
            </a:pPr>
            <a:r>
              <a:rPr lang="en-US">
                <a:latin typeface="Times New Roman" panose="02020603050405020304" charset="0"/>
                <a:cs typeface="Times New Roman" panose="02020603050405020304" charset="0"/>
              </a:rPr>
              <a:t>9. </a:t>
            </a:r>
            <a:r>
              <a:rPr lang="en-US" b="1">
                <a:latin typeface="Times New Roman" panose="02020603050405020304" charset="0"/>
                <a:cs typeface="Times New Roman" panose="02020603050405020304" charset="0"/>
              </a:rPr>
              <a:t>Offer the client a summary of the information you’ve gathered</a:t>
            </a:r>
            <a:r>
              <a:rPr lang="en-US">
                <a:latin typeface="Times New Roman" panose="02020603050405020304" charset="0"/>
                <a:cs typeface="Times New Roman" panose="02020603050405020304" charset="0"/>
              </a:rPr>
              <a:t> before concluding the interview. Ask if she has other questions or anything more she would like to add. If she has no final comments or questions, </a:t>
            </a:r>
            <a:r>
              <a:rPr lang="en-US" b="1">
                <a:latin typeface="Times New Roman" panose="02020603050405020304" charset="0"/>
                <a:cs typeface="Times New Roman" panose="02020603050405020304" charset="0"/>
              </a:rPr>
              <a:t>explain what your next steps will be</a:t>
            </a:r>
            <a:r>
              <a:rPr lang="en-US">
                <a:latin typeface="Times New Roman" panose="02020603050405020304" charset="0"/>
                <a:cs typeface="Times New Roman" panose="02020603050405020304" charset="0"/>
              </a:rPr>
              <a:t>. Give a </a:t>
            </a:r>
            <a:r>
              <a:rPr lang="en-US" b="1">
                <a:latin typeface="Times New Roman" panose="02020603050405020304" charset="0"/>
                <a:cs typeface="Times New Roman" panose="02020603050405020304" charset="0"/>
              </a:rPr>
              <a:t>time frame</a:t>
            </a:r>
            <a:r>
              <a:rPr lang="en-US">
                <a:latin typeface="Times New Roman" panose="02020603050405020304" charset="0"/>
                <a:cs typeface="Times New Roman" panose="02020603050405020304" charset="0"/>
              </a:rPr>
              <a:t> in which the client can expect to hear back from you.</a:t>
            </a:r>
            <a:endParaRPr lang="en-US">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150" y="190500"/>
            <a:ext cx="11271250"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Useful tools for Requirements Gathering</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160655" y="1174750"/>
            <a:ext cx="3919855" cy="5386705"/>
          </a:xfrm>
        </p:spPr>
        <p:txBody>
          <a:bodyPr/>
          <a:p>
            <a:r>
              <a:rPr lang="en-US"/>
              <a:t>use case diagram </a:t>
            </a:r>
            <a:endParaRPr lang="en-US"/>
          </a:p>
          <a:p>
            <a:r>
              <a:rPr lang="en-US"/>
              <a:t>user stories</a:t>
            </a:r>
            <a:endParaRPr lang="en-US"/>
          </a:p>
          <a:p>
            <a:endParaRPr lang="en-US"/>
          </a:p>
          <a:p>
            <a:r>
              <a:rPr lang="en-US"/>
              <a:t>context diagrams</a:t>
            </a:r>
            <a:endParaRPr lang="en-US"/>
          </a:p>
          <a:p>
            <a:endParaRPr lang="en-US"/>
          </a:p>
          <a:p>
            <a:r>
              <a:rPr lang="en-US"/>
              <a:t>functional decomposition diagram</a:t>
            </a:r>
            <a:endParaRPr lang="en-US"/>
          </a:p>
          <a:p>
            <a:endParaRPr lang="en-US"/>
          </a:p>
        </p:txBody>
      </p:sp>
      <p:graphicFrame>
        <p:nvGraphicFramePr>
          <p:cNvPr id="4" name="Content Placeholder 3"/>
          <p:cNvGraphicFramePr/>
          <p:nvPr>
            <p:ph sz="half" idx="2"/>
          </p:nvPr>
        </p:nvGraphicFramePr>
        <p:xfrm>
          <a:off x="4959350" y="1040130"/>
          <a:ext cx="2955290" cy="2354580"/>
        </p:xfrm>
        <a:graphic>
          <a:graphicData uri="http://schemas.openxmlformats.org/presentationml/2006/ole">
            <mc:AlternateContent xmlns:mc="http://schemas.openxmlformats.org/markup-compatibility/2006">
              <mc:Choice xmlns:v="urn:schemas-microsoft-com:vml" Requires="v">
                <p:oleObj spid="_x0000_s5" name="" r:id="rId1" imgW="2952750" imgH="2352675" progId="Paint.Picture">
                  <p:embed/>
                </p:oleObj>
              </mc:Choice>
              <mc:Fallback>
                <p:oleObj name="" r:id="rId1" imgW="2952750" imgH="2352675" progId="Paint.Picture">
                  <p:embed/>
                  <p:pic>
                    <p:nvPicPr>
                      <p:cNvPr id="0" name="Picture 4"/>
                      <p:cNvPicPr/>
                      <p:nvPr/>
                    </p:nvPicPr>
                    <p:blipFill>
                      <a:blip r:embed="rId2"/>
                      <a:stretch>
                        <a:fillRect/>
                      </a:stretch>
                    </p:blipFill>
                    <p:spPr>
                      <a:xfrm>
                        <a:off x="4959350" y="1040130"/>
                        <a:ext cx="2955290" cy="2354580"/>
                      </a:xfrm>
                      <a:prstGeom prst="rect">
                        <a:avLst/>
                      </a:prstGeom>
                    </p:spPr>
                  </p:pic>
                </p:oleObj>
              </mc:Fallback>
            </mc:AlternateContent>
          </a:graphicData>
        </a:graphic>
      </p:graphicFrame>
      <p:graphicFrame>
        <p:nvGraphicFramePr>
          <p:cNvPr id="6" name="Object 5"/>
          <p:cNvGraphicFramePr/>
          <p:nvPr/>
        </p:nvGraphicFramePr>
        <p:xfrm>
          <a:off x="8100695" y="1734820"/>
          <a:ext cx="4007485" cy="3388360"/>
        </p:xfrm>
        <a:graphic>
          <a:graphicData uri="http://schemas.openxmlformats.org/presentationml/2006/ole">
            <mc:AlternateContent xmlns:mc="http://schemas.openxmlformats.org/markup-compatibility/2006">
              <mc:Choice xmlns:v="urn:schemas-microsoft-com:vml" Requires="v">
                <p:oleObj spid="_x0000_s7" name="" r:id="rId3" imgW="5648325" imgH="4267200" progId="Paint.Picture">
                  <p:embed/>
                </p:oleObj>
              </mc:Choice>
              <mc:Fallback>
                <p:oleObj name="" r:id="rId3" imgW="5648325" imgH="4267200" progId="Paint.Picture">
                  <p:embed/>
                  <p:pic>
                    <p:nvPicPr>
                      <p:cNvPr id="0" name="Picture 6"/>
                      <p:cNvPicPr/>
                      <p:nvPr/>
                    </p:nvPicPr>
                    <p:blipFill>
                      <a:blip r:embed="rId4"/>
                      <a:stretch>
                        <a:fillRect/>
                      </a:stretch>
                    </p:blipFill>
                    <p:spPr>
                      <a:xfrm>
                        <a:off x="8100695" y="1734820"/>
                        <a:ext cx="4007485" cy="3388360"/>
                      </a:xfrm>
                      <a:prstGeom prst="rect">
                        <a:avLst/>
                      </a:prstGeom>
                    </p:spPr>
                  </p:pic>
                </p:oleObj>
              </mc:Fallback>
            </mc:AlternateContent>
          </a:graphicData>
        </a:graphic>
      </p:graphicFrame>
      <p:graphicFrame>
        <p:nvGraphicFramePr>
          <p:cNvPr id="8" name="Object 7"/>
          <p:cNvGraphicFramePr/>
          <p:nvPr/>
        </p:nvGraphicFramePr>
        <p:xfrm>
          <a:off x="3737610" y="3648710"/>
          <a:ext cx="4363085" cy="3088640"/>
        </p:xfrm>
        <a:graphic>
          <a:graphicData uri="http://schemas.openxmlformats.org/presentationml/2006/ole">
            <mc:AlternateContent xmlns:mc="http://schemas.openxmlformats.org/markup-compatibility/2006">
              <mc:Choice xmlns:v="urn:schemas-microsoft-com:vml" Requires="v">
                <p:oleObj spid="_x0000_s9" name="" r:id="rId5" imgW="3810000" imgH="3086100" progId="Paint.Picture">
                  <p:embed/>
                </p:oleObj>
              </mc:Choice>
              <mc:Fallback>
                <p:oleObj name="" r:id="rId5" imgW="3810000" imgH="3086100" progId="Paint.Picture">
                  <p:embed/>
                  <p:pic>
                    <p:nvPicPr>
                      <p:cNvPr id="0" name="Picture 8"/>
                      <p:cNvPicPr/>
                      <p:nvPr/>
                    </p:nvPicPr>
                    <p:blipFill>
                      <a:blip r:embed="rId6"/>
                      <a:stretch>
                        <a:fillRect/>
                      </a:stretch>
                    </p:blipFill>
                    <p:spPr>
                      <a:xfrm>
                        <a:off x="3737610" y="3648710"/>
                        <a:ext cx="4363085" cy="308864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21180" y="190500"/>
            <a:ext cx="9761220"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Software Requirements</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74750"/>
            <a:ext cx="11271885" cy="4953000"/>
          </a:xfrm>
        </p:spPr>
        <p:txBody>
          <a:bodyPr/>
          <a:p>
            <a:pPr algn="just"/>
            <a:r>
              <a:rPr lang="en-US" sz="3600">
                <a:latin typeface="Times New Roman" panose="02020603050405020304" charset="0"/>
                <a:cs typeface="Times New Roman" panose="02020603050405020304" charset="0"/>
              </a:rPr>
              <a:t>The software requirements are </a:t>
            </a:r>
            <a:r>
              <a:rPr lang="en-US" sz="3600" b="1">
                <a:latin typeface="Times New Roman" panose="02020603050405020304" charset="0"/>
                <a:cs typeface="Times New Roman" panose="02020603050405020304" charset="0"/>
              </a:rPr>
              <a:t>description of features and functionalities of the target system.</a:t>
            </a:r>
            <a:r>
              <a:rPr lang="en-US" sz="3600">
                <a:latin typeface="Times New Roman" panose="02020603050405020304" charset="0"/>
                <a:cs typeface="Times New Roman" panose="02020603050405020304" charset="0"/>
              </a:rPr>
              <a:t> Requirements convey the </a:t>
            </a:r>
            <a:r>
              <a:rPr lang="en-US" sz="3600" b="1">
                <a:latin typeface="Times New Roman" panose="02020603050405020304" charset="0"/>
                <a:cs typeface="Times New Roman" panose="02020603050405020304" charset="0"/>
              </a:rPr>
              <a:t>expectations of users</a:t>
            </a:r>
            <a:r>
              <a:rPr lang="en-US" sz="3600">
                <a:latin typeface="Times New Roman" panose="02020603050405020304" charset="0"/>
                <a:cs typeface="Times New Roman" panose="02020603050405020304" charset="0"/>
              </a:rPr>
              <a:t> from the software product. </a:t>
            </a:r>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The requirements can be obvious or hidden, known or unknown, expected or unexpected from client’s point of view.</a:t>
            </a:r>
            <a:endParaRPr lang="en-US" sz="36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31645" y="190500"/>
            <a:ext cx="9850755"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Requirement Engineering</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3600">
                <a:latin typeface="Times New Roman" panose="02020603050405020304" charset="0"/>
                <a:cs typeface="Times New Roman" panose="02020603050405020304" charset="0"/>
              </a:rPr>
              <a:t>The process to gather the software requirements from client, analyze and document them is known as requirement engineering.</a:t>
            </a:r>
            <a:endParaRPr lang="en-US" sz="3600">
              <a:latin typeface="Times New Roman" panose="02020603050405020304" charset="0"/>
              <a:cs typeface="Times New Roman" panose="02020603050405020304" charset="0"/>
            </a:endParaRPr>
          </a:p>
          <a:p>
            <a:pPr algn="just"/>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The goal of requirement engineering is to develop and maintain sophisticated and descriptive ‘System Requirements Specification’ document.</a:t>
            </a:r>
            <a:endParaRPr lang="en-US" sz="36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61490" y="190500"/>
            <a:ext cx="9820910"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Requirement Engineering Process</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3600">
                <a:latin typeface="Times New Roman" panose="02020603050405020304" charset="0"/>
                <a:cs typeface="Times New Roman" panose="02020603050405020304" charset="0"/>
              </a:rPr>
              <a:t>It is a four step process, which includes :</a:t>
            </a:r>
            <a:endParaRPr lang="en-US" sz="3600">
              <a:latin typeface="Times New Roman" panose="02020603050405020304" charset="0"/>
              <a:cs typeface="Times New Roman" panose="02020603050405020304" charset="0"/>
            </a:endParaRPr>
          </a:p>
          <a:p>
            <a:pPr algn="just"/>
            <a:endParaRPr lang="en-US" sz="3600">
              <a:latin typeface="Times New Roman" panose="02020603050405020304" charset="0"/>
              <a:cs typeface="Times New Roman" panose="02020603050405020304" charset="0"/>
            </a:endParaRPr>
          </a:p>
          <a:p>
            <a:pPr marL="742950" indent="-742950" algn="just">
              <a:buAutoNum type="arabicPeriod"/>
            </a:pPr>
            <a:r>
              <a:rPr lang="en-US" sz="3600">
                <a:latin typeface="Times New Roman" panose="02020603050405020304" charset="0"/>
                <a:cs typeface="Times New Roman" panose="02020603050405020304" charset="0"/>
              </a:rPr>
              <a:t>Feasibility Study</a:t>
            </a:r>
            <a:endParaRPr lang="en-US" sz="3600">
              <a:latin typeface="Times New Roman" panose="02020603050405020304" charset="0"/>
              <a:cs typeface="Times New Roman" panose="02020603050405020304" charset="0"/>
            </a:endParaRPr>
          </a:p>
          <a:p>
            <a:pPr marL="742950" indent="-742950" algn="just">
              <a:buAutoNum type="arabicPeriod"/>
            </a:pPr>
            <a:r>
              <a:rPr lang="en-US" sz="3600">
                <a:latin typeface="Times New Roman" panose="02020603050405020304" charset="0"/>
                <a:cs typeface="Times New Roman" panose="02020603050405020304" charset="0"/>
              </a:rPr>
              <a:t>Requirement Gathering</a:t>
            </a:r>
            <a:endParaRPr lang="en-US" sz="3600">
              <a:latin typeface="Times New Roman" panose="02020603050405020304" charset="0"/>
              <a:cs typeface="Times New Roman" panose="02020603050405020304" charset="0"/>
            </a:endParaRPr>
          </a:p>
          <a:p>
            <a:pPr marL="742950" indent="-742950" algn="just">
              <a:buAutoNum type="arabicPeriod"/>
            </a:pPr>
            <a:r>
              <a:rPr lang="en-US" sz="3600">
                <a:latin typeface="Times New Roman" panose="02020603050405020304" charset="0"/>
                <a:cs typeface="Times New Roman" panose="02020603050405020304" charset="0"/>
              </a:rPr>
              <a:t>Software Requirement Specification</a:t>
            </a:r>
            <a:endParaRPr lang="en-US" sz="3600">
              <a:latin typeface="Times New Roman" panose="02020603050405020304" charset="0"/>
              <a:cs typeface="Times New Roman" panose="02020603050405020304" charset="0"/>
            </a:endParaRPr>
          </a:p>
          <a:p>
            <a:pPr marL="742950" indent="-742950" algn="just">
              <a:buAutoNum type="arabicPeriod"/>
            </a:pPr>
            <a:r>
              <a:rPr lang="en-US" sz="3600">
                <a:latin typeface="Times New Roman" panose="02020603050405020304" charset="0"/>
                <a:cs typeface="Times New Roman" panose="02020603050405020304" charset="0"/>
              </a:rPr>
              <a:t>Software Requirement Validation</a:t>
            </a:r>
            <a:endParaRPr lang="en-US" sz="36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46250" y="190500"/>
            <a:ext cx="9836150"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1. Feasibility study</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3600">
                <a:latin typeface="Times New Roman" panose="02020603050405020304" charset="0"/>
                <a:cs typeface="Times New Roman" panose="02020603050405020304" charset="0"/>
              </a:rPr>
              <a:t>When the client approaches the organization for getting the desired product developed, it comes up with rough idea about what all functions the software must perform and which all features are expected from the software.</a:t>
            </a:r>
            <a:endParaRPr lang="en-US" sz="3600">
              <a:latin typeface="Times New Roman" panose="02020603050405020304" charset="0"/>
              <a:cs typeface="Times New Roman" panose="02020603050405020304" charset="0"/>
            </a:endParaRPr>
          </a:p>
          <a:p>
            <a:pPr algn="just"/>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Referencing to this information, the analysts does a detailed study about whether the desired system and its functionality are feasible to develop.</a:t>
            </a:r>
            <a:endParaRPr lang="en-US" sz="36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6095" y="190500"/>
            <a:ext cx="9806305"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2.Requirement Gathering</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3600">
                <a:latin typeface="Times New Roman" panose="02020603050405020304" charset="0"/>
                <a:cs typeface="Times New Roman" panose="02020603050405020304" charset="0"/>
              </a:rPr>
              <a:t>If the feasibility report is positive towards undertaking the project, next phase starts with gathering requirements from the user. </a:t>
            </a:r>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Analysts and engineers communicate with t</a:t>
            </a:r>
            <a:r>
              <a:rPr lang="en-US" sz="3600" b="1">
                <a:latin typeface="Times New Roman" panose="02020603050405020304" charset="0"/>
                <a:cs typeface="Times New Roman" panose="02020603050405020304" charset="0"/>
              </a:rPr>
              <a:t>he client and end-users</a:t>
            </a:r>
            <a:r>
              <a:rPr lang="en-US" sz="3600">
                <a:latin typeface="Times New Roman" panose="02020603050405020304" charset="0"/>
                <a:cs typeface="Times New Roman" panose="02020603050405020304" charset="0"/>
              </a:rPr>
              <a:t> to know their ideas on what the software should provide and which features they want the software to include.</a:t>
            </a:r>
            <a:endParaRPr lang="en-US" sz="36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61490" y="190500"/>
            <a:ext cx="9820910" cy="582930"/>
          </a:xfrm>
        </p:spPr>
        <p:txBody>
          <a:bodyPr/>
          <a:p>
            <a:pPr algn="l"/>
            <a:r>
              <a:rPr lang="en-US" sz="4400" b="1">
                <a:solidFill>
                  <a:schemeClr val="tx1">
                    <a:lumMod val="95000"/>
                    <a:lumOff val="5000"/>
                  </a:schemeClr>
                </a:solidFill>
                <a:latin typeface="Times New Roman" panose="02020603050405020304" charset="0"/>
                <a:cs typeface="Times New Roman" panose="02020603050405020304" charset="0"/>
              </a:rPr>
              <a:t>Requirement Gathering</a:t>
            </a:r>
            <a:endParaRPr lang="en-US" sz="4400" b="1">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3600">
                <a:latin typeface="Times New Roman" panose="02020603050405020304" charset="0"/>
                <a:cs typeface="Times New Roman" panose="02020603050405020304" charset="0"/>
              </a:rPr>
              <a:t>Requirements Gathering is a fundamental part of any software development project. These are things like “User wants to do X. How is this achieved?” </a:t>
            </a:r>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In effect, Requirements Gathering is </a:t>
            </a:r>
            <a:r>
              <a:rPr lang="en-US" sz="3600" b="1">
                <a:latin typeface="Times New Roman" panose="02020603050405020304" charset="0"/>
                <a:cs typeface="Times New Roman" panose="02020603050405020304" charset="0"/>
              </a:rPr>
              <a:t>the process of generating a list of requirements</a:t>
            </a:r>
            <a:r>
              <a:rPr lang="en-US" sz="3600">
                <a:latin typeface="Times New Roman" panose="02020603050405020304" charset="0"/>
                <a:cs typeface="Times New Roman" panose="02020603050405020304" charset="0"/>
              </a:rPr>
              <a:t> (functional, system, technical, etc.) </a:t>
            </a:r>
            <a:r>
              <a:rPr lang="en-US" sz="3600" b="1">
                <a:latin typeface="Times New Roman" panose="02020603050405020304" charset="0"/>
                <a:cs typeface="Times New Roman" panose="02020603050405020304" charset="0"/>
              </a:rPr>
              <a:t>from all the stakeholders</a:t>
            </a:r>
            <a:r>
              <a:rPr lang="en-US" sz="3600">
                <a:latin typeface="Times New Roman" panose="02020603050405020304" charset="0"/>
                <a:cs typeface="Times New Roman" panose="02020603050405020304" charset="0"/>
              </a:rPr>
              <a:t> (customers, users, vendors, IT staff) that will be used as </a:t>
            </a:r>
            <a:r>
              <a:rPr lang="en-US" sz="3600" b="1">
                <a:latin typeface="Times New Roman" panose="02020603050405020304" charset="0"/>
                <a:cs typeface="Times New Roman" panose="02020603050405020304" charset="0"/>
              </a:rPr>
              <a:t>the basis for the formal definition of what the project is.</a:t>
            </a:r>
            <a:endParaRPr lang="en-US" sz="3600" b="1">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10898</Words>
  <Application>WPS Presentation</Application>
  <PresentationFormat>Widescreen</PresentationFormat>
  <Paragraphs>203</Paragraphs>
  <Slides>34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34</vt:i4>
      </vt:variant>
    </vt:vector>
  </HeadingPairs>
  <TitlesOfParts>
    <vt:vector size="48" baseType="lpstr">
      <vt:lpstr>Arial</vt:lpstr>
      <vt:lpstr>SimSun</vt:lpstr>
      <vt:lpstr>Wingdings</vt:lpstr>
      <vt:lpstr>Calibri Light</vt:lpstr>
      <vt:lpstr>Calibri</vt:lpstr>
      <vt:lpstr>Microsoft YaHei</vt:lpstr>
      <vt:lpstr>Arial Unicode MS</vt:lpstr>
      <vt:lpstr>Times New Roman</vt:lpstr>
      <vt:lpstr>Communications and Dialogues</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Skills</dc:title>
  <dc:creator/>
  <cp:lastModifiedBy>Nazia Imam</cp:lastModifiedBy>
  <cp:revision>24</cp:revision>
  <dcterms:created xsi:type="dcterms:W3CDTF">2020-04-18T08:56:27Z</dcterms:created>
  <dcterms:modified xsi:type="dcterms:W3CDTF">2020-04-18T12:33:19Z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