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57" r:id="rId5"/>
    <p:sldId id="258" r:id="rId6"/>
    <p:sldId id="260" r:id="rId7"/>
    <p:sldId id="262" r:id="rId8"/>
    <p:sldId id="263" r:id="rId9"/>
    <p:sldId id="264" r:id="rId10"/>
    <p:sldId id="261" r:id="rId11"/>
    <p:sldId id="265" r:id="rId12"/>
    <p:sldId id="267" r:id="rId13"/>
    <p:sldId id="259" r:id="rId14"/>
    <p:sldId id="270" r:id="rId15"/>
    <p:sldId id="271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IN" sz="4000" b="1" dirty="0" smtClean="0"/>
              <a:t>Decentralized Auction Engine Using </a:t>
            </a:r>
            <a:r>
              <a:rPr lang="en-IN" sz="4000" b="1" dirty="0" err="1" smtClean="0"/>
              <a:t>Hyperledger</a:t>
            </a:r>
            <a:r>
              <a:rPr lang="en-IN" sz="4000" b="1" dirty="0" smtClean="0"/>
              <a:t>-Fabric </a:t>
            </a:r>
            <a:r>
              <a:rPr lang="en-IN" sz="4000" b="1" dirty="0" err="1" smtClean="0"/>
              <a:t>Blockchain</a:t>
            </a:r>
            <a:r>
              <a:rPr lang="en-IN" sz="4000" b="1" dirty="0" smtClean="0"/>
              <a:t> Framework</a:t>
            </a: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2973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IN" b="1" dirty="0" smtClean="0"/>
              <a:t>                </a:t>
            </a:r>
          </a:p>
          <a:p>
            <a:pPr>
              <a:buNone/>
            </a:pPr>
            <a:r>
              <a:rPr lang="en-IN" b="1" dirty="0" smtClean="0"/>
              <a:t>                                 </a:t>
            </a:r>
            <a:r>
              <a:rPr lang="en-IN" sz="3600" b="1" dirty="0" smtClean="0"/>
              <a:t>Project 2(E) </a:t>
            </a: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Submitted To:                                 Submitted By:</a:t>
            </a:r>
          </a:p>
          <a:p>
            <a:pPr>
              <a:buNone/>
            </a:pPr>
            <a:r>
              <a:rPr lang="en-IN" b="1" dirty="0" smtClean="0"/>
              <a:t> </a:t>
            </a:r>
            <a:r>
              <a:rPr lang="en-IN" sz="2400" dirty="0" smtClean="0"/>
              <a:t>Prof. </a:t>
            </a:r>
            <a:r>
              <a:rPr lang="en-IN" sz="2400" dirty="0" err="1" smtClean="0"/>
              <a:t>Shrisha</a:t>
            </a:r>
            <a:r>
              <a:rPr lang="en-IN" sz="2400" dirty="0" smtClean="0"/>
              <a:t> </a:t>
            </a:r>
            <a:r>
              <a:rPr lang="en-IN" sz="2400" dirty="0" err="1" smtClean="0"/>
              <a:t>Rao</a:t>
            </a:r>
            <a:r>
              <a:rPr lang="en-IN" b="1" dirty="0" smtClean="0"/>
              <a:t>                 </a:t>
            </a:r>
            <a:r>
              <a:rPr lang="en-IN" b="1" dirty="0" smtClean="0"/>
              <a:t>      </a:t>
            </a:r>
            <a:r>
              <a:rPr lang="en-IN" sz="2400" dirty="0" err="1" smtClean="0"/>
              <a:t>Mayank</a:t>
            </a:r>
            <a:r>
              <a:rPr lang="en-IN" sz="2400" dirty="0" smtClean="0"/>
              <a:t> </a:t>
            </a:r>
            <a:r>
              <a:rPr lang="en-IN" sz="2400" dirty="0" err="1" smtClean="0"/>
              <a:t>Senani</a:t>
            </a:r>
            <a:r>
              <a:rPr lang="en-IN" sz="2400" dirty="0" smtClean="0"/>
              <a:t>(MT2017067)</a:t>
            </a:r>
          </a:p>
          <a:p>
            <a:pPr>
              <a:buNone/>
            </a:pPr>
            <a:r>
              <a:rPr lang="en-IN" sz="2400" dirty="0" smtClean="0"/>
              <a:t>                                                               </a:t>
            </a:r>
            <a:r>
              <a:rPr lang="en-IN" sz="2400" dirty="0" err="1" smtClean="0"/>
              <a:t>Sharad</a:t>
            </a:r>
            <a:r>
              <a:rPr lang="en-IN" sz="2400" dirty="0" smtClean="0"/>
              <a:t> </a:t>
            </a:r>
            <a:r>
              <a:rPr lang="en-IN" sz="2400" dirty="0" err="1" smtClean="0"/>
              <a:t>Mahajan</a:t>
            </a:r>
            <a:r>
              <a:rPr lang="en-IN" sz="2400" dirty="0" smtClean="0"/>
              <a:t>(MT2017103)</a:t>
            </a:r>
          </a:p>
          <a:p>
            <a:pPr>
              <a:buNone/>
            </a:pPr>
            <a:r>
              <a:rPr lang="en-IN" sz="2400" dirty="0" smtClean="0"/>
              <a:t>                                                               </a:t>
            </a:r>
            <a:r>
              <a:rPr lang="en-IN" sz="2400" dirty="0" err="1" smtClean="0"/>
              <a:t>Tarun</a:t>
            </a:r>
            <a:r>
              <a:rPr lang="en-IN" sz="2400" dirty="0" smtClean="0"/>
              <a:t> </a:t>
            </a:r>
            <a:r>
              <a:rPr lang="en-IN" sz="2400" dirty="0" err="1" smtClean="0"/>
              <a:t>Agrawal</a:t>
            </a:r>
            <a:r>
              <a:rPr lang="en-IN" sz="2400" dirty="0" smtClean="0"/>
              <a:t> (MT2017127)</a:t>
            </a:r>
          </a:p>
          <a:p>
            <a:pPr>
              <a:buNone/>
            </a:pPr>
            <a:endParaRPr lang="en-IN" b="1" dirty="0" smtClean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0" y="2286000"/>
            <a:ext cx="1371600" cy="1059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Kth_Price</a:t>
            </a:r>
            <a:r>
              <a:rPr lang="en-IN" dirty="0" smtClean="0"/>
              <a:t> Auction(Sealed bid)</a:t>
            </a:r>
            <a:endParaRPr lang="en-IN" dirty="0"/>
          </a:p>
        </p:txBody>
      </p:sp>
      <p:pic>
        <p:nvPicPr>
          <p:cNvPr id="4" name="Content Placeholder 3" descr="First-Price-Auc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76400"/>
            <a:ext cx="8229600" cy="4190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Kth_Price</a:t>
            </a:r>
            <a:r>
              <a:rPr lang="en-IN" dirty="0" smtClean="0"/>
              <a:t> (</a:t>
            </a:r>
            <a:r>
              <a:rPr lang="en-IN" dirty="0" err="1" smtClean="0"/>
              <a:t>Vickrey</a:t>
            </a:r>
            <a:r>
              <a:rPr lang="en-IN" dirty="0" smtClean="0"/>
              <a:t> Auction)</a:t>
            </a:r>
            <a:endParaRPr lang="en-IN" dirty="0"/>
          </a:p>
        </p:txBody>
      </p:sp>
      <p:pic>
        <p:nvPicPr>
          <p:cNvPr id="4" name="Content Placeholder 3" descr="Second-Price-Auc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28800"/>
            <a:ext cx="8229600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81000"/>
            <a:ext cx="3048000" cy="7159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Our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153400" cy="5211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600" b="1" dirty="0" smtClean="0"/>
              <a:t>  </a:t>
            </a:r>
            <a:r>
              <a:rPr lang="en-IN" sz="2600" b="1" dirty="0" smtClean="0"/>
              <a:t>1. </a:t>
            </a:r>
            <a:r>
              <a:rPr lang="en-IN" sz="2800" b="1" dirty="0" smtClean="0"/>
              <a:t>decentralized platform : </a:t>
            </a:r>
            <a:r>
              <a:rPr lang="en-IN" sz="2600" dirty="0" smtClean="0"/>
              <a:t>that enables everyone will be able to connect in order to sell, bid, organize an auction or offer a service to the ecosystem</a:t>
            </a:r>
            <a:r>
              <a:rPr lang="en-IN" sz="2600" dirty="0" smtClean="0"/>
              <a:t>.</a:t>
            </a:r>
          </a:p>
          <a:p>
            <a:pPr>
              <a:buNone/>
            </a:pPr>
            <a:endParaRPr lang="en-IN" sz="2600" dirty="0" smtClean="0"/>
          </a:p>
          <a:p>
            <a:pPr>
              <a:buNone/>
            </a:pPr>
            <a:r>
              <a:rPr lang="en-IN" sz="2600" dirty="0" smtClean="0"/>
              <a:t> </a:t>
            </a:r>
            <a:r>
              <a:rPr lang="en-IN" sz="2800" b="1" dirty="0" smtClean="0"/>
              <a:t>2. </a:t>
            </a:r>
            <a:r>
              <a:rPr lang="en-IN" sz="2800" b="1" dirty="0" smtClean="0"/>
              <a:t>Scalable, reliable and transparent: </a:t>
            </a:r>
            <a:r>
              <a:rPr lang="en-IN" sz="2600" dirty="0" smtClean="0"/>
              <a:t>each operation will be registered within the network in a way that is transparent, publicly verifiable and infeasible to falsify</a:t>
            </a:r>
            <a:r>
              <a:rPr lang="en-IN" sz="2600" dirty="0" smtClean="0"/>
              <a:t>.</a:t>
            </a:r>
          </a:p>
          <a:p>
            <a:pPr>
              <a:buNone/>
            </a:pPr>
            <a:endParaRPr lang="en-IN" sz="2600" dirty="0" smtClean="0"/>
          </a:p>
          <a:p>
            <a:pPr>
              <a:buNone/>
            </a:pPr>
            <a:r>
              <a:rPr lang="en-IN" sz="2800" b="1" dirty="0" smtClean="0"/>
              <a:t> 3. </a:t>
            </a:r>
            <a:r>
              <a:rPr lang="en-IN" sz="2800" b="1" dirty="0" smtClean="0"/>
              <a:t>Interoperable</a:t>
            </a:r>
            <a:r>
              <a:rPr lang="en-IN" sz="2800" b="1" dirty="0" smtClean="0"/>
              <a:t>: </a:t>
            </a:r>
            <a:r>
              <a:rPr lang="en-IN" sz="2600" dirty="0" smtClean="0"/>
              <a:t>The bidder will be able to participate in numerous worldwide auctions– using just one interface.</a:t>
            </a:r>
          </a:p>
          <a:p>
            <a:pPr>
              <a:buNone/>
            </a:pPr>
            <a:r>
              <a:rPr lang="en-IN" sz="2600" dirty="0" smtClean="0"/>
              <a:t>  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Architecture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 descr="ActivityDiagram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219200"/>
            <a:ext cx="7391399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IN" dirty="0" smtClean="0"/>
              <a:t>Flow Diagram</a:t>
            </a:r>
            <a:endParaRPr lang="en-IN" dirty="0"/>
          </a:p>
        </p:txBody>
      </p:sp>
      <p:pic>
        <p:nvPicPr>
          <p:cNvPr id="4" name="Content Placeholder 3" descr="flowauction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219200"/>
            <a:ext cx="8001000" cy="49347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Plans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IN" dirty="0" smtClean="0"/>
              <a:t>Want to make it open source.</a:t>
            </a:r>
          </a:p>
          <a:p>
            <a:r>
              <a:rPr lang="en-IN" dirty="0" smtClean="0"/>
              <a:t>Support More Types Of Auctions.</a:t>
            </a:r>
          </a:p>
          <a:p>
            <a:r>
              <a:rPr lang="en-IN" dirty="0" smtClean="0"/>
              <a:t>Should be able to create rules dynamically.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8000" b="1" i="1" dirty="0" smtClean="0">
                <a:solidFill>
                  <a:schemeClr val="accent4">
                    <a:lumMod val="50000"/>
                  </a:schemeClr>
                </a:solidFill>
              </a:rPr>
              <a:t>Thank</a:t>
            </a:r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sz="8000" b="1" i="1" dirty="0" smtClean="0">
                <a:solidFill>
                  <a:schemeClr val="accent4">
                    <a:lumMod val="50000"/>
                  </a:schemeClr>
                </a:solidFill>
              </a:rPr>
              <a:t>You</a:t>
            </a:r>
            <a:endParaRPr lang="en-IN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Content Placeholder 5" descr="images.jpe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2514600"/>
            <a:ext cx="4495800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Centralised </a:t>
            </a:r>
            <a:r>
              <a:rPr lang="en-IN" dirty="0" smtClean="0"/>
              <a:t>vs. </a:t>
            </a:r>
            <a:r>
              <a:rPr lang="en-IN" dirty="0" smtClean="0"/>
              <a:t>Decentralised</a:t>
            </a:r>
            <a:endParaRPr lang="en-IN" dirty="0"/>
          </a:p>
        </p:txBody>
      </p:sp>
      <p:pic>
        <p:nvPicPr>
          <p:cNvPr id="4" name="Content Placeholder 3" descr="centraliz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87362"/>
            <a:ext cx="3810000" cy="731838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IN" dirty="0" err="1" smtClean="0"/>
              <a:t>BlockChain</a:t>
            </a:r>
            <a:r>
              <a:rPr lang="en-IN" dirty="0" smtClean="0"/>
              <a:t>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09800"/>
            <a:ext cx="8686800" cy="3810000"/>
          </a:xfrm>
        </p:spPr>
        <p:txBody>
          <a:bodyPr/>
          <a:lstStyle/>
          <a:p>
            <a:r>
              <a:rPr lang="en-IN" dirty="0" smtClean="0"/>
              <a:t>An </a:t>
            </a:r>
            <a:r>
              <a:rPr lang="en-IN" dirty="0" smtClean="0"/>
              <a:t> Immutable, digital </a:t>
            </a:r>
            <a:r>
              <a:rPr lang="en-IN" dirty="0" smtClean="0"/>
              <a:t>ledger</a:t>
            </a:r>
            <a:r>
              <a:rPr lang="en-IN" dirty="0" smtClean="0"/>
              <a:t>. That is replicated  among the participants. </a:t>
            </a:r>
            <a:endParaRPr lang="en-IN" dirty="0" smtClean="0"/>
          </a:p>
          <a:p>
            <a:r>
              <a:rPr lang="en-IN" dirty="0" err="1" smtClean="0"/>
              <a:t>B</a:t>
            </a:r>
            <a:r>
              <a:rPr lang="en-IN" dirty="0" err="1" smtClean="0"/>
              <a:t>lockchain</a:t>
            </a:r>
            <a:r>
              <a:rPr lang="en-IN" dirty="0" smtClean="0"/>
              <a:t> </a:t>
            </a:r>
            <a:r>
              <a:rPr lang="en-IN" dirty="0" smtClean="0"/>
              <a:t>allows consumers and suppliers to connect directly, removing the need for a third party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Blockchain</a:t>
            </a:r>
            <a:r>
              <a:rPr lang="en-IN" dirty="0" smtClean="0"/>
              <a:t> can  generate the trust in the organisation where parties don’t trust each other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Scenario</a:t>
            </a:r>
            <a:endParaRPr lang="en-IN" dirty="0"/>
          </a:p>
        </p:txBody>
      </p:sp>
      <p:pic>
        <p:nvPicPr>
          <p:cNvPr id="5" name="Content Placeholder 4" descr="Auctiongener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600200"/>
            <a:ext cx="7543800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2971800" cy="808038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 Gap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    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C</a:t>
            </a:r>
            <a:r>
              <a:rPr lang="en-IN" dirty="0" smtClean="0">
                <a:solidFill>
                  <a:srgbClr val="C00000"/>
                </a:solidFill>
              </a:rPr>
              <a:t>entralized system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C00000"/>
                </a:solidFill>
              </a:rPr>
              <a:t> Not </a:t>
            </a:r>
            <a:r>
              <a:rPr lang="en-IN" dirty="0" smtClean="0">
                <a:solidFill>
                  <a:srgbClr val="C00000"/>
                </a:solidFill>
              </a:rPr>
              <a:t>T</a:t>
            </a:r>
            <a:r>
              <a:rPr lang="en-IN" dirty="0" smtClean="0">
                <a:solidFill>
                  <a:srgbClr val="C00000"/>
                </a:solidFill>
              </a:rPr>
              <a:t>ransparent </a:t>
            </a:r>
            <a:r>
              <a:rPr lang="en-IN" dirty="0" smtClean="0"/>
              <a:t>:  Bidders </a:t>
            </a:r>
            <a:r>
              <a:rPr lang="en-IN" dirty="0" smtClean="0"/>
              <a:t>have </a:t>
            </a:r>
            <a:r>
              <a:rPr lang="en-IN" dirty="0" smtClean="0"/>
              <a:t>to trust the auction  houses. 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>
                <a:solidFill>
                  <a:srgbClr val="C00000"/>
                </a:solidFill>
              </a:rPr>
              <a:t>L</a:t>
            </a:r>
            <a:r>
              <a:rPr lang="en-IN" dirty="0" smtClean="0">
                <a:solidFill>
                  <a:srgbClr val="C00000"/>
                </a:solidFill>
              </a:rPr>
              <a:t>ack of common platforms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: different auction house have their own platforms   and own agreement conditions.</a:t>
            </a:r>
          </a:p>
          <a:p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 smtClean="0">
                <a:solidFill>
                  <a:srgbClr val="C00000"/>
                </a:solidFill>
              </a:rPr>
              <a:t>Expensive </a:t>
            </a:r>
            <a:r>
              <a:rPr lang="en-IN" dirty="0" smtClean="0"/>
              <a:t>: A huge cost involved in carrying out a auction.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C00000"/>
                </a:solidFill>
              </a:rPr>
              <a:t>Flexibility:</a:t>
            </a:r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04800"/>
            <a:ext cx="4419600" cy="1112838"/>
          </a:xfrm>
          <a:solidFill>
            <a:srgbClr val="FFC000"/>
          </a:solidFill>
        </p:spPr>
        <p:txBody>
          <a:bodyPr/>
          <a:lstStyle/>
          <a:p>
            <a:r>
              <a:rPr lang="en-IN" dirty="0" smtClean="0"/>
              <a:t>Major Auctions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8229600" cy="3733800"/>
          </a:xfrm>
        </p:spPr>
        <p:txBody>
          <a:bodyPr/>
          <a:lstStyle/>
          <a:p>
            <a:r>
              <a:rPr lang="en-IN" dirty="0" smtClean="0"/>
              <a:t>English </a:t>
            </a:r>
            <a:r>
              <a:rPr lang="en-IN" dirty="0" smtClean="0"/>
              <a:t>Auction : an </a:t>
            </a:r>
            <a:r>
              <a:rPr lang="en-IN" dirty="0" smtClean="0"/>
              <a:t>ascending sequential bid </a:t>
            </a:r>
            <a:r>
              <a:rPr lang="en-IN" dirty="0" smtClean="0"/>
              <a:t>auction.</a:t>
            </a:r>
            <a:endParaRPr lang="en-IN" dirty="0" smtClean="0"/>
          </a:p>
          <a:p>
            <a:r>
              <a:rPr lang="en-IN" dirty="0" smtClean="0"/>
              <a:t>Reverse </a:t>
            </a:r>
            <a:r>
              <a:rPr lang="en-IN" dirty="0" smtClean="0"/>
              <a:t>Auction: Role interchanged.</a:t>
            </a:r>
            <a:endParaRPr lang="en-IN" dirty="0" smtClean="0"/>
          </a:p>
          <a:p>
            <a:r>
              <a:rPr lang="en-IN" dirty="0" smtClean="0"/>
              <a:t>Dutch </a:t>
            </a:r>
            <a:r>
              <a:rPr lang="en-IN" dirty="0" smtClean="0"/>
              <a:t>Auction : an </a:t>
            </a:r>
            <a:r>
              <a:rPr lang="en-IN" dirty="0" smtClean="0"/>
              <a:t>descending sequential bid </a:t>
            </a:r>
            <a:r>
              <a:rPr lang="en-IN" dirty="0" smtClean="0"/>
              <a:t>auction.</a:t>
            </a:r>
            <a:endParaRPr lang="en-IN" dirty="0" smtClean="0"/>
          </a:p>
          <a:p>
            <a:r>
              <a:rPr lang="en-IN" dirty="0" err="1" smtClean="0"/>
              <a:t>Kth</a:t>
            </a:r>
            <a:r>
              <a:rPr lang="en-IN" dirty="0" smtClean="0"/>
              <a:t> Price </a:t>
            </a:r>
            <a:r>
              <a:rPr lang="en-IN" dirty="0" smtClean="0"/>
              <a:t>Auction(sealed bid):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English Auction</a:t>
            </a:r>
            <a:endParaRPr lang="en-IN" dirty="0"/>
          </a:p>
        </p:txBody>
      </p:sp>
      <p:pic>
        <p:nvPicPr>
          <p:cNvPr id="4" name="Content Placeholder 3" descr="English-Auc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76400"/>
            <a:ext cx="8229600" cy="40641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Reverse Auction</a:t>
            </a:r>
            <a:endParaRPr lang="en-IN" dirty="0"/>
          </a:p>
        </p:txBody>
      </p:sp>
      <p:pic>
        <p:nvPicPr>
          <p:cNvPr id="4" name="Content Placeholder 3" descr="ReverseAuct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600200"/>
            <a:ext cx="7696200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Dutch Auction</a:t>
            </a:r>
            <a:endParaRPr lang="en-IN" dirty="0"/>
          </a:p>
        </p:txBody>
      </p:sp>
      <p:pic>
        <p:nvPicPr>
          <p:cNvPr id="4" name="Content Placeholder 3" descr="Dutch-Auc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24000"/>
            <a:ext cx="8229600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300</Words>
  <Application>Microsoft Office PowerPoint</Application>
  <PresentationFormat>On-screen Show (4:3)</PresentationFormat>
  <Paragraphs>49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Decentralized Auction Engine Using Hyperledger-Fabric Blockchain Framework</vt:lpstr>
      <vt:lpstr>Centralised vs. Decentralised</vt:lpstr>
      <vt:lpstr>BlockChain???</vt:lpstr>
      <vt:lpstr>Current Scenario</vt:lpstr>
      <vt:lpstr> Gap Analysis</vt:lpstr>
      <vt:lpstr>Major Auctions</vt:lpstr>
      <vt:lpstr>English Auction</vt:lpstr>
      <vt:lpstr>Reverse Auction</vt:lpstr>
      <vt:lpstr>Dutch Auction</vt:lpstr>
      <vt:lpstr>Kth_Price Auction(Sealed bid)</vt:lpstr>
      <vt:lpstr>Kth_Price (Vickrey Auction)</vt:lpstr>
      <vt:lpstr>Our Solution</vt:lpstr>
      <vt:lpstr>Architecture </vt:lpstr>
      <vt:lpstr>Flow Diagram</vt:lpstr>
      <vt:lpstr>Future Plans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Auction Engine Using Hyperledger-Fabric Blockchain Framework</dc:title>
  <dc:creator>Sharad</dc:creator>
  <cp:lastModifiedBy>HP</cp:lastModifiedBy>
  <cp:revision>32</cp:revision>
  <dcterms:created xsi:type="dcterms:W3CDTF">2006-08-16T00:00:00Z</dcterms:created>
  <dcterms:modified xsi:type="dcterms:W3CDTF">2018-04-25T01:50:01Z</dcterms:modified>
</cp:coreProperties>
</file>