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304" r:id="rId4"/>
    <p:sldId id="258" r:id="rId5"/>
    <p:sldId id="306" r:id="rId6"/>
    <p:sldId id="309" r:id="rId7"/>
    <p:sldId id="308" r:id="rId8"/>
    <p:sldId id="311" r:id="rId9"/>
    <p:sldId id="310" r:id="rId10"/>
    <p:sldId id="312" r:id="rId11"/>
  </p:sldIdLst>
  <p:sldSz cx="9144000" cy="5143500" type="screen16x9"/>
  <p:notesSz cx="6858000" cy="9144000"/>
  <p:embeddedFontLst>
    <p:embeddedFont>
      <p:font typeface="Barlow Condensed" panose="00000506000000000000" pitchFamily="2" charset="0"/>
      <p:regular r:id="rId13"/>
      <p:bold r:id="rId14"/>
      <p:italic r:id="rId15"/>
      <p:boldItalic r:id="rId16"/>
    </p:embeddedFont>
    <p:embeddedFont>
      <p:font typeface="Barlow Semi Condensed" panose="00000506000000000000" pitchFamily="2" charset="0"/>
      <p:regular r:id="rId17"/>
      <p:bold r:id="rId18"/>
      <p:italic r:id="rId19"/>
      <p:boldItalic r:id="rId20"/>
    </p:embeddedFont>
    <p:embeddedFont>
      <p:font typeface="Barlow Semi Condensed Medium" panose="00000606000000000000" pitchFamily="2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Fjalla One" panose="02000506040000020004" pitchFamily="2" charset="0"/>
      <p:regular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C3C19BE-B0AB-4A44-B6DC-458A547B2680}">
          <p14:sldIdLst>
            <p14:sldId id="256"/>
          </p14:sldIdLst>
        </p14:section>
        <p14:section name="Untitled Section" id="{7B2303F6-3D91-4AA8-BA5F-B21DAE1AB509}">
          <p14:sldIdLst>
            <p14:sldId id="257"/>
            <p14:sldId id="304"/>
            <p14:sldId id="258"/>
            <p14:sldId id="306"/>
            <p14:sldId id="309"/>
            <p14:sldId id="308"/>
            <p14:sldId id="311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CDEC-6B7C-4965-B0B4-0093548DBDAB}">
  <a:tblStyle styleId="{B538CDEC-6B7C-4965-B0B4-0093548DBD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nn-NO" dirty="0"/>
              <a:t>Dataset ini memiliki 2 label sample type yaitu lab 1 dan lab 2,dimana lab 1 berjumlah 100 dan lab 2 berjumlah 60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pada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target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minimum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yaitu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sebesar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4.13 dan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maksimum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5.26,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distribusi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pada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target ini normal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skewness -0.16, dan rata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pada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target ini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4.73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tengah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4.72</a:t>
            </a:r>
          </a:p>
        </p:txBody>
      </p:sp>
    </p:spTree>
    <p:extLst>
      <p:ext uri="{BB962C8B-B14F-4D97-AF65-F5344CB8AC3E}">
        <p14:creationId xmlns:p14="http://schemas.microsoft.com/office/powerpoint/2010/main" val="79907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7" r:id="rId5"/>
    <p:sldLayoutId id="2147483669" r:id="rId6"/>
    <p:sldLayoutId id="2147483671" r:id="rId7"/>
    <p:sldLayoutId id="2147483672" r:id="rId8"/>
    <p:sldLayoutId id="2147483673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2"/>
                </a:solidFill>
              </a:rPr>
              <a:t>P</a:t>
            </a:r>
            <a:r>
              <a:rPr lang="en" sz="5000" dirty="0">
                <a:solidFill>
                  <a:schemeClr val="dk2"/>
                </a:solidFill>
              </a:rPr>
              <a:t>lant nutrition prediction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Salman Faishal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0AE420-64F8-9BF0-84C4-949B23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" name="Google Shape;1891;p36">
            <a:extLst>
              <a:ext uri="{FF2B5EF4-FFF2-40B4-BE49-F238E27FC236}">
                <a16:creationId xmlns:a16="http://schemas.microsoft.com/office/drawing/2014/main" id="{FCE7B316-8AE1-CAC1-BEDF-05F0B370A391}"/>
              </a:ext>
            </a:extLst>
          </p:cNvPr>
          <p:cNvSpPr txBox="1">
            <a:spLocks/>
          </p:cNvSpPr>
          <p:nvPr/>
        </p:nvSpPr>
        <p:spPr>
          <a:xfrm>
            <a:off x="3010723" y="3726581"/>
            <a:ext cx="3374994" cy="50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>
              <a:buFont typeface="Barlow Semi Condensed Medium"/>
              <a:buNone/>
            </a:pPr>
            <a:r>
              <a:rPr lang="nn-NO" dirty="0"/>
              <a:t>Dataset ini memiliki 2 label sample type yaitu lab 1 dan lab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3D241-E357-472E-07CF-08CD0B54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83" y="914328"/>
            <a:ext cx="3627434" cy="27510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0325-E1B4-E461-5AA9-0184031A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01C42-1F27-1826-4098-249BD65E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34" y="1085081"/>
            <a:ext cx="3589331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7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572330" y="1510458"/>
            <a:ext cx="3852673" cy="270132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45685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29900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140839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40760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  <a:effectLst/>
                <a:latin typeface="Barlow Condensed" panose="020B0604020202020204" pitchFamily="2" charset="0"/>
                <a:cs typeface="Arial" panose="020B0604020202020204" pitchFamily="34" charset="0"/>
              </a:rPr>
              <a:t>90% train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arlow Condensed" panose="020B0604020202020204" pitchFamily="2" charset="0"/>
                <a:cs typeface="Arial" panose="020B0604020202020204" pitchFamily="34" charset="0"/>
              </a:rPr>
              <a:t>10% test set</a:t>
            </a:r>
            <a:endParaRPr lang="en-US" sz="1100" b="0" dirty="0">
              <a:solidFill>
                <a:schemeClr val="tx1"/>
              </a:solidFill>
              <a:effectLst/>
              <a:latin typeface="Barlow Condensed" panose="020B0604020202020204" pitchFamily="2" charset="0"/>
              <a:cs typeface="Arial" panose="020B0604020202020204" pitchFamily="34" charset="0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Split Data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3151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Value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598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tx1"/>
                </a:solidFill>
                <a:latin typeface="Barlow Condensed" panose="00000506000000000000" pitchFamily="2" charset="0"/>
              </a:rPr>
              <a:t>Karena dataset </a:t>
            </a:r>
            <a:r>
              <a:rPr lang="en-US" sz="11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tidak</a:t>
            </a:r>
            <a:r>
              <a:rPr lang="en-US" sz="1100" dirty="0">
                <a:solidFill>
                  <a:schemeClr val="tx1"/>
                </a:solidFill>
                <a:latin typeface="Barlow Condensed" panose="00000506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memiliki</a:t>
            </a:r>
            <a:r>
              <a:rPr lang="en-US" sz="1100" dirty="0">
                <a:solidFill>
                  <a:schemeClr val="tx1"/>
                </a:solidFill>
                <a:latin typeface="Barlow Condensed" panose="00000506000000000000" pitchFamily="2" charset="0"/>
              </a:rPr>
              <a:t> missing value </a:t>
            </a:r>
            <a:r>
              <a:rPr lang="en-US" sz="11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maka</a:t>
            </a:r>
            <a:r>
              <a:rPr lang="en-US" sz="1100" dirty="0">
                <a:solidFill>
                  <a:schemeClr val="tx1"/>
                </a:solidFill>
                <a:latin typeface="Barlow Condensed" panose="00000506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tidak</a:t>
            </a:r>
            <a:r>
              <a:rPr lang="en-US" sz="1100" dirty="0">
                <a:solidFill>
                  <a:schemeClr val="tx1"/>
                </a:solidFill>
                <a:latin typeface="Barlow Condensed" panose="00000506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ada</a:t>
            </a:r>
            <a:r>
              <a:rPr lang="en-US" sz="1100" dirty="0">
                <a:solidFill>
                  <a:schemeClr val="tx1"/>
                </a:solidFill>
                <a:latin typeface="Barlow Condensed" panose="00000506000000000000" pitchFamily="2" charset="0"/>
              </a:rPr>
              <a:t> handling missing value</a:t>
            </a:r>
            <a:endParaRPr sz="11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15847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Outlier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441943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Outlier pada dataset ini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saya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handle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karena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semua outlier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pada lab 2 yang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dimana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lab 2 ini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pada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v2, v4, v5, v6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lab 1</a:t>
            </a: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00090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Scaling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284372"/>
            <a:ext cx="284515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Standard Scaler</a:t>
            </a:r>
            <a:endParaRPr sz="11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6077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4510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29351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" name="Google Shape;2130;p37">
            <a:extLst>
              <a:ext uri="{FF2B5EF4-FFF2-40B4-BE49-F238E27FC236}">
                <a16:creationId xmlns:a16="http://schemas.microsoft.com/office/drawing/2014/main" id="{5BFAB7EA-58E6-3545-1428-DEB6283BA611}"/>
              </a:ext>
            </a:extLst>
          </p:cNvPr>
          <p:cNvGrpSpPr/>
          <p:nvPr/>
        </p:nvGrpSpPr>
        <p:grpSpPr>
          <a:xfrm>
            <a:off x="731647" y="3917847"/>
            <a:ext cx="635100" cy="734704"/>
            <a:chOff x="731647" y="3806675"/>
            <a:chExt cx="635100" cy="734704"/>
          </a:xfrm>
        </p:grpSpPr>
        <p:grpSp>
          <p:nvGrpSpPr>
            <p:cNvPr id="14" name="Google Shape;2131;p37">
              <a:extLst>
                <a:ext uri="{FF2B5EF4-FFF2-40B4-BE49-F238E27FC236}">
                  <a16:creationId xmlns:a16="http://schemas.microsoft.com/office/drawing/2014/main" id="{5C020BAC-27FE-7374-34F4-372EEBF2879C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" name="Google Shape;2132;p37">
                <a:extLst>
                  <a:ext uri="{FF2B5EF4-FFF2-40B4-BE49-F238E27FC236}">
                    <a16:creationId xmlns:a16="http://schemas.microsoft.com/office/drawing/2014/main" id="{033FCF2D-3C3F-7F63-1FC6-AF88A0BE7689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33;p37">
                <a:extLst>
                  <a:ext uri="{FF2B5EF4-FFF2-40B4-BE49-F238E27FC236}">
                    <a16:creationId xmlns:a16="http://schemas.microsoft.com/office/drawing/2014/main" id="{F29FA3AC-379F-AFCF-FB84-74554BB105AC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2134;p37">
              <a:extLst>
                <a:ext uri="{FF2B5EF4-FFF2-40B4-BE49-F238E27FC236}">
                  <a16:creationId xmlns:a16="http://schemas.microsoft.com/office/drawing/2014/main" id="{61B8EFBB-86F5-D9C3-ED74-7D6FBF105960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6" name="Google Shape;2135;p37">
                <a:extLst>
                  <a:ext uri="{FF2B5EF4-FFF2-40B4-BE49-F238E27FC236}">
                    <a16:creationId xmlns:a16="http://schemas.microsoft.com/office/drawing/2014/main" id="{53984A29-FF6F-5BD2-D08E-6A3108566BD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" name="Google Shape;2136;p37">
                <a:extLst>
                  <a:ext uri="{FF2B5EF4-FFF2-40B4-BE49-F238E27FC236}">
                    <a16:creationId xmlns:a16="http://schemas.microsoft.com/office/drawing/2014/main" id="{251DEA3C-9EB8-4B90-D30B-27B9825C529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" name="Google Shape;2137;p37">
                <a:extLst>
                  <a:ext uri="{FF2B5EF4-FFF2-40B4-BE49-F238E27FC236}">
                    <a16:creationId xmlns:a16="http://schemas.microsoft.com/office/drawing/2014/main" id="{4A9FFC27-B6E6-B4AD-47AB-2E004E37F8BB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" name="Google Shape;2145;p37">
            <a:extLst>
              <a:ext uri="{FF2B5EF4-FFF2-40B4-BE49-F238E27FC236}">
                <a16:creationId xmlns:a16="http://schemas.microsoft.com/office/drawing/2014/main" id="{D8366965-F12F-C20B-D1D8-52B166039A28}"/>
              </a:ext>
            </a:extLst>
          </p:cNvPr>
          <p:cNvSpPr txBox="1">
            <a:spLocks/>
          </p:cNvSpPr>
          <p:nvPr/>
        </p:nvSpPr>
        <p:spPr>
          <a:xfrm>
            <a:off x="1664208" y="377791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Feature Selection</a:t>
            </a:r>
          </a:p>
        </p:txBody>
      </p:sp>
      <p:sp>
        <p:nvSpPr>
          <p:cNvPr id="22" name="Google Shape;2146;p37">
            <a:extLst>
              <a:ext uri="{FF2B5EF4-FFF2-40B4-BE49-F238E27FC236}">
                <a16:creationId xmlns:a16="http://schemas.microsoft.com/office/drawing/2014/main" id="{C043BF77-A9AE-991A-BFFD-9C4DB2D9A282}"/>
              </a:ext>
            </a:extLst>
          </p:cNvPr>
          <p:cNvSpPr txBox="1">
            <a:spLocks/>
          </p:cNvSpPr>
          <p:nvPr/>
        </p:nvSpPr>
        <p:spPr>
          <a:xfrm>
            <a:off x="1664208" y="4061380"/>
            <a:ext cx="2845154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100" dirty="0"/>
              <a:t>Feature : v1 </a:t>
            </a:r>
            <a:r>
              <a:rPr lang="en-US" sz="1100" dirty="0" err="1"/>
              <a:t>sampai</a:t>
            </a:r>
            <a:r>
              <a:rPr lang="en-US" sz="1100" dirty="0"/>
              <a:t> v8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/>
              <a:t>Target : target</a:t>
            </a:r>
          </a:p>
        </p:txBody>
      </p:sp>
      <p:sp>
        <p:nvSpPr>
          <p:cNvPr id="23" name="Google Shape;2150;p37">
            <a:extLst>
              <a:ext uri="{FF2B5EF4-FFF2-40B4-BE49-F238E27FC236}">
                <a16:creationId xmlns:a16="http://schemas.microsoft.com/office/drawing/2014/main" id="{E62FA472-7774-3D85-5F22-384C49F3519C}"/>
              </a:ext>
            </a:extLst>
          </p:cNvPr>
          <p:cNvSpPr txBox="1">
            <a:spLocks/>
          </p:cNvSpPr>
          <p:nvPr/>
        </p:nvSpPr>
        <p:spPr>
          <a:xfrm>
            <a:off x="813816" y="407052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F1F8-0F4D-850F-92FD-19C38F3F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00" y="1984450"/>
            <a:ext cx="3457200" cy="1015059"/>
          </a:xfrm>
        </p:spPr>
        <p:txBody>
          <a:bodyPr/>
          <a:lstStyle/>
          <a:p>
            <a:r>
              <a:rPr lang="en-US" dirty="0"/>
              <a:t>Model Definition</a:t>
            </a:r>
          </a:p>
        </p:txBody>
      </p:sp>
      <p:sp>
        <p:nvSpPr>
          <p:cNvPr id="4" name="Google Shape;2142;p37">
            <a:extLst>
              <a:ext uri="{FF2B5EF4-FFF2-40B4-BE49-F238E27FC236}">
                <a16:creationId xmlns:a16="http://schemas.microsoft.com/office/drawing/2014/main" id="{74B9FC15-D94D-946A-8044-BE352BAC878D}"/>
              </a:ext>
            </a:extLst>
          </p:cNvPr>
          <p:cNvSpPr txBox="1">
            <a:spLocks/>
          </p:cNvSpPr>
          <p:nvPr/>
        </p:nvSpPr>
        <p:spPr>
          <a:xfrm>
            <a:off x="4353300" y="1864660"/>
            <a:ext cx="4056409" cy="3837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Barlow Condensed" panose="00000506000000000000" pitchFamily="2" charset="0"/>
              </a:rPr>
              <a:t>Lienar Regression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Barlow Condensed" panose="00000506000000000000" pitchFamily="2" charset="0"/>
              </a:rPr>
              <a:t>Supoort Vector Machine (SVM)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Barlow Condensed" panose="00000506000000000000" pitchFamily="2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93634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8E88-8443-341E-9248-8B1ABE49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B35A9-B5DB-9A00-537B-7C0919799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6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5DD162-78EA-87DC-34DE-D234EB73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54" y="893821"/>
            <a:ext cx="2860469" cy="1457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FBF5AB-50B7-0964-5D51-4F60E0640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332" y="893821"/>
            <a:ext cx="2820372" cy="1457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6AE2AC-CD15-5A36-D11F-A5A6D2400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419" y="2986624"/>
            <a:ext cx="2829572" cy="145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D9D2B3-B941-9D01-B74E-6C37B5E4270A}"/>
              </a:ext>
            </a:extLst>
          </p:cNvPr>
          <p:cNvSpPr txBox="1"/>
          <p:nvPr/>
        </p:nvSpPr>
        <p:spPr>
          <a:xfrm>
            <a:off x="1510146" y="536105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D7C0A-E8C0-65BB-2062-C9E1E4F8E5EB}"/>
              </a:ext>
            </a:extLst>
          </p:cNvPr>
          <p:cNvSpPr txBox="1"/>
          <p:nvPr/>
        </p:nvSpPr>
        <p:spPr>
          <a:xfrm>
            <a:off x="5679473" y="536104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DEF8A-3DF1-C5CB-2B83-6DC8D070B3A3}"/>
              </a:ext>
            </a:extLst>
          </p:cNvPr>
          <p:cNvSpPr txBox="1"/>
          <p:nvPr/>
        </p:nvSpPr>
        <p:spPr>
          <a:xfrm>
            <a:off x="3408208" y="2678847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19300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A14E-F644-56BD-7999-0A10342F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72" y="1835645"/>
            <a:ext cx="3457200" cy="1292100"/>
          </a:xfrm>
        </p:spPr>
        <p:txBody>
          <a:bodyPr/>
          <a:lstStyle/>
          <a:p>
            <a:r>
              <a:rPr lang="en-US" dirty="0"/>
              <a:t>Model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9DB2B-4E54-98F8-0B63-C473D8C4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1" y="578388"/>
            <a:ext cx="2111829" cy="39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6F1E-15BD-CAB8-3FDE-3601624E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E1556A-C003-EBFB-80C4-B46B812FE32C}"/>
              </a:ext>
            </a:extLst>
          </p:cNvPr>
          <p:cNvSpPr txBox="1">
            <a:spLocks/>
          </p:cNvSpPr>
          <p:nvPr/>
        </p:nvSpPr>
        <p:spPr>
          <a:xfrm>
            <a:off x="723750" y="257175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improvement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25426F-B268-D91B-37B2-21DEDF2438FF}"/>
              </a:ext>
            </a:extLst>
          </p:cNvPr>
          <p:cNvSpPr txBox="1">
            <a:spLocks/>
          </p:cNvSpPr>
          <p:nvPr/>
        </p:nvSpPr>
        <p:spPr>
          <a:xfrm>
            <a:off x="723750" y="3073899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Improvment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diterapkan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pada project ini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hyperparameter yang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mengurangi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menigkatkan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R2 score.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3F787-5AF8-47B4-C374-AA11DFB44D8B}"/>
              </a:ext>
            </a:extLst>
          </p:cNvPr>
          <p:cNvSpPr txBox="1">
            <a:spLocks/>
          </p:cNvSpPr>
          <p:nvPr/>
        </p:nvSpPr>
        <p:spPr>
          <a:xfrm>
            <a:off x="723750" y="1030352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Dari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3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pemodelan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didapatkan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 model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performance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terbaik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berdasarkan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R2 score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yaitu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SVC, model ini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menunjukan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satu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datunya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goodfit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akuran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sebesar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40% dan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MAE 0.15 pada model testing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terdapat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15 data yang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mendapatkan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prediksi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melebih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nilai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mae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, yang berarti model ini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masih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kurang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baik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sehingga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harus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dilakukan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 improvement.</a:t>
            </a:r>
            <a:r>
              <a:rPr lang="en-US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92519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271</Words>
  <Application>Microsoft Office PowerPoint</Application>
  <PresentationFormat>On-screen Show (16:9)</PresentationFormat>
  <Paragraphs>39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Barlow Semi Condensed</vt:lpstr>
      <vt:lpstr>Consolas</vt:lpstr>
      <vt:lpstr>Fjalla One</vt:lpstr>
      <vt:lpstr>Roboto Condensed Light</vt:lpstr>
      <vt:lpstr>Barlow Semi Condensed Medium</vt:lpstr>
      <vt:lpstr>Barlow Condensed</vt:lpstr>
      <vt:lpstr>Technology Consulting by Slidesgo</vt:lpstr>
      <vt:lpstr>Plant nutrition prediction</vt:lpstr>
      <vt:lpstr>EDA</vt:lpstr>
      <vt:lpstr>target</vt:lpstr>
      <vt:lpstr>Preprocessing</vt:lpstr>
      <vt:lpstr>Model Definition</vt:lpstr>
      <vt:lpstr>Model Evaluation</vt:lpstr>
      <vt:lpstr>PowerPoint Presentation</vt:lpstr>
      <vt:lpstr>Model Testing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 phase 1</dc:title>
  <dc:creator>Salman Faishal</dc:creator>
  <cp:lastModifiedBy>Salman Faishal</cp:lastModifiedBy>
  <cp:revision>4</cp:revision>
  <dcterms:modified xsi:type="dcterms:W3CDTF">2023-02-19T20:30:49Z</dcterms:modified>
</cp:coreProperties>
</file>