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6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0BD05DA-76A2-4A00-9B17-26D5F3A66186}" type="datetimeFigureOut">
              <a:rPr lang="en-ID" smtClean="0"/>
              <a:t>23/11/2019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19A6CC0-E0A7-4D89-B5D1-A2E35936B6F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71148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5DA-76A2-4A00-9B17-26D5F3A66186}" type="datetimeFigureOut">
              <a:rPr lang="en-ID" smtClean="0"/>
              <a:t>23/11/2019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6CC0-E0A7-4D89-B5D1-A2E35936B6F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28151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5DA-76A2-4A00-9B17-26D5F3A66186}" type="datetimeFigureOut">
              <a:rPr lang="en-ID" smtClean="0"/>
              <a:t>23/11/2019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6CC0-E0A7-4D89-B5D1-A2E35936B6F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13098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5DA-76A2-4A00-9B17-26D5F3A66186}" type="datetimeFigureOut">
              <a:rPr lang="en-ID" smtClean="0"/>
              <a:t>23/11/2019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6CC0-E0A7-4D89-B5D1-A2E35936B6F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49176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5DA-76A2-4A00-9B17-26D5F3A66186}" type="datetimeFigureOut">
              <a:rPr lang="en-ID" smtClean="0"/>
              <a:t>23/11/2019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6CC0-E0A7-4D89-B5D1-A2E35936B6F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50186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5DA-76A2-4A00-9B17-26D5F3A66186}" type="datetimeFigureOut">
              <a:rPr lang="en-ID" smtClean="0"/>
              <a:t>23/11/2019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6CC0-E0A7-4D89-B5D1-A2E35936B6F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374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5DA-76A2-4A00-9B17-26D5F3A66186}" type="datetimeFigureOut">
              <a:rPr lang="en-ID" smtClean="0"/>
              <a:t>23/11/2019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6CC0-E0A7-4D89-B5D1-A2E35936B6F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42161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5DA-76A2-4A00-9B17-26D5F3A66186}" type="datetimeFigureOut">
              <a:rPr lang="en-ID" smtClean="0"/>
              <a:t>23/11/2019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6CC0-E0A7-4D89-B5D1-A2E35936B6F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32758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5DA-76A2-4A00-9B17-26D5F3A66186}" type="datetimeFigureOut">
              <a:rPr lang="en-ID" smtClean="0"/>
              <a:t>23/11/2019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6CC0-E0A7-4D89-B5D1-A2E35936B6F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3426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5DA-76A2-4A00-9B17-26D5F3A66186}" type="datetimeFigureOut">
              <a:rPr lang="en-ID" smtClean="0"/>
              <a:t>23/11/2019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319A6CC0-E0A7-4D89-B5D1-A2E35936B6F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77297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0BD05DA-76A2-4A00-9B17-26D5F3A66186}" type="datetimeFigureOut">
              <a:rPr lang="en-ID" smtClean="0"/>
              <a:t>23/11/2019</a:t>
            </a:fld>
            <a:endParaRPr lang="en-ID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D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19A6CC0-E0A7-4D89-B5D1-A2E35936B6F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7363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0BD05DA-76A2-4A00-9B17-26D5F3A66186}" type="datetimeFigureOut">
              <a:rPr lang="en-ID" smtClean="0"/>
              <a:t>23/11/2019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319A6CC0-E0A7-4D89-B5D1-A2E35936B6F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6829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6D580-E7B5-433E-9785-3A40286CEB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Stock Price Prediction Using Regression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AADE89-F4F3-4327-847F-545A9B0D6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800463" cy="2270124"/>
          </a:xfrm>
        </p:spPr>
        <p:txBody>
          <a:bodyPr>
            <a:normAutofit fontScale="32500" lnSpcReduction="20000"/>
          </a:bodyPr>
          <a:lstStyle/>
          <a:p>
            <a:r>
              <a:rPr lang="en-US" sz="6200" dirty="0" err="1"/>
              <a:t>Metode</a:t>
            </a:r>
            <a:r>
              <a:rPr lang="en-US" sz="6200" dirty="0"/>
              <a:t>						Linear Regression</a:t>
            </a:r>
          </a:p>
          <a:p>
            <a:endParaRPr lang="en-US" sz="6200" dirty="0"/>
          </a:p>
          <a:p>
            <a:r>
              <a:rPr lang="en-US" sz="6200" dirty="0"/>
              <a:t>Teuku Salman Farizi				</a:t>
            </a:r>
            <a:r>
              <a:rPr lang="en-ID" sz="6200" dirty="0"/>
              <a:t>1706043216</a:t>
            </a:r>
            <a:r>
              <a:rPr lang="en-US" sz="6200" dirty="0"/>
              <a:t>	</a:t>
            </a:r>
          </a:p>
          <a:p>
            <a:r>
              <a:rPr lang="en-US" sz="6200" dirty="0"/>
              <a:t>Dede </a:t>
            </a:r>
            <a:r>
              <a:rPr lang="en-US" sz="6200" dirty="0" err="1"/>
              <a:t>Kosasih</a:t>
            </a:r>
            <a:r>
              <a:rPr lang="en-US" sz="6200" dirty="0"/>
              <a:t>					</a:t>
            </a:r>
            <a:r>
              <a:rPr lang="en-ID" sz="6200" dirty="0"/>
              <a:t>1706985930</a:t>
            </a:r>
            <a:r>
              <a:rPr lang="en-US" sz="6200" dirty="0"/>
              <a:t>		</a:t>
            </a:r>
          </a:p>
          <a:p>
            <a:r>
              <a:rPr lang="en-US" sz="6200" dirty="0" err="1"/>
              <a:t>Luthfi</a:t>
            </a:r>
            <a:r>
              <a:rPr lang="en-US" sz="6200" dirty="0"/>
              <a:t> Rahman </a:t>
            </a:r>
            <a:r>
              <a:rPr lang="en-US" sz="6200" dirty="0" err="1"/>
              <a:t>Hardi</a:t>
            </a:r>
            <a:endParaRPr lang="en-US" sz="6200" dirty="0"/>
          </a:p>
          <a:p>
            <a:r>
              <a:rPr lang="en-US" sz="6200" dirty="0"/>
              <a:t>Adri Ahmad An </a:t>
            </a:r>
            <a:r>
              <a:rPr lang="en-US" sz="6200" dirty="0" err="1"/>
              <a:t>Nabaa</a:t>
            </a:r>
            <a:endParaRPr lang="en-US" sz="6200" dirty="0"/>
          </a:p>
          <a:p>
            <a:endParaRPr lang="en-US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7241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8F895-7A7C-4EC7-93D0-9EE4EC30D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907" y="201930"/>
            <a:ext cx="5771768" cy="6294119"/>
          </a:xfrm>
        </p:spPr>
        <p:txBody>
          <a:bodyPr>
            <a:normAutofit fontScale="92500" lnSpcReduction="10000"/>
          </a:bodyPr>
          <a:lstStyle/>
          <a:p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yang </a:t>
            </a:r>
            <a:r>
              <a:rPr lang="en-ID" dirty="0" err="1"/>
              <a:t>disebut</a:t>
            </a:r>
            <a:r>
              <a:rPr lang="en-ID" dirty="0"/>
              <a:t> </a:t>
            </a:r>
            <a:r>
              <a:rPr lang="en-ID" dirty="0" err="1"/>
              <a:t>forecast_out</a:t>
            </a:r>
            <a:r>
              <a:rPr lang="en-ID" dirty="0"/>
              <a:t>,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menyimpan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hari</a:t>
            </a:r>
            <a:r>
              <a:rPr lang="en-ID" dirty="0"/>
              <a:t> (30 </a:t>
            </a:r>
            <a:r>
              <a:rPr lang="en-ID" dirty="0" err="1"/>
              <a:t>hari</a:t>
            </a:r>
            <a:r>
              <a:rPr lang="en-ID" dirty="0"/>
              <a:t>) </a:t>
            </a:r>
            <a:r>
              <a:rPr lang="en-ID" dirty="0" err="1"/>
              <a:t>ke</a:t>
            </a:r>
            <a:r>
              <a:rPr lang="en-ID" dirty="0"/>
              <a:t> masa </a:t>
            </a:r>
            <a:r>
              <a:rPr lang="en-ID" dirty="0" err="1"/>
              <a:t>depan</a:t>
            </a:r>
            <a:r>
              <a:rPr lang="en-ID" dirty="0"/>
              <a:t> yang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diprediksi</a:t>
            </a:r>
            <a:r>
              <a:rPr lang="en-ID" dirty="0"/>
              <a:t>.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di </a:t>
            </a:r>
            <a:r>
              <a:rPr lang="en-ID" dirty="0" err="1"/>
              <a:t>seluruh</a:t>
            </a:r>
            <a:r>
              <a:rPr lang="en-ID" dirty="0"/>
              <a:t> program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mengubah</a:t>
            </a:r>
            <a:r>
              <a:rPr lang="en-ID" dirty="0"/>
              <a:t> </a:t>
            </a:r>
            <a:r>
              <a:rPr lang="en-ID" dirty="0" err="1"/>
              <a:t>nomor</a:t>
            </a:r>
            <a:r>
              <a:rPr lang="en-ID" dirty="0"/>
              <a:t> dan </a:t>
            </a:r>
            <a:r>
              <a:rPr lang="en-ID" dirty="0" err="1"/>
              <a:t>sisa</a:t>
            </a:r>
            <a:r>
              <a:rPr lang="en-ID" dirty="0"/>
              <a:t> program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. </a:t>
            </a:r>
            <a:r>
              <a:rPr lang="en-ID" dirty="0" err="1"/>
              <a:t>Jadi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memutuskan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melihat</a:t>
            </a:r>
            <a:r>
              <a:rPr lang="en-ID" dirty="0"/>
              <a:t> 20 </a:t>
            </a:r>
            <a:r>
              <a:rPr lang="en-ID" dirty="0" err="1"/>
              <a:t>hari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depan</a:t>
            </a:r>
            <a:r>
              <a:rPr lang="en-ID" dirty="0"/>
              <a:t>, bias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mengubah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30 </a:t>
            </a:r>
            <a:r>
              <a:rPr lang="en-ID" dirty="0" err="1"/>
              <a:t>menjadi</a:t>
            </a:r>
            <a:r>
              <a:rPr lang="en-ID" dirty="0"/>
              <a:t> 20, dan program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memprediksi</a:t>
            </a:r>
            <a:r>
              <a:rPr lang="en-ID" dirty="0"/>
              <a:t> </a:t>
            </a:r>
            <a:r>
              <a:rPr lang="en-ID" dirty="0" err="1"/>
              <a:t>sekarang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20 </a:t>
            </a:r>
            <a:r>
              <a:rPr lang="en-ID" dirty="0" err="1"/>
              <a:t>hari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depan</a:t>
            </a:r>
            <a:r>
              <a:rPr lang="en-ID" dirty="0"/>
              <a:t>.</a:t>
            </a:r>
          </a:p>
          <a:p>
            <a:endParaRPr lang="en-ID" dirty="0"/>
          </a:p>
          <a:p>
            <a:r>
              <a:rPr lang="en-ID" dirty="0" err="1"/>
              <a:t>Dibutuhkan</a:t>
            </a:r>
            <a:r>
              <a:rPr lang="en-ID" dirty="0"/>
              <a:t> </a:t>
            </a:r>
            <a:r>
              <a:rPr lang="en-ID" dirty="0" err="1"/>
              <a:t>kolom</a:t>
            </a:r>
            <a:r>
              <a:rPr lang="en-ID" dirty="0"/>
              <a:t> (target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dependen</a:t>
            </a:r>
            <a:r>
              <a:rPr lang="en-ID" dirty="0"/>
              <a:t>)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menampung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harga</a:t>
            </a:r>
            <a:r>
              <a:rPr lang="en-ID" dirty="0"/>
              <a:t> yang </a:t>
            </a:r>
            <a:r>
              <a:rPr lang="en-ID" dirty="0" err="1"/>
              <a:t>diperkirakan</a:t>
            </a:r>
            <a:r>
              <a:rPr lang="en-ID" dirty="0"/>
              <a:t> 30 </a:t>
            </a:r>
            <a:r>
              <a:rPr lang="en-ID" dirty="0" err="1"/>
              <a:t>hari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depan</a:t>
            </a:r>
            <a:r>
              <a:rPr lang="en-ID" dirty="0"/>
              <a:t>. </a:t>
            </a:r>
            <a:r>
              <a:rPr lang="en-ID" dirty="0" err="1"/>
              <a:t>Harga</a:t>
            </a:r>
            <a:r>
              <a:rPr lang="en-ID" dirty="0"/>
              <a:t> di masa </a:t>
            </a:r>
            <a:r>
              <a:rPr lang="en-ID" dirty="0" err="1"/>
              <a:t>depan</a:t>
            </a:r>
            <a:r>
              <a:rPr lang="en-ID" dirty="0"/>
              <a:t> yang </a:t>
            </a:r>
            <a:r>
              <a:rPr lang="en-ID" dirty="0" err="1"/>
              <a:t>diinginkan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30 </a:t>
            </a:r>
            <a:r>
              <a:rPr lang="en-ID" dirty="0" err="1"/>
              <a:t>hari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depan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30 </a:t>
            </a:r>
            <a:r>
              <a:rPr lang="en-ID" dirty="0" err="1"/>
              <a:t>baris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bawah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Adjusted closed. </a:t>
            </a:r>
            <a:r>
              <a:rPr lang="en-ID" dirty="0" err="1"/>
              <a:t>Jadi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dibuat</a:t>
            </a:r>
            <a:r>
              <a:rPr lang="en-ID" dirty="0"/>
              <a:t> </a:t>
            </a:r>
            <a:r>
              <a:rPr lang="en-ID" dirty="0" err="1"/>
              <a:t>kolom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 yang </a:t>
            </a:r>
            <a:r>
              <a:rPr lang="en-ID" dirty="0" err="1"/>
              <a:t>disebut</a:t>
            </a:r>
            <a:r>
              <a:rPr lang="en-ID" dirty="0"/>
              <a:t> '</a:t>
            </a:r>
            <a:r>
              <a:rPr lang="en-ID" dirty="0" err="1"/>
              <a:t>Prediksi</a:t>
            </a:r>
            <a:r>
              <a:rPr lang="en-ID" dirty="0"/>
              <a:t>' dan </a:t>
            </a:r>
            <a:r>
              <a:rPr lang="en-ID" dirty="0" err="1"/>
              <a:t>mengisinya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data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kolom</a:t>
            </a:r>
            <a:r>
              <a:rPr lang="en-ID" dirty="0"/>
              <a:t> Adj. Close </a:t>
            </a:r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dirty="0" err="1"/>
              <a:t>bergeser</a:t>
            </a:r>
            <a:r>
              <a:rPr lang="en-ID" dirty="0"/>
              <a:t> 30 </a:t>
            </a:r>
            <a:r>
              <a:rPr lang="en-ID" dirty="0" err="1"/>
              <a:t>baris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harga</a:t>
            </a:r>
            <a:r>
              <a:rPr lang="en-ID" dirty="0"/>
              <a:t> 30 </a:t>
            </a:r>
            <a:r>
              <a:rPr lang="en-ID" dirty="0" err="1"/>
              <a:t>hari</a:t>
            </a:r>
            <a:r>
              <a:rPr lang="en-ID" dirty="0"/>
              <a:t> </a:t>
            </a:r>
            <a:r>
              <a:rPr lang="en-ID" dirty="0" err="1"/>
              <a:t>berikutnya</a:t>
            </a:r>
            <a:r>
              <a:rPr lang="en-ID" dirty="0"/>
              <a:t>, dan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cetak</a:t>
            </a:r>
            <a:r>
              <a:rPr lang="en-ID" dirty="0"/>
              <a:t> 5 </a:t>
            </a:r>
            <a:r>
              <a:rPr lang="en-ID" dirty="0" err="1"/>
              <a:t>baris</a:t>
            </a:r>
            <a:r>
              <a:rPr lang="en-ID" dirty="0"/>
              <a:t> </a:t>
            </a:r>
            <a:r>
              <a:rPr lang="en-ID" dirty="0" err="1"/>
              <a:t>terakhir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kumpulan</a:t>
            </a:r>
            <a:r>
              <a:rPr lang="en-ID" dirty="0"/>
              <a:t> data </a:t>
            </a:r>
            <a:r>
              <a:rPr lang="en-ID" dirty="0" err="1"/>
              <a:t>baru</a:t>
            </a:r>
            <a:r>
              <a:rPr lang="en-ID" dirty="0"/>
              <a:t>.</a:t>
            </a:r>
          </a:p>
          <a:p>
            <a:endParaRPr lang="en-ID" dirty="0"/>
          </a:p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7069A6-FD44-46A0-AD26-15D8B2AFF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011" y="444459"/>
            <a:ext cx="5324881" cy="246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962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AA429-75EA-46EA-9C39-9318EBC03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407" y="1087755"/>
            <a:ext cx="5419344" cy="4217670"/>
          </a:xfrm>
        </p:spPr>
        <p:txBody>
          <a:bodyPr>
            <a:normAutofit lnSpcReduction="10000"/>
          </a:bodyPr>
          <a:lstStyle/>
          <a:p>
            <a:r>
              <a:rPr lang="en-ID" dirty="0" err="1"/>
              <a:t>Selanjutnya</a:t>
            </a:r>
            <a:r>
              <a:rPr lang="en-ID" dirty="0"/>
              <a:t>, </a:t>
            </a:r>
            <a:r>
              <a:rPr lang="en-ID" dirty="0" err="1"/>
              <a:t>membuat</a:t>
            </a:r>
            <a:r>
              <a:rPr lang="en-ID" dirty="0"/>
              <a:t> set data </a:t>
            </a:r>
            <a:r>
              <a:rPr lang="en-ID" dirty="0" err="1"/>
              <a:t>independen</a:t>
            </a:r>
            <a:r>
              <a:rPr lang="en-ID" dirty="0"/>
              <a:t> (X).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kumpulan</a:t>
            </a:r>
            <a:r>
              <a:rPr lang="en-ID" dirty="0"/>
              <a:t> data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melatih</a:t>
            </a:r>
            <a:r>
              <a:rPr lang="en-ID" dirty="0"/>
              <a:t> model machine learning.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,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dibuat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yang </a:t>
            </a:r>
            <a:r>
              <a:rPr lang="en-ID" dirty="0" err="1"/>
              <a:t>disebut</a:t>
            </a:r>
            <a:r>
              <a:rPr lang="en-ID" dirty="0"/>
              <a:t> X ’, dan </a:t>
            </a:r>
            <a:r>
              <a:rPr lang="en-ID" dirty="0" err="1"/>
              <a:t>mengonversi</a:t>
            </a:r>
            <a:r>
              <a:rPr lang="en-ID" dirty="0"/>
              <a:t> data </a:t>
            </a:r>
            <a:r>
              <a:rPr lang="en-ID" dirty="0" err="1"/>
              <a:t>menjadi</a:t>
            </a:r>
            <a:r>
              <a:rPr lang="en-ID" dirty="0"/>
              <a:t> array </a:t>
            </a:r>
            <a:r>
              <a:rPr lang="en-ID" dirty="0" err="1"/>
              <a:t>numpy</a:t>
            </a:r>
            <a:r>
              <a:rPr lang="en-ID" dirty="0"/>
              <a:t> (np) </a:t>
            </a:r>
            <a:r>
              <a:rPr lang="en-ID" dirty="0" err="1"/>
              <a:t>setelah</a:t>
            </a:r>
            <a:r>
              <a:rPr lang="en-ID" dirty="0"/>
              <a:t> drop </a:t>
            </a:r>
            <a:r>
              <a:rPr lang="en-ID" dirty="0" err="1"/>
              <a:t>kolom</a:t>
            </a:r>
            <a:r>
              <a:rPr lang="en-ID" dirty="0"/>
              <a:t>‘ </a:t>
            </a:r>
            <a:r>
              <a:rPr lang="en-ID" dirty="0" err="1"/>
              <a:t>Prediksi</a:t>
            </a:r>
            <a:r>
              <a:rPr lang="en-ID" dirty="0"/>
              <a:t> ’, </a:t>
            </a:r>
            <a:r>
              <a:rPr lang="en-ID" dirty="0" err="1"/>
              <a:t>lalu</a:t>
            </a:r>
            <a:r>
              <a:rPr lang="en-ID" dirty="0"/>
              <a:t> </a:t>
            </a:r>
            <a:r>
              <a:rPr lang="en-ID" dirty="0" err="1"/>
              <a:t>menyimpan</a:t>
            </a:r>
            <a:r>
              <a:rPr lang="en-ID" dirty="0"/>
              <a:t> data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‘ X ’.</a:t>
            </a:r>
          </a:p>
          <a:p>
            <a:endParaRPr lang="en-ID" dirty="0"/>
          </a:p>
          <a:p>
            <a:r>
              <a:rPr lang="en-ID" dirty="0" err="1"/>
              <a:t>Lalu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dihapus</a:t>
            </a:r>
            <a:r>
              <a:rPr lang="en-ID" dirty="0"/>
              <a:t> 30 </a:t>
            </a:r>
            <a:r>
              <a:rPr lang="en-ID" dirty="0" err="1"/>
              <a:t>baris</a:t>
            </a:r>
            <a:r>
              <a:rPr lang="en-ID" dirty="0"/>
              <a:t> data </a:t>
            </a:r>
            <a:r>
              <a:rPr lang="en-ID" dirty="0" err="1"/>
              <a:t>terakhir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'X', dan </a:t>
            </a:r>
            <a:r>
              <a:rPr lang="en-ID" dirty="0" err="1"/>
              <a:t>menyimpan</a:t>
            </a:r>
            <a:r>
              <a:rPr lang="en-ID" dirty="0"/>
              <a:t> data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kembali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'X’.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mencetak</a:t>
            </a:r>
            <a:r>
              <a:rPr lang="en-ID" dirty="0"/>
              <a:t> data.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25578D-9DE1-4AA2-90CC-A68634999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1" y="1574756"/>
            <a:ext cx="5206313" cy="295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23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2E604-F502-4CD2-9556-2481F4BE5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81" y="268605"/>
            <a:ext cx="4000119" cy="5989320"/>
          </a:xfrm>
        </p:spPr>
        <p:txBody>
          <a:bodyPr>
            <a:normAutofit fontScale="92500"/>
          </a:bodyPr>
          <a:lstStyle/>
          <a:p>
            <a:r>
              <a:rPr lang="en-ID" dirty="0"/>
              <a:t>Saya </a:t>
            </a:r>
            <a:r>
              <a:rPr lang="en-ID" dirty="0" err="1"/>
              <a:t>membuat</a:t>
            </a:r>
            <a:r>
              <a:rPr lang="en-ID" dirty="0"/>
              <a:t> set data </a:t>
            </a:r>
            <a:r>
              <a:rPr lang="en-ID" dirty="0" err="1"/>
              <a:t>independen</a:t>
            </a:r>
            <a:r>
              <a:rPr lang="en-ID" dirty="0"/>
              <a:t> pada </a:t>
            </a:r>
            <a:r>
              <a:rPr lang="en-ID" dirty="0" err="1"/>
              <a:t>langkah</a:t>
            </a:r>
            <a:r>
              <a:rPr lang="en-ID" dirty="0"/>
              <a:t> </a:t>
            </a:r>
            <a:r>
              <a:rPr lang="en-ID" dirty="0" err="1"/>
              <a:t>sebelumnya</a:t>
            </a:r>
            <a:r>
              <a:rPr lang="en-ID" dirty="0"/>
              <a:t>, </a:t>
            </a:r>
            <a:r>
              <a:rPr lang="en-ID" dirty="0" err="1"/>
              <a:t>sekarang</a:t>
            </a:r>
            <a:r>
              <a:rPr lang="en-ID" dirty="0"/>
              <a:t>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set data </a:t>
            </a:r>
            <a:r>
              <a:rPr lang="en-ID" dirty="0" err="1"/>
              <a:t>dependen</a:t>
            </a:r>
            <a:r>
              <a:rPr lang="en-ID" dirty="0"/>
              <a:t> yang </a:t>
            </a:r>
            <a:r>
              <a:rPr lang="en-ID" dirty="0" err="1"/>
              <a:t>disebut</a:t>
            </a:r>
            <a:r>
              <a:rPr lang="en-ID" dirty="0"/>
              <a:t> 'y'.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data target, yang </a:t>
            </a:r>
            <a:r>
              <a:rPr lang="en-ID" dirty="0" err="1"/>
              <a:t>memegang</a:t>
            </a:r>
            <a:r>
              <a:rPr lang="en-ID" dirty="0"/>
              <a:t> </a:t>
            </a:r>
            <a:r>
              <a:rPr lang="en-ID" dirty="0" err="1"/>
              <a:t>prediksi</a:t>
            </a:r>
            <a:r>
              <a:rPr lang="en-ID" dirty="0"/>
              <a:t> </a:t>
            </a:r>
            <a:r>
              <a:rPr lang="en-ID" dirty="0" err="1"/>
              <a:t>harga</a:t>
            </a:r>
            <a:r>
              <a:rPr lang="en-ID" dirty="0"/>
              <a:t> di masa </a:t>
            </a:r>
            <a:r>
              <a:rPr lang="en-ID" dirty="0" err="1"/>
              <a:t>depan</a:t>
            </a:r>
            <a:r>
              <a:rPr lang="en-ID" dirty="0"/>
              <a:t>.</a:t>
            </a:r>
          </a:p>
          <a:p>
            <a:endParaRPr lang="en-ID" dirty="0"/>
          </a:p>
          <a:p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set data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'y',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mengubah</a:t>
            </a:r>
            <a:r>
              <a:rPr lang="en-ID" dirty="0"/>
              <a:t> </a:t>
            </a:r>
            <a:r>
              <a:rPr lang="en-ID" dirty="0" err="1"/>
              <a:t>bingkai</a:t>
            </a:r>
            <a:r>
              <a:rPr lang="en-ID" dirty="0"/>
              <a:t> data </a:t>
            </a:r>
            <a:r>
              <a:rPr lang="en-ID" dirty="0" err="1"/>
              <a:t>menjadi</a:t>
            </a:r>
            <a:r>
              <a:rPr lang="en-ID" dirty="0"/>
              <a:t> array </a:t>
            </a:r>
            <a:r>
              <a:rPr lang="en-ID" dirty="0" err="1"/>
              <a:t>numpy</a:t>
            </a:r>
            <a:r>
              <a:rPr lang="en-ID" dirty="0"/>
              <a:t> dan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kolom</a:t>
            </a:r>
            <a:r>
              <a:rPr lang="en-ID" dirty="0"/>
              <a:t> '</a:t>
            </a:r>
            <a:r>
              <a:rPr lang="en-ID" dirty="0" err="1"/>
              <a:t>Prediksi</a:t>
            </a:r>
            <a:r>
              <a:rPr lang="en-ID" dirty="0"/>
              <a:t>', </a:t>
            </a:r>
            <a:r>
              <a:rPr lang="en-ID" dirty="0" err="1"/>
              <a:t>menyimpannya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 yang </a:t>
            </a:r>
            <a:r>
              <a:rPr lang="en-ID" dirty="0" err="1"/>
              <a:t>disebut</a:t>
            </a:r>
            <a:r>
              <a:rPr lang="en-ID" dirty="0"/>
              <a:t> 'y' dan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menghapus</a:t>
            </a:r>
            <a:r>
              <a:rPr lang="en-ID" dirty="0"/>
              <a:t> 30 </a:t>
            </a:r>
            <a:r>
              <a:rPr lang="en-ID" dirty="0" err="1"/>
              <a:t>baris</a:t>
            </a:r>
            <a:r>
              <a:rPr lang="en-ID" dirty="0"/>
              <a:t> data </a:t>
            </a:r>
            <a:r>
              <a:rPr lang="en-ID" dirty="0" err="1"/>
              <a:t>terakhir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'y' '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mencetak</a:t>
            </a:r>
            <a:r>
              <a:rPr lang="en-ID" dirty="0"/>
              <a:t> 'y'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memastikan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 </a:t>
            </a:r>
            <a:r>
              <a:rPr lang="en-ID" dirty="0" err="1"/>
              <a:t>bukan</a:t>
            </a:r>
            <a:r>
              <a:rPr lang="en-ID" dirty="0"/>
              <a:t> </a:t>
            </a:r>
            <a:r>
              <a:rPr lang="en-ID" dirty="0" err="1"/>
              <a:t>NaN</a:t>
            </a:r>
            <a:r>
              <a:rPr lang="en-ID" dirty="0"/>
              <a:t>.</a:t>
            </a:r>
          </a:p>
          <a:p>
            <a:endParaRPr lang="en-ID" dirty="0"/>
          </a:p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B9ABE1-C88E-4DA5-940C-3BF14AE26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606" y="2003401"/>
            <a:ext cx="5702394" cy="142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345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DC161-725A-41E7-8CA8-A7C4153BD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126" y="1758316"/>
            <a:ext cx="6667119" cy="1417320"/>
          </a:xfrm>
        </p:spPr>
        <p:txBody>
          <a:bodyPr/>
          <a:lstStyle/>
          <a:p>
            <a:r>
              <a:rPr lang="en-ID" dirty="0" err="1"/>
              <a:t>Sekarang</a:t>
            </a:r>
            <a:r>
              <a:rPr lang="en-ID" dirty="0"/>
              <a:t> </a:t>
            </a:r>
            <a:r>
              <a:rPr lang="en-ID" dirty="0" err="1"/>
              <a:t>terdapat</a:t>
            </a:r>
            <a:r>
              <a:rPr lang="en-ID" dirty="0"/>
              <a:t> set data yang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dibersihkan</a:t>
            </a:r>
            <a:r>
              <a:rPr lang="en-ID" dirty="0"/>
              <a:t> dan </a:t>
            </a:r>
            <a:r>
              <a:rPr lang="en-ID" dirty="0" err="1"/>
              <a:t>diproses</a:t>
            </a:r>
            <a:r>
              <a:rPr lang="en-ID" dirty="0"/>
              <a:t> ‘X’ &amp; ‘y’. Yang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dibagi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80% </a:t>
            </a:r>
            <a:r>
              <a:rPr lang="en-ID" dirty="0" err="1"/>
              <a:t>pelatihan</a:t>
            </a:r>
            <a:r>
              <a:rPr lang="en-ID" dirty="0"/>
              <a:t> dan 20% </a:t>
            </a:r>
            <a:r>
              <a:rPr lang="en-ID" dirty="0" err="1"/>
              <a:t>menguji</a:t>
            </a:r>
            <a:r>
              <a:rPr lang="en-ID" dirty="0"/>
              <a:t> data </a:t>
            </a:r>
            <a:r>
              <a:rPr lang="en-ID" dirty="0" err="1"/>
              <a:t>untuk</a:t>
            </a:r>
            <a:r>
              <a:rPr lang="en-ID" dirty="0"/>
              <a:t> model.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6A5B57-383B-4738-A8FA-009F7F609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625" y="2780967"/>
            <a:ext cx="5352400" cy="129606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8EB45F6-EA61-48AD-9C67-E538E829DC2E}"/>
              </a:ext>
            </a:extLst>
          </p:cNvPr>
          <p:cNvSpPr/>
          <p:nvPr/>
        </p:nvSpPr>
        <p:spPr>
          <a:xfrm>
            <a:off x="762000" y="343070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&amp; </a:t>
            </a:r>
            <a:r>
              <a:rPr lang="en-ID" dirty="0" err="1"/>
              <a:t>melatih</a:t>
            </a:r>
            <a:r>
              <a:rPr lang="en-ID" dirty="0"/>
              <a:t> model </a:t>
            </a:r>
            <a:r>
              <a:rPr lang="en-ID" dirty="0" err="1"/>
              <a:t>Regresi</a:t>
            </a:r>
            <a:r>
              <a:rPr lang="en-ID" dirty="0"/>
              <a:t> Linier</a:t>
            </a:r>
          </a:p>
          <a:p>
            <a:endParaRPr lang="en-ID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63A5E2-058E-4BC6-A468-761E0E78345D}"/>
              </a:ext>
            </a:extLst>
          </p:cNvPr>
          <p:cNvSpPr/>
          <p:nvPr/>
        </p:nvSpPr>
        <p:spPr>
          <a:xfrm>
            <a:off x="762000" y="480566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D" dirty="0"/>
              <a:t>Mari </a:t>
            </a:r>
            <a:r>
              <a:rPr lang="en-ID" dirty="0" err="1"/>
              <a:t>kita</a:t>
            </a:r>
            <a:r>
              <a:rPr lang="en-ID" dirty="0"/>
              <a:t> uji </a:t>
            </a:r>
            <a:r>
              <a:rPr lang="en-ID" dirty="0" err="1"/>
              <a:t>modelnya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skor</a:t>
            </a:r>
            <a:r>
              <a:rPr lang="en-ID" dirty="0"/>
              <a:t> yang juga </a:t>
            </a:r>
            <a:r>
              <a:rPr lang="en-ID" dirty="0" err="1"/>
              <a:t>dikenal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koefisien</a:t>
            </a:r>
            <a:r>
              <a:rPr lang="en-ID" dirty="0"/>
              <a:t> </a:t>
            </a:r>
            <a:r>
              <a:rPr lang="en-ID" dirty="0" err="1"/>
              <a:t>determinasi</a:t>
            </a:r>
            <a:r>
              <a:rPr lang="en-ID" dirty="0"/>
              <a:t> R²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prediksi</a:t>
            </a:r>
            <a:r>
              <a:rPr lang="en-ID" dirty="0"/>
              <a:t>. </a:t>
            </a:r>
            <a:r>
              <a:rPr lang="en-ID" dirty="0" err="1"/>
              <a:t>Skor</a:t>
            </a:r>
            <a:r>
              <a:rPr lang="en-ID" dirty="0"/>
              <a:t> </a:t>
            </a:r>
            <a:r>
              <a:rPr lang="en-ID" dirty="0" err="1"/>
              <a:t>terbaik</a:t>
            </a:r>
            <a:r>
              <a:rPr lang="en-ID" dirty="0"/>
              <a:t> yang </a:t>
            </a:r>
            <a:r>
              <a:rPr lang="en-ID" dirty="0" err="1"/>
              <a:t>mungkin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1.0,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16FB58-88DC-4711-8CFF-21209571EB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868" b="2263"/>
          <a:stretch/>
        </p:blipFill>
        <p:spPr>
          <a:xfrm>
            <a:off x="6584825" y="4801969"/>
            <a:ext cx="5169025" cy="71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965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E148-32FD-4DB5-ABA2-483DDCFAE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281" y="1615439"/>
            <a:ext cx="10753725" cy="3766185"/>
          </a:xfrm>
        </p:spPr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dan data </a:t>
            </a:r>
            <a:r>
              <a:rPr lang="en-US" dirty="0" err="1"/>
              <a:t>prediksi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4746B3-131F-4984-910D-9DD6F0D33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854" y="4835493"/>
            <a:ext cx="6661492" cy="12256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7FC431-8D0F-40F4-A60B-D23014179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143" y="685131"/>
            <a:ext cx="4165814" cy="370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514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B89E8-27FB-4106-B3DC-A3B584CFA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dan </a:t>
            </a:r>
            <a:r>
              <a:rPr lang="en-US" dirty="0" err="1"/>
              <a:t>aktual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BB6E4F-2F09-4356-9BD7-03BA7B55A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442" y="2157731"/>
            <a:ext cx="9115309" cy="331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176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286D5-B3F2-4EEE-A634-C91DD0AFE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D2619-22F7-421C-9867-CFF92AF7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Regresi</a:t>
            </a:r>
            <a:r>
              <a:rPr lang="en-ID" dirty="0"/>
              <a:t> linier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pendekatan</a:t>
            </a:r>
            <a:r>
              <a:rPr lang="en-ID" dirty="0"/>
              <a:t> linier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memodelkan</a:t>
            </a:r>
            <a:r>
              <a:rPr lang="en-ID" dirty="0"/>
              <a:t> </a:t>
            </a:r>
            <a:r>
              <a:rPr lang="en-ID" dirty="0" err="1"/>
              <a:t>hubungan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respons</a:t>
            </a:r>
            <a:r>
              <a:rPr lang="en-ID" dirty="0"/>
              <a:t> </a:t>
            </a:r>
            <a:r>
              <a:rPr lang="en-ID" dirty="0" err="1"/>
              <a:t>skalar</a:t>
            </a:r>
            <a:r>
              <a:rPr lang="en-ID" dirty="0"/>
              <a:t> (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dependen</a:t>
            </a:r>
            <a:r>
              <a:rPr lang="en-ID" dirty="0"/>
              <a:t>) dan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penjelas</a:t>
            </a:r>
            <a:r>
              <a:rPr lang="en-ID" dirty="0"/>
              <a:t> (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independen</a:t>
            </a:r>
            <a:r>
              <a:rPr lang="en-ID" dirty="0"/>
              <a:t>). </a:t>
            </a:r>
            <a:r>
              <a:rPr lang="en-ID" dirty="0" err="1"/>
              <a:t>Regresi</a:t>
            </a:r>
            <a:r>
              <a:rPr lang="en-ID" dirty="0"/>
              <a:t> linier </a:t>
            </a:r>
            <a:r>
              <a:rPr lang="en-ID" dirty="0" err="1"/>
              <a:t>cocok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saham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sederhana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dan </a:t>
            </a:r>
            <a:r>
              <a:rPr lang="en-ID" dirty="0" err="1"/>
              <a:t>cocok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numerik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42536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A9469-3A01-408C-BB5B-AE5112A5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31FA6-6B1F-484D-B07D-01F56CEAA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427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DF8BF-1D50-4E98-8EA8-D478342FF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1E89B-06C0-4D16-96AF-C1EC97803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dirty="0" err="1"/>
              <a:t>Prediksi</a:t>
            </a:r>
            <a:r>
              <a:rPr lang="en-ID" dirty="0"/>
              <a:t> </a:t>
            </a:r>
            <a:r>
              <a:rPr lang="en-ID" dirty="0" err="1"/>
              <a:t>harga</a:t>
            </a:r>
            <a:r>
              <a:rPr lang="en-ID" dirty="0"/>
              <a:t> </a:t>
            </a:r>
            <a:r>
              <a:rPr lang="en-ID" dirty="0" err="1"/>
              <a:t>saham</a:t>
            </a:r>
            <a:r>
              <a:rPr lang="en-ID" dirty="0"/>
              <a:t> </a:t>
            </a:r>
            <a:r>
              <a:rPr lang="en-ID" dirty="0" err="1"/>
              <a:t>selalu</a:t>
            </a:r>
            <a:r>
              <a:rPr lang="en-ID" dirty="0"/>
              <a:t> </a:t>
            </a:r>
            <a:r>
              <a:rPr lang="en-ID" dirty="0" err="1"/>
              <a:t>menarik</a:t>
            </a:r>
            <a:r>
              <a:rPr lang="en-ID" dirty="0"/>
              <a:t> orang yang </a:t>
            </a:r>
            <a:r>
              <a:rPr lang="en-ID" dirty="0" err="1"/>
              <a:t>tertarik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berinvestasi</a:t>
            </a:r>
            <a:r>
              <a:rPr lang="en-ID" dirty="0"/>
              <a:t> di pasar </a:t>
            </a:r>
            <a:r>
              <a:rPr lang="en-ID" dirty="0" err="1"/>
              <a:t>saham</a:t>
            </a:r>
            <a:r>
              <a:rPr lang="en-ID" dirty="0"/>
              <a:t> dan bursa </a:t>
            </a:r>
            <a:r>
              <a:rPr lang="en-ID" dirty="0" err="1"/>
              <a:t>efek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manfaat</a:t>
            </a:r>
            <a:r>
              <a:rPr lang="en-ID" dirty="0"/>
              <a:t> </a:t>
            </a:r>
            <a:r>
              <a:rPr lang="en-ID" dirty="0" err="1"/>
              <a:t>finansial</a:t>
            </a:r>
            <a:r>
              <a:rPr lang="en-ID" dirty="0"/>
              <a:t> </a:t>
            </a:r>
            <a:r>
              <a:rPr lang="en-ID" dirty="0" err="1"/>
              <a:t>langsung</a:t>
            </a:r>
            <a:r>
              <a:rPr lang="en-ID" dirty="0"/>
              <a:t>. </a:t>
            </a:r>
            <a:r>
              <a:rPr lang="en-ID" dirty="0" err="1"/>
              <a:t>Ini</a:t>
            </a:r>
            <a:r>
              <a:rPr lang="en-ID" dirty="0"/>
              <a:t> juga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topik</a:t>
            </a:r>
            <a:r>
              <a:rPr lang="en-ID" dirty="0"/>
              <a:t> </a:t>
            </a:r>
            <a:r>
              <a:rPr lang="en-ID" dirty="0" err="1"/>
              <a:t>penelitian</a:t>
            </a:r>
            <a:r>
              <a:rPr lang="en-ID" dirty="0"/>
              <a:t> </a:t>
            </a:r>
            <a:r>
              <a:rPr lang="en-ID" dirty="0" err="1"/>
              <a:t>penting</a:t>
            </a:r>
            <a:r>
              <a:rPr lang="en-ID" dirty="0"/>
              <a:t> di </a:t>
            </a:r>
            <a:r>
              <a:rPr lang="en-ID" dirty="0" err="1"/>
              <a:t>bidang</a:t>
            </a:r>
            <a:r>
              <a:rPr lang="en-ID" dirty="0"/>
              <a:t> </a:t>
            </a:r>
            <a:r>
              <a:rPr lang="en-ID" dirty="0" err="1"/>
              <a:t>keuangan</a:t>
            </a:r>
            <a:r>
              <a:rPr lang="en-ID" dirty="0"/>
              <a:t>. </a:t>
            </a:r>
            <a:r>
              <a:rPr lang="en-ID" dirty="0" err="1"/>
              <a:t>Prediksi</a:t>
            </a:r>
            <a:r>
              <a:rPr lang="en-ID" dirty="0"/>
              <a:t> </a:t>
            </a:r>
            <a:r>
              <a:rPr lang="en-ID" dirty="0" err="1"/>
              <a:t>pengembalian</a:t>
            </a:r>
            <a:r>
              <a:rPr lang="en-ID" dirty="0"/>
              <a:t> pasar </a:t>
            </a:r>
            <a:r>
              <a:rPr lang="en-ID" dirty="0" err="1"/>
              <a:t>saham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yang </a:t>
            </a:r>
            <a:r>
              <a:rPr lang="en-ID" dirty="0" err="1"/>
              <a:t>sangat</a:t>
            </a:r>
            <a:r>
              <a:rPr lang="en-ID" dirty="0"/>
              <a:t> </a:t>
            </a:r>
            <a:r>
              <a:rPr lang="en-ID" dirty="0" err="1"/>
              <a:t>kompleks</a:t>
            </a:r>
            <a:r>
              <a:rPr lang="en-ID" dirty="0"/>
              <a:t> </a:t>
            </a:r>
            <a:r>
              <a:rPr lang="en-ID" dirty="0" err="1"/>
              <a:t>tergantung</a:t>
            </a:r>
            <a:r>
              <a:rPr lang="en-ID" dirty="0"/>
              <a:t> pada </a:t>
            </a:r>
            <a:r>
              <a:rPr lang="en-ID" dirty="0" err="1"/>
              <a:t>begitu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faktor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status </a:t>
            </a:r>
            <a:r>
              <a:rPr lang="en-ID" dirty="0" err="1"/>
              <a:t>keuangan</a:t>
            </a:r>
            <a:r>
              <a:rPr lang="en-ID" dirty="0"/>
              <a:t> </a:t>
            </a:r>
            <a:r>
              <a:rPr lang="en-ID" dirty="0" err="1"/>
              <a:t>perusahaan</a:t>
            </a:r>
            <a:r>
              <a:rPr lang="en-ID" dirty="0"/>
              <a:t> dan </a:t>
            </a:r>
            <a:r>
              <a:rPr lang="en-ID" dirty="0" err="1"/>
              <a:t>kebijakan</a:t>
            </a:r>
            <a:r>
              <a:rPr lang="en-ID" dirty="0"/>
              <a:t> </a:t>
            </a:r>
            <a:r>
              <a:rPr lang="en-ID" dirty="0" err="1"/>
              <a:t>nasional</a:t>
            </a:r>
            <a:r>
              <a:rPr lang="en-ID" dirty="0"/>
              <a:t> </a:t>
            </a:r>
            <a:r>
              <a:rPr lang="en-ID" dirty="0" err="1"/>
              <a:t>dll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2085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DF8BF-1D50-4E98-8EA8-D478342FF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9EBAAF-6BCD-4002-AC56-FE686778A4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8978" y="1606550"/>
            <a:ext cx="73415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341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A19AA-6289-43D6-83E2-D7C2007D6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8EE5A-1634-4FEE-96CE-43E9B9DDA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D" dirty="0"/>
          </a:p>
          <a:p>
            <a:r>
              <a:rPr lang="en-ID" dirty="0"/>
              <a:t>Paper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model </a:t>
            </a:r>
            <a:r>
              <a:rPr lang="en-ID" dirty="0" err="1"/>
              <a:t>regresif</a:t>
            </a:r>
            <a:r>
              <a:rPr lang="en-ID" dirty="0"/>
              <a:t> linear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memprediksi</a:t>
            </a:r>
            <a:r>
              <a:rPr lang="en-ID" dirty="0"/>
              <a:t> </a:t>
            </a:r>
            <a:r>
              <a:rPr lang="en-ID" dirty="0" err="1"/>
              <a:t>harga</a:t>
            </a:r>
            <a:r>
              <a:rPr lang="en-ID" dirty="0"/>
              <a:t> </a:t>
            </a:r>
            <a:r>
              <a:rPr lang="en-ID" dirty="0" err="1"/>
              <a:t>saham</a:t>
            </a:r>
            <a:r>
              <a:rPr lang="en-ID" dirty="0"/>
              <a:t> di masa </a:t>
            </a:r>
            <a:r>
              <a:rPr lang="en-ID" dirty="0" err="1"/>
              <a:t>depan</a:t>
            </a:r>
            <a:r>
              <a:rPr lang="en-ID" dirty="0"/>
              <a:t>.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output </a:t>
            </a:r>
            <a:r>
              <a:rPr lang="en-ID" dirty="0" err="1"/>
              <a:t>tergantung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linear pada </a:t>
            </a:r>
            <a:r>
              <a:rPr lang="en-ID" dirty="0" err="1"/>
              <a:t>nilai-nilai</a:t>
            </a:r>
            <a:r>
              <a:rPr lang="en-ID" dirty="0"/>
              <a:t> </a:t>
            </a:r>
            <a:r>
              <a:rPr lang="en-ID" dirty="0" err="1"/>
              <a:t>sebelumnya</a:t>
            </a:r>
            <a:r>
              <a:rPr lang="en-ID" dirty="0"/>
              <a:t>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disebut</a:t>
            </a:r>
            <a:r>
              <a:rPr lang="en-ID" dirty="0"/>
              <a:t> </a:t>
            </a:r>
            <a:r>
              <a:rPr lang="en-ID" dirty="0" err="1"/>
              <a:t>regresi</a:t>
            </a:r>
            <a:r>
              <a:rPr lang="en-ID" dirty="0"/>
              <a:t> </a:t>
            </a:r>
            <a:r>
              <a:rPr lang="en-ID" dirty="0" err="1"/>
              <a:t>otomatis</a:t>
            </a:r>
            <a:r>
              <a:rPr lang="en-ID" dirty="0"/>
              <a:t>. Model linear </a:t>
            </a:r>
            <a:r>
              <a:rPr lang="en-ID" dirty="0" err="1"/>
              <a:t>regresif</a:t>
            </a:r>
            <a:r>
              <a:rPr lang="en-ID" dirty="0"/>
              <a:t> </a:t>
            </a:r>
            <a:r>
              <a:rPr lang="en-ID" dirty="0" err="1"/>
              <a:t>mendefinisikan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output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kombinasi</a:t>
            </a:r>
            <a:r>
              <a:rPr lang="en-ID" dirty="0"/>
              <a:t> linear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masa </a:t>
            </a:r>
            <a:r>
              <a:rPr lang="en-ID" dirty="0" err="1"/>
              <a:t>lalu</a:t>
            </a:r>
            <a:r>
              <a:rPr lang="en-ID" dirty="0"/>
              <a:t> </a:t>
            </a:r>
            <a:r>
              <a:rPr lang="en-ID" dirty="0" err="1"/>
              <a:t>sendiri</a:t>
            </a:r>
            <a:r>
              <a:rPr lang="en-ID" dirty="0"/>
              <a:t> dan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sekarang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input. Teknik </a:t>
            </a:r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regresi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alat</a:t>
            </a:r>
            <a:r>
              <a:rPr lang="en-ID" dirty="0"/>
              <a:t> </a:t>
            </a:r>
            <a:r>
              <a:rPr lang="en-ID" dirty="0" err="1"/>
              <a:t>statistik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menyelidiki</a:t>
            </a:r>
            <a:r>
              <a:rPr lang="en-ID" dirty="0"/>
              <a:t> </a:t>
            </a:r>
            <a:r>
              <a:rPr lang="en-ID" dirty="0" err="1"/>
              <a:t>hubungan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dependen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respons</a:t>
            </a:r>
            <a:r>
              <a:rPr lang="en-ID" dirty="0"/>
              <a:t> dan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independen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42448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21FAA-5387-405A-B171-4500D9799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40AE6-7EBC-4C67-9197-74978084A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klasik</a:t>
            </a:r>
            <a:r>
              <a:rPr lang="en-US" dirty="0"/>
              <a:t> di </a:t>
            </a:r>
            <a:r>
              <a:rPr lang="en-US" dirty="0" err="1"/>
              <a:t>statistika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mempelajari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antar-variabel</a:t>
            </a:r>
            <a:r>
              <a:rPr lang="en-US" dirty="0"/>
              <a:t> dan </a:t>
            </a:r>
            <a:r>
              <a:rPr lang="en-US" dirty="0" err="1"/>
              <a:t>memprediksi</a:t>
            </a:r>
            <a:r>
              <a:rPr lang="en-US" dirty="0"/>
              <a:t> masa </a:t>
            </a:r>
            <a:r>
              <a:rPr lang="en-US" dirty="0" err="1"/>
              <a:t>depan</a:t>
            </a:r>
            <a:r>
              <a:rPr lang="en-US" dirty="0"/>
              <a:t>. </a:t>
            </a:r>
            <a:r>
              <a:rPr lang="en-US" dirty="0" err="1"/>
              <a:t>Walaupun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seakurat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modern, </a:t>
            </a:r>
            <a:r>
              <a:rPr lang="en-US" dirty="0" err="1"/>
              <a:t>kelebihan</a:t>
            </a:r>
            <a:r>
              <a:rPr lang="en-US" dirty="0"/>
              <a:t> linear regression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dimengerti</a:t>
            </a:r>
            <a:r>
              <a:rPr lang="en-US" dirty="0"/>
              <a:t>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mensyaratkan</a:t>
            </a:r>
            <a:r>
              <a:rPr lang="en-US" dirty="0"/>
              <a:t> data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tertentu</a:t>
            </a:r>
            <a:endParaRPr lang="en-US" dirty="0"/>
          </a:p>
          <a:p>
            <a:endParaRPr lang="en-US" dirty="0"/>
          </a:p>
          <a:p>
            <a:r>
              <a:rPr lang="en-US" dirty="0"/>
              <a:t>Pada </a:t>
            </a:r>
            <a:r>
              <a:rPr lang="en-US" dirty="0" err="1"/>
              <a:t>prediksi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, data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Adjusted Closing. </a:t>
            </a:r>
            <a:r>
              <a:rPr lang="en-US" dirty="0" err="1"/>
              <a:t>Asjudted</a:t>
            </a:r>
            <a:r>
              <a:rPr lang="en-US" dirty="0"/>
              <a:t> Closing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penutupan</a:t>
            </a:r>
            <a:r>
              <a:rPr lang="en-US" dirty="0"/>
              <a:t> </a:t>
            </a:r>
            <a:r>
              <a:rPr lang="en-US" dirty="0" err="1"/>
              <a:t>saham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akurat</a:t>
            </a:r>
            <a:r>
              <a:rPr lang="en-US" dirty="0"/>
              <a:t> </a:t>
            </a:r>
            <a:r>
              <a:rPr lang="en-US" dirty="0" err="1"/>
              <a:t>mencerminkan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saham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memperhitungkan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korporasi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pun.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dianggap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sebenarnya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saham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dan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memeriksa</a:t>
            </a:r>
            <a:r>
              <a:rPr lang="en-US" dirty="0"/>
              <a:t> </a:t>
            </a:r>
            <a:r>
              <a:rPr lang="en-US" dirty="0" err="1"/>
              <a:t>pengembalian</a:t>
            </a:r>
            <a:r>
              <a:rPr lang="en-US" dirty="0"/>
              <a:t> </a:t>
            </a:r>
            <a:r>
              <a:rPr lang="en-US" dirty="0" err="1"/>
              <a:t>historis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rinci</a:t>
            </a:r>
            <a:r>
              <a:rPr lang="en-US" dirty="0"/>
              <a:t> </a:t>
            </a:r>
            <a:r>
              <a:rPr lang="en-US" dirty="0" err="1"/>
              <a:t>pengembalian</a:t>
            </a:r>
            <a:r>
              <a:rPr lang="en-US" dirty="0"/>
              <a:t> </a:t>
            </a:r>
            <a:r>
              <a:rPr lang="en-US" dirty="0" err="1"/>
              <a:t>historis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6108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CB54E-7D5B-4408-9D37-BA8C3A60C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Python</a:t>
            </a:r>
            <a:endParaRPr lang="en-ID" dirty="0"/>
          </a:p>
        </p:txBody>
      </p:sp>
      <p:pic>
        <p:nvPicPr>
          <p:cNvPr id="2050" name="Picture 2" descr="Image result for Tesla logo">
            <a:extLst>
              <a:ext uri="{FF2B5EF4-FFF2-40B4-BE49-F238E27FC236}">
                <a16:creationId xmlns:a16="http://schemas.microsoft.com/office/drawing/2014/main" id="{710032D4-3301-4DEA-A740-AEB3411163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075" y="2300606"/>
            <a:ext cx="1781175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yahoo finance">
            <a:extLst>
              <a:ext uri="{FF2B5EF4-FFF2-40B4-BE49-F238E27FC236}">
                <a16:creationId xmlns:a16="http://schemas.microsoft.com/office/drawing/2014/main" id="{6FCA3CCB-819A-4127-8CCA-9FFA3C7B3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156" y="3024397"/>
            <a:ext cx="3913819" cy="143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9E3A56-C5AB-41C9-B02A-69F118763E85}"/>
              </a:ext>
            </a:extLst>
          </p:cNvPr>
          <p:cNvSpPr txBox="1"/>
          <p:nvPr/>
        </p:nvSpPr>
        <p:spPr>
          <a:xfrm>
            <a:off x="2722078" y="5314950"/>
            <a:ext cx="2109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yang </a:t>
            </a:r>
            <a:r>
              <a:rPr lang="en-US" dirty="0" err="1"/>
              <a:t>digunakan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BF76E7-8D61-422C-9BBA-1AC3E293EA99}"/>
              </a:ext>
            </a:extLst>
          </p:cNvPr>
          <p:cNvSpPr txBox="1"/>
          <p:nvPr/>
        </p:nvSpPr>
        <p:spPr>
          <a:xfrm>
            <a:off x="7991475" y="5314950"/>
            <a:ext cx="1386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Sumber</a:t>
            </a:r>
            <a:r>
              <a:rPr lang="en-US" dirty="0"/>
              <a:t> Data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53638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A99C5-D9ED-4571-BD46-4C9FB1127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yang </a:t>
            </a:r>
            <a:r>
              <a:rPr lang="en-US" dirty="0" err="1"/>
              <a:t>digunakan</a:t>
            </a:r>
            <a:endParaRPr lang="en-ID" dirty="0"/>
          </a:p>
        </p:txBody>
      </p:sp>
      <p:pic>
        <p:nvPicPr>
          <p:cNvPr id="4" name="Picture 4" descr="Image result for pandas python">
            <a:extLst>
              <a:ext uri="{FF2B5EF4-FFF2-40B4-BE49-F238E27FC236}">
                <a16:creationId xmlns:a16="http://schemas.microsoft.com/office/drawing/2014/main" id="{9089AE8C-A71B-4288-9DE1-1891B4181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143" y="2172534"/>
            <a:ext cx="2395751" cy="149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Image result for numpy python">
            <a:extLst>
              <a:ext uri="{FF2B5EF4-FFF2-40B4-BE49-F238E27FC236}">
                <a16:creationId xmlns:a16="http://schemas.microsoft.com/office/drawing/2014/main" id="{4EFA47DB-02DC-4EDD-AEAB-A4FBA956A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316" r="97237">
                        <a14:foregroundMark x1="5132" y1="32791" x2="5132" y2="32791"/>
                        <a14:foregroundMark x1="46842" y1="57674" x2="44342" y2="56977"/>
                        <a14:foregroundMark x1="61316" y1="59535" x2="61316" y2="59535"/>
                        <a14:foregroundMark x1="68158" y1="55814" x2="68158" y2="55814"/>
                        <a14:foregroundMark x1="84342" y1="56279" x2="84342" y2="56279"/>
                        <a14:foregroundMark x1="93289" y1="62093" x2="93289" y2="62093"/>
                        <a14:foregroundMark x1="1447" y1="41628" x2="1447" y2="41628"/>
                        <a14:foregroundMark x1="97237" y1="54419" x2="97237" y2="54419"/>
                        <a14:foregroundMark x1="95132" y1="62791" x2="95132" y2="627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215" y="3894772"/>
            <a:ext cx="2646148" cy="149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Image result for matplotlib python logo">
            <a:extLst>
              <a:ext uri="{FF2B5EF4-FFF2-40B4-BE49-F238E27FC236}">
                <a16:creationId xmlns:a16="http://schemas.microsoft.com/office/drawing/2014/main" id="{76F4488A-0CE9-4E67-8F0D-8FD6DD976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638" y="4072725"/>
            <a:ext cx="2139429" cy="149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seaborn logo">
            <a:extLst>
              <a:ext uri="{FF2B5EF4-FFF2-40B4-BE49-F238E27FC236}">
                <a16:creationId xmlns:a16="http://schemas.microsoft.com/office/drawing/2014/main" id="{354EF3BA-2CF2-4DDE-A0B7-9E2CFB4DF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514" y="2037564"/>
            <a:ext cx="1737678" cy="173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324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5AD82-057B-48A8-892E-A365C68CA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python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EEC52D-3835-4B0A-A3AE-949856A929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456" y="2157731"/>
            <a:ext cx="6754063" cy="37671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4E6EAD-3A53-41A5-A2F0-6EA8B4D3A2FC}"/>
              </a:ext>
            </a:extLst>
          </p:cNvPr>
          <p:cNvSpPr txBox="1"/>
          <p:nvPr/>
        </p:nvSpPr>
        <p:spPr>
          <a:xfrm>
            <a:off x="1247775" y="2743200"/>
            <a:ext cx="1814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Mengimport</a:t>
            </a:r>
            <a:r>
              <a:rPr lang="en-US" dirty="0"/>
              <a:t> data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7276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25C0EB-A44B-4909-AC35-B62B69715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7" y="1526858"/>
            <a:ext cx="5795963" cy="1054418"/>
          </a:xfrm>
        </p:spPr>
        <p:txBody>
          <a:bodyPr/>
          <a:lstStyle/>
          <a:p>
            <a:r>
              <a:rPr lang="en-US" dirty="0" err="1"/>
              <a:t>Mengambil</a:t>
            </a:r>
            <a:r>
              <a:rPr lang="en-US" dirty="0"/>
              <a:t> data </a:t>
            </a:r>
            <a:r>
              <a:rPr lang="en-US" dirty="0" err="1"/>
              <a:t>bagian</a:t>
            </a:r>
            <a:r>
              <a:rPr lang="en-US" dirty="0"/>
              <a:t> Adjusted Closing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0CF60F-2ECC-4024-B14C-0D9A641A5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726" y="523403"/>
            <a:ext cx="4151734" cy="28198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04C7D3-DC24-41FC-B061-C98499972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626" y="3711493"/>
            <a:ext cx="4265207" cy="24130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3F1C0D-5A55-4042-A05A-1567BBE253B3}"/>
              </a:ext>
            </a:extLst>
          </p:cNvPr>
          <p:cNvSpPr txBox="1"/>
          <p:nvPr/>
        </p:nvSpPr>
        <p:spPr>
          <a:xfrm>
            <a:off x="1514475" y="4810125"/>
            <a:ext cx="3064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Memperlihatkan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Grafik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51869283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248</TotalTime>
  <Words>696</Words>
  <Application>Microsoft Office PowerPoint</Application>
  <PresentationFormat>Widescreen</PresentationFormat>
  <Paragraphs>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 Light</vt:lpstr>
      <vt:lpstr>Metropolitan</vt:lpstr>
      <vt:lpstr>Stock Price Prediction Using Regression Analysis</vt:lpstr>
      <vt:lpstr>Latar Belakang</vt:lpstr>
      <vt:lpstr>Data</vt:lpstr>
      <vt:lpstr>Metode</vt:lpstr>
      <vt:lpstr>Linear Regression</vt:lpstr>
      <vt:lpstr>Implementasi dalam Python</vt:lpstr>
      <vt:lpstr>Library yang digunakan</vt:lpstr>
      <vt:lpstr>Implementasi dengan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Perbandingan prediksi dan aktual</vt:lpstr>
      <vt:lpstr>Kesimpulan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Teuku Salman Farizi</dc:creator>
  <cp:lastModifiedBy>Teuku Salman Farizi</cp:lastModifiedBy>
  <cp:revision>12</cp:revision>
  <dcterms:created xsi:type="dcterms:W3CDTF">2019-11-20T06:38:29Z</dcterms:created>
  <dcterms:modified xsi:type="dcterms:W3CDTF">2019-11-23T03:02:16Z</dcterms:modified>
</cp:coreProperties>
</file>