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33E51-96D3-4BFA-84B8-34A8296CBB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C94F54-2971-417C-B499-5A6590201465}">
      <dgm:prSet/>
      <dgm:spPr/>
      <dgm:t>
        <a:bodyPr/>
        <a:lstStyle/>
        <a:p>
          <a:r>
            <a:rPr lang="en-US" dirty="0" err="1"/>
            <a:t>Konsentrasi</a:t>
          </a:r>
          <a:r>
            <a:rPr lang="en-US" dirty="0"/>
            <a:t> CO2 di </a:t>
          </a:r>
          <a:r>
            <a:rPr lang="en-US" dirty="0" err="1"/>
            <a:t>atmosfer</a:t>
          </a:r>
          <a:r>
            <a:rPr lang="en-US" dirty="0"/>
            <a:t> yang </a:t>
          </a:r>
          <a:r>
            <a:rPr lang="en-US" dirty="0" err="1"/>
            <a:t>diakibatkan</a:t>
          </a:r>
          <a:r>
            <a:rPr lang="en-US" dirty="0"/>
            <a:t> oleh </a:t>
          </a:r>
          <a:r>
            <a:rPr lang="en-US" dirty="0" err="1"/>
            <a:t>emisi</a:t>
          </a:r>
          <a:r>
            <a:rPr lang="en-US" dirty="0"/>
            <a:t> CO2 yang </a:t>
          </a:r>
          <a:r>
            <a:rPr lang="en-US" dirty="0" err="1"/>
            <a:t>merupakan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factor global warming </a:t>
          </a:r>
          <a:r>
            <a:rPr lang="en-US" dirty="0" err="1"/>
            <a:t>mempengaruhi</a:t>
          </a:r>
          <a:r>
            <a:rPr lang="en-US" dirty="0"/>
            <a:t> </a:t>
          </a:r>
          <a:r>
            <a:rPr lang="en-US" dirty="0" err="1"/>
            <a:t>pengurangan</a:t>
          </a:r>
          <a:r>
            <a:rPr lang="en-US" dirty="0"/>
            <a:t> </a:t>
          </a:r>
          <a:r>
            <a:rPr lang="en-US" dirty="0" err="1"/>
            <a:t>massa</a:t>
          </a:r>
          <a:r>
            <a:rPr lang="en-US" dirty="0"/>
            <a:t> es di </a:t>
          </a:r>
          <a:r>
            <a:rPr lang="en-US" dirty="0" err="1"/>
            <a:t>antartika</a:t>
          </a:r>
          <a:endParaRPr lang="en-US" dirty="0"/>
        </a:p>
      </dgm:t>
    </dgm:pt>
    <dgm:pt modelId="{29594B28-7EF5-4AF7-9DE1-C46F644E9206}" type="parTrans" cxnId="{D4538A36-9F24-4103-AB6F-C99CA019C9D6}">
      <dgm:prSet/>
      <dgm:spPr/>
      <dgm:t>
        <a:bodyPr/>
        <a:lstStyle/>
        <a:p>
          <a:endParaRPr lang="en-US"/>
        </a:p>
      </dgm:t>
    </dgm:pt>
    <dgm:pt modelId="{9E27DCE7-04C0-42E4-ABA7-CCAB40E75935}" type="sibTrans" cxnId="{D4538A36-9F24-4103-AB6F-C99CA019C9D6}">
      <dgm:prSet/>
      <dgm:spPr/>
      <dgm:t>
        <a:bodyPr/>
        <a:lstStyle/>
        <a:p>
          <a:endParaRPr lang="en-US"/>
        </a:p>
      </dgm:t>
    </dgm:pt>
    <dgm:pt modelId="{C69CC612-FBC8-4A3F-8D62-CC0F116FD875}">
      <dgm:prSet/>
      <dgm:spPr/>
      <dgm:t>
        <a:bodyPr/>
        <a:lstStyle/>
        <a:p>
          <a:r>
            <a:rPr lang="en-US"/>
            <a:t>Suhu bumi mempengaruhi pengurangan massa es</a:t>
          </a:r>
        </a:p>
      </dgm:t>
    </dgm:pt>
    <dgm:pt modelId="{90F82A70-B17E-48C0-A788-8ABBB2431EB9}" type="parTrans" cxnId="{D145BA6A-FDA0-4C3F-8FF6-6CBEDB01698D}">
      <dgm:prSet/>
      <dgm:spPr/>
      <dgm:t>
        <a:bodyPr/>
        <a:lstStyle/>
        <a:p>
          <a:endParaRPr lang="en-US"/>
        </a:p>
      </dgm:t>
    </dgm:pt>
    <dgm:pt modelId="{DF0A60B5-54FD-4BC0-BB23-6D93BA2EAEF6}" type="sibTrans" cxnId="{D145BA6A-FDA0-4C3F-8FF6-6CBEDB01698D}">
      <dgm:prSet/>
      <dgm:spPr/>
      <dgm:t>
        <a:bodyPr/>
        <a:lstStyle/>
        <a:p>
          <a:endParaRPr lang="en-US"/>
        </a:p>
      </dgm:t>
    </dgm:pt>
    <dgm:pt modelId="{45427C22-C816-4362-A5F4-C92D15405AA4}" type="pres">
      <dgm:prSet presAssocID="{4CF33E51-96D3-4BFA-84B8-34A8296CBB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76FB3F-4552-4309-B433-F4513A860BE7}" type="pres">
      <dgm:prSet presAssocID="{DDC94F54-2971-417C-B499-5A6590201465}" presName="hierRoot1" presStyleCnt="0"/>
      <dgm:spPr/>
    </dgm:pt>
    <dgm:pt modelId="{EC15ECBE-631E-413F-B741-6BA92D8363ED}" type="pres">
      <dgm:prSet presAssocID="{DDC94F54-2971-417C-B499-5A6590201465}" presName="composite" presStyleCnt="0"/>
      <dgm:spPr/>
    </dgm:pt>
    <dgm:pt modelId="{720C0A38-B0D3-4B93-AA1B-6786352D0785}" type="pres">
      <dgm:prSet presAssocID="{DDC94F54-2971-417C-B499-5A6590201465}" presName="background" presStyleLbl="node0" presStyleIdx="0" presStyleCnt="2"/>
      <dgm:spPr/>
    </dgm:pt>
    <dgm:pt modelId="{AF527C39-1BB4-4D25-9A4D-E267A4729109}" type="pres">
      <dgm:prSet presAssocID="{DDC94F54-2971-417C-B499-5A6590201465}" presName="text" presStyleLbl="fgAcc0" presStyleIdx="0" presStyleCnt="2">
        <dgm:presLayoutVars>
          <dgm:chPref val="3"/>
        </dgm:presLayoutVars>
      </dgm:prSet>
      <dgm:spPr/>
    </dgm:pt>
    <dgm:pt modelId="{0925B4FB-5B2A-4E3B-8437-6AED4B08D23E}" type="pres">
      <dgm:prSet presAssocID="{DDC94F54-2971-417C-B499-5A6590201465}" presName="hierChild2" presStyleCnt="0"/>
      <dgm:spPr/>
    </dgm:pt>
    <dgm:pt modelId="{33B615AE-1680-46C9-9510-A99E668F989F}" type="pres">
      <dgm:prSet presAssocID="{C69CC612-FBC8-4A3F-8D62-CC0F116FD875}" presName="hierRoot1" presStyleCnt="0"/>
      <dgm:spPr/>
    </dgm:pt>
    <dgm:pt modelId="{7C5D1EB5-C028-4243-BD4B-36BD1875D00B}" type="pres">
      <dgm:prSet presAssocID="{C69CC612-FBC8-4A3F-8D62-CC0F116FD875}" presName="composite" presStyleCnt="0"/>
      <dgm:spPr/>
    </dgm:pt>
    <dgm:pt modelId="{E52C9BD2-8C14-45A1-B8C5-23AFD2854331}" type="pres">
      <dgm:prSet presAssocID="{C69CC612-FBC8-4A3F-8D62-CC0F116FD875}" presName="background" presStyleLbl="node0" presStyleIdx="1" presStyleCnt="2"/>
      <dgm:spPr/>
    </dgm:pt>
    <dgm:pt modelId="{2F86AF22-E324-47E9-9D08-7AEF70CFD905}" type="pres">
      <dgm:prSet presAssocID="{C69CC612-FBC8-4A3F-8D62-CC0F116FD875}" presName="text" presStyleLbl="fgAcc0" presStyleIdx="1" presStyleCnt="2">
        <dgm:presLayoutVars>
          <dgm:chPref val="3"/>
        </dgm:presLayoutVars>
      </dgm:prSet>
      <dgm:spPr/>
    </dgm:pt>
    <dgm:pt modelId="{F3FA01F3-AF4F-471F-A7C3-87BC23599E67}" type="pres">
      <dgm:prSet presAssocID="{C69CC612-FBC8-4A3F-8D62-CC0F116FD875}" presName="hierChild2" presStyleCnt="0"/>
      <dgm:spPr/>
    </dgm:pt>
  </dgm:ptLst>
  <dgm:cxnLst>
    <dgm:cxn modelId="{D4538A36-9F24-4103-AB6F-C99CA019C9D6}" srcId="{4CF33E51-96D3-4BFA-84B8-34A8296CBB5A}" destId="{DDC94F54-2971-417C-B499-5A6590201465}" srcOrd="0" destOrd="0" parTransId="{29594B28-7EF5-4AF7-9DE1-C46F644E9206}" sibTransId="{9E27DCE7-04C0-42E4-ABA7-CCAB40E75935}"/>
    <dgm:cxn modelId="{13088265-1B47-4236-B2F9-E81E4F6A68D0}" type="presOf" srcId="{DDC94F54-2971-417C-B499-5A6590201465}" destId="{AF527C39-1BB4-4D25-9A4D-E267A4729109}" srcOrd="0" destOrd="0" presId="urn:microsoft.com/office/officeart/2005/8/layout/hierarchy1"/>
    <dgm:cxn modelId="{216F9149-71D4-45B1-92F1-21AB7EF18FDA}" type="presOf" srcId="{C69CC612-FBC8-4A3F-8D62-CC0F116FD875}" destId="{2F86AF22-E324-47E9-9D08-7AEF70CFD905}" srcOrd="0" destOrd="0" presId="urn:microsoft.com/office/officeart/2005/8/layout/hierarchy1"/>
    <dgm:cxn modelId="{D145BA6A-FDA0-4C3F-8FF6-6CBEDB01698D}" srcId="{4CF33E51-96D3-4BFA-84B8-34A8296CBB5A}" destId="{C69CC612-FBC8-4A3F-8D62-CC0F116FD875}" srcOrd="1" destOrd="0" parTransId="{90F82A70-B17E-48C0-A788-8ABBB2431EB9}" sibTransId="{DF0A60B5-54FD-4BC0-BB23-6D93BA2EAEF6}"/>
    <dgm:cxn modelId="{38B5B195-63ED-4CE3-80B9-619260581186}" type="presOf" srcId="{4CF33E51-96D3-4BFA-84B8-34A8296CBB5A}" destId="{45427C22-C816-4362-A5F4-C92D15405AA4}" srcOrd="0" destOrd="0" presId="urn:microsoft.com/office/officeart/2005/8/layout/hierarchy1"/>
    <dgm:cxn modelId="{103D8EBC-F258-41A2-9B96-1ABB3395AF96}" type="presParOf" srcId="{45427C22-C816-4362-A5F4-C92D15405AA4}" destId="{1B76FB3F-4552-4309-B433-F4513A860BE7}" srcOrd="0" destOrd="0" presId="urn:microsoft.com/office/officeart/2005/8/layout/hierarchy1"/>
    <dgm:cxn modelId="{B36E6918-294C-4776-89F7-4133E6E47293}" type="presParOf" srcId="{1B76FB3F-4552-4309-B433-F4513A860BE7}" destId="{EC15ECBE-631E-413F-B741-6BA92D8363ED}" srcOrd="0" destOrd="0" presId="urn:microsoft.com/office/officeart/2005/8/layout/hierarchy1"/>
    <dgm:cxn modelId="{21CB0E21-835B-4F93-8B82-9C33F044F6DF}" type="presParOf" srcId="{EC15ECBE-631E-413F-B741-6BA92D8363ED}" destId="{720C0A38-B0D3-4B93-AA1B-6786352D0785}" srcOrd="0" destOrd="0" presId="urn:microsoft.com/office/officeart/2005/8/layout/hierarchy1"/>
    <dgm:cxn modelId="{F56BC386-7036-49D6-AC20-2C8F64673FE2}" type="presParOf" srcId="{EC15ECBE-631E-413F-B741-6BA92D8363ED}" destId="{AF527C39-1BB4-4D25-9A4D-E267A4729109}" srcOrd="1" destOrd="0" presId="urn:microsoft.com/office/officeart/2005/8/layout/hierarchy1"/>
    <dgm:cxn modelId="{41D0E421-EE09-4EE4-BA8D-0FB085DC91C8}" type="presParOf" srcId="{1B76FB3F-4552-4309-B433-F4513A860BE7}" destId="{0925B4FB-5B2A-4E3B-8437-6AED4B08D23E}" srcOrd="1" destOrd="0" presId="urn:microsoft.com/office/officeart/2005/8/layout/hierarchy1"/>
    <dgm:cxn modelId="{F0E609E8-C394-413B-8080-9AD40C28DF5D}" type="presParOf" srcId="{45427C22-C816-4362-A5F4-C92D15405AA4}" destId="{33B615AE-1680-46C9-9510-A99E668F989F}" srcOrd="1" destOrd="0" presId="urn:microsoft.com/office/officeart/2005/8/layout/hierarchy1"/>
    <dgm:cxn modelId="{14AC8D44-8FF9-4E90-A640-59B04B2C6D1B}" type="presParOf" srcId="{33B615AE-1680-46C9-9510-A99E668F989F}" destId="{7C5D1EB5-C028-4243-BD4B-36BD1875D00B}" srcOrd="0" destOrd="0" presId="urn:microsoft.com/office/officeart/2005/8/layout/hierarchy1"/>
    <dgm:cxn modelId="{BC85D6A2-8E6E-4A52-AD2C-9016D188C4EE}" type="presParOf" srcId="{7C5D1EB5-C028-4243-BD4B-36BD1875D00B}" destId="{E52C9BD2-8C14-45A1-B8C5-23AFD2854331}" srcOrd="0" destOrd="0" presId="urn:microsoft.com/office/officeart/2005/8/layout/hierarchy1"/>
    <dgm:cxn modelId="{AC3D1A14-674C-49DB-A5F6-6356374B466B}" type="presParOf" srcId="{7C5D1EB5-C028-4243-BD4B-36BD1875D00B}" destId="{2F86AF22-E324-47E9-9D08-7AEF70CFD905}" srcOrd="1" destOrd="0" presId="urn:microsoft.com/office/officeart/2005/8/layout/hierarchy1"/>
    <dgm:cxn modelId="{486314CE-B201-4AC7-AE48-C9F10E4F4A42}" type="presParOf" srcId="{33B615AE-1680-46C9-9510-A99E668F989F}" destId="{F3FA01F3-AF4F-471F-A7C3-87BC23599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99138-2566-44A1-8038-00B377FC3E1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D4F6583-3A8F-43DD-A689-623C35D43420}">
      <dgm:prSet/>
      <dgm:spPr/>
      <dgm:t>
        <a:bodyPr/>
        <a:lstStyle/>
        <a:p>
          <a:r>
            <a:rPr lang="en-US"/>
            <a:t>Pearson Correlation</a:t>
          </a:r>
        </a:p>
      </dgm:t>
    </dgm:pt>
    <dgm:pt modelId="{C52E25DF-1E47-4A7C-B724-C05B2EB9F491}" type="parTrans" cxnId="{B2243F2E-8F10-4602-B99E-70D6A5570815}">
      <dgm:prSet/>
      <dgm:spPr/>
      <dgm:t>
        <a:bodyPr/>
        <a:lstStyle/>
        <a:p>
          <a:endParaRPr lang="en-US"/>
        </a:p>
      </dgm:t>
    </dgm:pt>
    <dgm:pt modelId="{795D768D-EC21-4F91-9C13-C235288D5CC5}" type="sibTrans" cxnId="{B2243F2E-8F10-4602-B99E-70D6A5570815}">
      <dgm:prSet/>
      <dgm:spPr/>
      <dgm:t>
        <a:bodyPr/>
        <a:lstStyle/>
        <a:p>
          <a:endParaRPr lang="en-US"/>
        </a:p>
      </dgm:t>
    </dgm:pt>
    <dgm:pt modelId="{8DEDCC05-6547-404D-AB14-EE992A339082}">
      <dgm:prSet/>
      <dgm:spPr/>
      <dgm:t>
        <a:bodyPr/>
        <a:lstStyle/>
        <a:p>
          <a:r>
            <a:rPr lang="en-US"/>
            <a:t>Kendall Rank Correlation</a:t>
          </a:r>
        </a:p>
      </dgm:t>
    </dgm:pt>
    <dgm:pt modelId="{7BAA5B55-F6EE-4CBC-A5F8-6511D69DC572}" type="parTrans" cxnId="{4F671A5F-B467-4DEC-BCD4-B37A858BB057}">
      <dgm:prSet/>
      <dgm:spPr/>
      <dgm:t>
        <a:bodyPr/>
        <a:lstStyle/>
        <a:p>
          <a:endParaRPr lang="en-US"/>
        </a:p>
      </dgm:t>
    </dgm:pt>
    <dgm:pt modelId="{CCCF6808-DB92-47E0-92C4-29A0BBE41576}" type="sibTrans" cxnId="{4F671A5F-B467-4DEC-BCD4-B37A858BB057}">
      <dgm:prSet/>
      <dgm:spPr/>
      <dgm:t>
        <a:bodyPr/>
        <a:lstStyle/>
        <a:p>
          <a:endParaRPr lang="en-US"/>
        </a:p>
      </dgm:t>
    </dgm:pt>
    <dgm:pt modelId="{E402D980-E65E-468C-8378-A69178DA0589}">
      <dgm:prSet/>
      <dgm:spPr/>
      <dgm:t>
        <a:bodyPr/>
        <a:lstStyle/>
        <a:p>
          <a:r>
            <a:rPr lang="en-US"/>
            <a:t>ARIMA Prediction Method</a:t>
          </a:r>
        </a:p>
      </dgm:t>
    </dgm:pt>
    <dgm:pt modelId="{3BF6D5DE-120A-45D1-B31C-B53B463802B7}" type="parTrans" cxnId="{B5C6E953-A555-4598-B48B-3950EE3F188D}">
      <dgm:prSet/>
      <dgm:spPr/>
      <dgm:t>
        <a:bodyPr/>
        <a:lstStyle/>
        <a:p>
          <a:endParaRPr lang="en-US"/>
        </a:p>
      </dgm:t>
    </dgm:pt>
    <dgm:pt modelId="{3C8DAC22-0382-42CA-9BBC-3B049968EF96}" type="sibTrans" cxnId="{B5C6E953-A555-4598-B48B-3950EE3F188D}">
      <dgm:prSet/>
      <dgm:spPr/>
      <dgm:t>
        <a:bodyPr/>
        <a:lstStyle/>
        <a:p>
          <a:endParaRPr lang="en-US"/>
        </a:p>
      </dgm:t>
    </dgm:pt>
    <dgm:pt modelId="{00DCA50F-20F2-4C2A-A2C4-E6E58BE60BD7}" type="pres">
      <dgm:prSet presAssocID="{84299138-2566-44A1-8038-00B377FC3E19}" presName="vert0" presStyleCnt="0">
        <dgm:presLayoutVars>
          <dgm:dir/>
          <dgm:animOne val="branch"/>
          <dgm:animLvl val="lvl"/>
        </dgm:presLayoutVars>
      </dgm:prSet>
      <dgm:spPr/>
    </dgm:pt>
    <dgm:pt modelId="{8BE56D79-BCF1-4262-9A90-F38224E5D546}" type="pres">
      <dgm:prSet presAssocID="{DD4F6583-3A8F-43DD-A689-623C35D43420}" presName="thickLine" presStyleLbl="alignNode1" presStyleIdx="0" presStyleCnt="3"/>
      <dgm:spPr/>
    </dgm:pt>
    <dgm:pt modelId="{634633C8-8EB7-4F1A-9BAC-E47A1191FE02}" type="pres">
      <dgm:prSet presAssocID="{DD4F6583-3A8F-43DD-A689-623C35D43420}" presName="horz1" presStyleCnt="0"/>
      <dgm:spPr/>
    </dgm:pt>
    <dgm:pt modelId="{F4AA1826-D351-4DC9-AF55-BC7313F1A176}" type="pres">
      <dgm:prSet presAssocID="{DD4F6583-3A8F-43DD-A689-623C35D43420}" presName="tx1" presStyleLbl="revTx" presStyleIdx="0" presStyleCnt="3"/>
      <dgm:spPr/>
    </dgm:pt>
    <dgm:pt modelId="{DDE8391D-8070-49DD-91E4-AB5668A350B0}" type="pres">
      <dgm:prSet presAssocID="{DD4F6583-3A8F-43DD-A689-623C35D43420}" presName="vert1" presStyleCnt="0"/>
      <dgm:spPr/>
    </dgm:pt>
    <dgm:pt modelId="{BF5C842E-F371-48AB-92B8-1A57BA68DD46}" type="pres">
      <dgm:prSet presAssocID="{8DEDCC05-6547-404D-AB14-EE992A339082}" presName="thickLine" presStyleLbl="alignNode1" presStyleIdx="1" presStyleCnt="3"/>
      <dgm:spPr/>
    </dgm:pt>
    <dgm:pt modelId="{25BA65EA-8ADC-41E7-AC6D-9AF7233F936D}" type="pres">
      <dgm:prSet presAssocID="{8DEDCC05-6547-404D-AB14-EE992A339082}" presName="horz1" presStyleCnt="0"/>
      <dgm:spPr/>
    </dgm:pt>
    <dgm:pt modelId="{0E4871B2-C0DF-4C2F-90DB-7641C0A84AFF}" type="pres">
      <dgm:prSet presAssocID="{8DEDCC05-6547-404D-AB14-EE992A339082}" presName="tx1" presStyleLbl="revTx" presStyleIdx="1" presStyleCnt="3"/>
      <dgm:spPr/>
    </dgm:pt>
    <dgm:pt modelId="{5425637B-F3EA-4C66-803F-02942D4FBB12}" type="pres">
      <dgm:prSet presAssocID="{8DEDCC05-6547-404D-AB14-EE992A339082}" presName="vert1" presStyleCnt="0"/>
      <dgm:spPr/>
    </dgm:pt>
    <dgm:pt modelId="{ACBD0EDA-8CFB-4DCB-B099-6786C7EEF280}" type="pres">
      <dgm:prSet presAssocID="{E402D980-E65E-468C-8378-A69178DA0589}" presName="thickLine" presStyleLbl="alignNode1" presStyleIdx="2" presStyleCnt="3"/>
      <dgm:spPr/>
    </dgm:pt>
    <dgm:pt modelId="{510C5EA2-BD37-46AF-BDFD-963A7E83CA1A}" type="pres">
      <dgm:prSet presAssocID="{E402D980-E65E-468C-8378-A69178DA0589}" presName="horz1" presStyleCnt="0"/>
      <dgm:spPr/>
    </dgm:pt>
    <dgm:pt modelId="{8912E1C4-0472-447C-892A-4EE8FBB017AC}" type="pres">
      <dgm:prSet presAssocID="{E402D980-E65E-468C-8378-A69178DA0589}" presName="tx1" presStyleLbl="revTx" presStyleIdx="2" presStyleCnt="3"/>
      <dgm:spPr/>
    </dgm:pt>
    <dgm:pt modelId="{FA89ED58-35B9-44B9-89AD-34FC31527679}" type="pres">
      <dgm:prSet presAssocID="{E402D980-E65E-468C-8378-A69178DA0589}" presName="vert1" presStyleCnt="0"/>
      <dgm:spPr/>
    </dgm:pt>
  </dgm:ptLst>
  <dgm:cxnLst>
    <dgm:cxn modelId="{CD386A2B-8A6C-44D5-9FA7-2D75247F92FA}" type="presOf" srcId="{DD4F6583-3A8F-43DD-A689-623C35D43420}" destId="{F4AA1826-D351-4DC9-AF55-BC7313F1A176}" srcOrd="0" destOrd="0" presId="urn:microsoft.com/office/officeart/2008/layout/LinedList"/>
    <dgm:cxn modelId="{B2243F2E-8F10-4602-B99E-70D6A5570815}" srcId="{84299138-2566-44A1-8038-00B377FC3E19}" destId="{DD4F6583-3A8F-43DD-A689-623C35D43420}" srcOrd="0" destOrd="0" parTransId="{C52E25DF-1E47-4A7C-B724-C05B2EB9F491}" sibTransId="{795D768D-EC21-4F91-9C13-C235288D5CC5}"/>
    <dgm:cxn modelId="{4F671A5F-B467-4DEC-BCD4-B37A858BB057}" srcId="{84299138-2566-44A1-8038-00B377FC3E19}" destId="{8DEDCC05-6547-404D-AB14-EE992A339082}" srcOrd="1" destOrd="0" parTransId="{7BAA5B55-F6EE-4CBC-A5F8-6511D69DC572}" sibTransId="{CCCF6808-DB92-47E0-92C4-29A0BBE41576}"/>
    <dgm:cxn modelId="{26495A4B-2A9C-47B9-8398-1DB21236030D}" type="presOf" srcId="{84299138-2566-44A1-8038-00B377FC3E19}" destId="{00DCA50F-20F2-4C2A-A2C4-E6E58BE60BD7}" srcOrd="0" destOrd="0" presId="urn:microsoft.com/office/officeart/2008/layout/LinedList"/>
    <dgm:cxn modelId="{B5C6E953-A555-4598-B48B-3950EE3F188D}" srcId="{84299138-2566-44A1-8038-00B377FC3E19}" destId="{E402D980-E65E-468C-8378-A69178DA0589}" srcOrd="2" destOrd="0" parTransId="{3BF6D5DE-120A-45D1-B31C-B53B463802B7}" sibTransId="{3C8DAC22-0382-42CA-9BBC-3B049968EF96}"/>
    <dgm:cxn modelId="{BCC68F87-9BAE-4EA6-8466-E3BCA9D83DAC}" type="presOf" srcId="{8DEDCC05-6547-404D-AB14-EE992A339082}" destId="{0E4871B2-C0DF-4C2F-90DB-7641C0A84AFF}" srcOrd="0" destOrd="0" presId="urn:microsoft.com/office/officeart/2008/layout/LinedList"/>
    <dgm:cxn modelId="{37897BCC-72CC-4CCD-A667-7F99ACE1D524}" type="presOf" srcId="{E402D980-E65E-468C-8378-A69178DA0589}" destId="{8912E1C4-0472-447C-892A-4EE8FBB017AC}" srcOrd="0" destOrd="0" presId="urn:microsoft.com/office/officeart/2008/layout/LinedList"/>
    <dgm:cxn modelId="{B38C2FC5-5D31-4C41-B562-FB3C8225140C}" type="presParOf" srcId="{00DCA50F-20F2-4C2A-A2C4-E6E58BE60BD7}" destId="{8BE56D79-BCF1-4262-9A90-F38224E5D546}" srcOrd="0" destOrd="0" presId="urn:microsoft.com/office/officeart/2008/layout/LinedList"/>
    <dgm:cxn modelId="{EB93347A-F256-484B-AA02-FB2FDAC76606}" type="presParOf" srcId="{00DCA50F-20F2-4C2A-A2C4-E6E58BE60BD7}" destId="{634633C8-8EB7-4F1A-9BAC-E47A1191FE02}" srcOrd="1" destOrd="0" presId="urn:microsoft.com/office/officeart/2008/layout/LinedList"/>
    <dgm:cxn modelId="{458BBD73-E207-4392-B0C7-9B9E9B9B299E}" type="presParOf" srcId="{634633C8-8EB7-4F1A-9BAC-E47A1191FE02}" destId="{F4AA1826-D351-4DC9-AF55-BC7313F1A176}" srcOrd="0" destOrd="0" presId="urn:microsoft.com/office/officeart/2008/layout/LinedList"/>
    <dgm:cxn modelId="{2DBFE541-8357-410C-9DD9-589B467122D5}" type="presParOf" srcId="{634633C8-8EB7-4F1A-9BAC-E47A1191FE02}" destId="{DDE8391D-8070-49DD-91E4-AB5668A350B0}" srcOrd="1" destOrd="0" presId="urn:microsoft.com/office/officeart/2008/layout/LinedList"/>
    <dgm:cxn modelId="{BDDD020D-5D98-4905-9FBE-09288CC7D65C}" type="presParOf" srcId="{00DCA50F-20F2-4C2A-A2C4-E6E58BE60BD7}" destId="{BF5C842E-F371-48AB-92B8-1A57BA68DD46}" srcOrd="2" destOrd="0" presId="urn:microsoft.com/office/officeart/2008/layout/LinedList"/>
    <dgm:cxn modelId="{BB964614-F513-4663-9701-DE81AA87C3FD}" type="presParOf" srcId="{00DCA50F-20F2-4C2A-A2C4-E6E58BE60BD7}" destId="{25BA65EA-8ADC-41E7-AC6D-9AF7233F936D}" srcOrd="3" destOrd="0" presId="urn:microsoft.com/office/officeart/2008/layout/LinedList"/>
    <dgm:cxn modelId="{A7E0362B-FCD4-4D53-9DBA-12930EA21D50}" type="presParOf" srcId="{25BA65EA-8ADC-41E7-AC6D-9AF7233F936D}" destId="{0E4871B2-C0DF-4C2F-90DB-7641C0A84AFF}" srcOrd="0" destOrd="0" presId="urn:microsoft.com/office/officeart/2008/layout/LinedList"/>
    <dgm:cxn modelId="{EF04B133-758F-4993-B0F2-0602FDC4C4BA}" type="presParOf" srcId="{25BA65EA-8ADC-41E7-AC6D-9AF7233F936D}" destId="{5425637B-F3EA-4C66-803F-02942D4FBB12}" srcOrd="1" destOrd="0" presId="urn:microsoft.com/office/officeart/2008/layout/LinedList"/>
    <dgm:cxn modelId="{2443C316-3471-4BF6-8F62-8BB9D7EAB018}" type="presParOf" srcId="{00DCA50F-20F2-4C2A-A2C4-E6E58BE60BD7}" destId="{ACBD0EDA-8CFB-4DCB-B099-6786C7EEF280}" srcOrd="4" destOrd="0" presId="urn:microsoft.com/office/officeart/2008/layout/LinedList"/>
    <dgm:cxn modelId="{F28EB986-2379-4844-A17C-35DC8D632835}" type="presParOf" srcId="{00DCA50F-20F2-4C2A-A2C4-E6E58BE60BD7}" destId="{510C5EA2-BD37-46AF-BDFD-963A7E83CA1A}" srcOrd="5" destOrd="0" presId="urn:microsoft.com/office/officeart/2008/layout/LinedList"/>
    <dgm:cxn modelId="{0BC02366-C214-48B2-B6A1-DF49CF4AB151}" type="presParOf" srcId="{510C5EA2-BD37-46AF-BDFD-963A7E83CA1A}" destId="{8912E1C4-0472-447C-892A-4EE8FBB017AC}" srcOrd="0" destOrd="0" presId="urn:microsoft.com/office/officeart/2008/layout/LinedList"/>
    <dgm:cxn modelId="{80E00295-1AEE-4301-B923-31A08F9C9BDE}" type="presParOf" srcId="{510C5EA2-BD37-46AF-BDFD-963A7E83CA1A}" destId="{FA89ED58-35B9-44B9-89AD-34FC315276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C0A38-B0D3-4B93-AA1B-6786352D0785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27C39-1BB4-4D25-9A4D-E267A4729109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Konsentrasi</a:t>
          </a:r>
          <a:r>
            <a:rPr lang="en-US" sz="2500" kern="1200" dirty="0"/>
            <a:t> CO2 di </a:t>
          </a:r>
          <a:r>
            <a:rPr lang="en-US" sz="2500" kern="1200" dirty="0" err="1"/>
            <a:t>atmosfer</a:t>
          </a:r>
          <a:r>
            <a:rPr lang="en-US" sz="2500" kern="1200" dirty="0"/>
            <a:t> yang </a:t>
          </a:r>
          <a:r>
            <a:rPr lang="en-US" sz="2500" kern="1200" dirty="0" err="1"/>
            <a:t>diakibatkan</a:t>
          </a:r>
          <a:r>
            <a:rPr lang="en-US" sz="2500" kern="1200" dirty="0"/>
            <a:t> oleh </a:t>
          </a:r>
          <a:r>
            <a:rPr lang="en-US" sz="2500" kern="1200" dirty="0" err="1"/>
            <a:t>emisi</a:t>
          </a:r>
          <a:r>
            <a:rPr lang="en-US" sz="2500" kern="1200" dirty="0"/>
            <a:t> CO2 yang </a:t>
          </a:r>
          <a:r>
            <a:rPr lang="en-US" sz="2500" kern="1200" dirty="0" err="1"/>
            <a:t>merupakan</a:t>
          </a:r>
          <a:r>
            <a:rPr lang="en-US" sz="2500" kern="1200" dirty="0"/>
            <a:t> salah </a:t>
          </a:r>
          <a:r>
            <a:rPr lang="en-US" sz="2500" kern="1200" dirty="0" err="1"/>
            <a:t>satu</a:t>
          </a:r>
          <a:r>
            <a:rPr lang="en-US" sz="2500" kern="1200" dirty="0"/>
            <a:t> factor global warming </a:t>
          </a:r>
          <a:r>
            <a:rPr lang="en-US" sz="2500" kern="1200" dirty="0" err="1"/>
            <a:t>mempengaruhi</a:t>
          </a:r>
          <a:r>
            <a:rPr lang="en-US" sz="2500" kern="1200" dirty="0"/>
            <a:t> </a:t>
          </a:r>
          <a:r>
            <a:rPr lang="en-US" sz="2500" kern="1200" dirty="0" err="1"/>
            <a:t>pengurangan</a:t>
          </a:r>
          <a:r>
            <a:rPr lang="en-US" sz="2500" kern="1200" dirty="0"/>
            <a:t> </a:t>
          </a:r>
          <a:r>
            <a:rPr lang="en-US" sz="2500" kern="1200" dirty="0" err="1"/>
            <a:t>massa</a:t>
          </a:r>
          <a:r>
            <a:rPr lang="en-US" sz="2500" kern="1200" dirty="0"/>
            <a:t> es di </a:t>
          </a:r>
          <a:r>
            <a:rPr lang="en-US" sz="2500" kern="1200" dirty="0" err="1"/>
            <a:t>antartika</a:t>
          </a:r>
          <a:endParaRPr lang="en-US" sz="2500" kern="1200" dirty="0"/>
        </a:p>
      </dsp:txBody>
      <dsp:txXfrm>
        <a:off x="585701" y="921664"/>
        <a:ext cx="4337991" cy="2693452"/>
      </dsp:txXfrm>
    </dsp:sp>
    <dsp:sp modelId="{E52C9BD2-8C14-45A1-B8C5-23AFD2854331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AF22-E324-47E9-9D08-7AEF70CFD905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Suhu bumi mempengaruhi pengurangan massa es</a:t>
          </a:r>
        </a:p>
      </dsp:txBody>
      <dsp:txXfrm>
        <a:off x="6092527" y="921664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6D79-BCF1-4262-9A90-F38224E5D546}">
      <dsp:nvSpPr>
        <dsp:cNvPr id="0" name=""/>
        <dsp:cNvSpPr/>
      </dsp:nvSpPr>
      <dsp:spPr>
        <a:xfrm>
          <a:off x="0" y="266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A1826-D351-4DC9-AF55-BC7313F1A176}">
      <dsp:nvSpPr>
        <dsp:cNvPr id="0" name=""/>
        <dsp:cNvSpPr/>
      </dsp:nvSpPr>
      <dsp:spPr>
        <a:xfrm>
          <a:off x="0" y="266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Pearson Correlation</a:t>
          </a:r>
        </a:p>
      </dsp:txBody>
      <dsp:txXfrm>
        <a:off x="0" y="2665"/>
        <a:ext cx="7452360" cy="1818124"/>
      </dsp:txXfrm>
    </dsp:sp>
    <dsp:sp modelId="{BF5C842E-F371-48AB-92B8-1A57BA68DD46}">
      <dsp:nvSpPr>
        <dsp:cNvPr id="0" name=""/>
        <dsp:cNvSpPr/>
      </dsp:nvSpPr>
      <dsp:spPr>
        <a:xfrm>
          <a:off x="0" y="182079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71B2-C0DF-4C2F-90DB-7641C0A84AFF}">
      <dsp:nvSpPr>
        <dsp:cNvPr id="0" name=""/>
        <dsp:cNvSpPr/>
      </dsp:nvSpPr>
      <dsp:spPr>
        <a:xfrm>
          <a:off x="0" y="1820790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Kendall Rank Correlation</a:t>
          </a:r>
        </a:p>
      </dsp:txBody>
      <dsp:txXfrm>
        <a:off x="0" y="1820790"/>
        <a:ext cx="7452360" cy="1818124"/>
      </dsp:txXfrm>
    </dsp:sp>
    <dsp:sp modelId="{ACBD0EDA-8CFB-4DCB-B099-6786C7EEF280}">
      <dsp:nvSpPr>
        <dsp:cNvPr id="0" name=""/>
        <dsp:cNvSpPr/>
      </dsp:nvSpPr>
      <dsp:spPr>
        <a:xfrm>
          <a:off x="0" y="3638915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E1C4-0472-447C-892A-4EE8FBB017AC}">
      <dsp:nvSpPr>
        <dsp:cNvPr id="0" name=""/>
        <dsp:cNvSpPr/>
      </dsp:nvSpPr>
      <dsp:spPr>
        <a:xfrm>
          <a:off x="0" y="363891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ARIMA Prediction Method</a:t>
          </a:r>
        </a:p>
      </dsp:txBody>
      <dsp:txXfrm>
        <a:off x="0" y="3638915"/>
        <a:ext cx="7452360" cy="181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manfarizi19/Probstok_Ice-melting-in-Antarti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sunset over a body of water&#10;&#10;Description automatically generated">
            <a:extLst>
              <a:ext uri="{FF2B5EF4-FFF2-40B4-BE49-F238E27FC236}">
                <a16:creationId xmlns:a16="http://schemas.microsoft.com/office/drawing/2014/main" id="{1FE02773-4545-4837-9E3A-98F04F21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8" r="909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34049-C6DE-45F2-B34A-50622BC2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 dirty="0"/>
              <a:t>Ice Melting in </a:t>
            </a:r>
            <a:r>
              <a:rPr lang="en-US" sz="4100" dirty="0" err="1"/>
              <a:t>Antartica</a:t>
            </a:r>
            <a:r>
              <a:rPr lang="en-US" sz="4100" dirty="0"/>
              <a:t>, its impact on sea level, and the correlation to CO2 concentration and Earth’s temperature</a:t>
            </a:r>
            <a:endParaRPr lang="en-ID" sz="4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DB5FE-60A5-47A2-8A11-1D47ABA9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By Teuku Salman Farizi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17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2CA8-9E30-4C14-A8E9-E8924195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Metode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C6493-9B90-4236-B049-CECC7C68E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0527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2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4B37-8200-44B7-8325-1F9D295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3ADD-BAE8-4747-B41A-BE2CD872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8914258" cy="2817876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Uji Pearson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uji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keeratan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2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berskala</a:t>
            </a:r>
            <a:r>
              <a:rPr lang="en-ID" dirty="0"/>
              <a:t> interval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rasio</a:t>
            </a:r>
            <a:r>
              <a:rPr lang="en-ID" dirty="0"/>
              <a:t>, di mana </a:t>
            </a:r>
            <a:r>
              <a:rPr lang="en-ID" dirty="0" err="1"/>
              <a:t>dengan</a:t>
            </a:r>
            <a:r>
              <a:rPr lang="en-ID" dirty="0"/>
              <a:t> uji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koefisien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berkisar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-1, 0 dan 1. Nilai -1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sempurna</a:t>
            </a:r>
            <a:r>
              <a:rPr lang="en-ID" dirty="0"/>
              <a:t>, 0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1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yang </a:t>
            </a:r>
            <a:r>
              <a:rPr lang="en-ID" dirty="0" err="1"/>
              <a:t>sempurna</a:t>
            </a:r>
            <a:r>
              <a:rPr lang="en-ID" dirty="0"/>
              <a:t>.</a:t>
            </a:r>
          </a:p>
          <a:p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koefisien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yang </a:t>
            </a:r>
            <a:r>
              <a:rPr lang="en-ID" dirty="0" err="1"/>
              <a:t>berkisar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-1, 0 dan 1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 </a:t>
            </a:r>
            <a:r>
              <a:rPr lang="en-ID" dirty="0" err="1"/>
              <a:t>atau</a:t>
            </a:r>
            <a:r>
              <a:rPr lang="en-ID" dirty="0"/>
              <a:t> -1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makin</a:t>
            </a:r>
            <a:r>
              <a:rPr lang="en-ID" dirty="0"/>
              <a:t> </a:t>
            </a:r>
            <a:r>
              <a:rPr lang="en-ID" dirty="0" err="1"/>
              <a:t>erat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lemah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B930E-FEF0-4E88-B7DB-52C22CB9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99" y="5057774"/>
            <a:ext cx="5979583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4D901-8C43-4A9A-8513-2EA91543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Kendall Rank</a:t>
            </a:r>
            <a:endParaRPr lang="en-ID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49FE-117F-4692-A2E9-8E89F49D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1700"/>
              <a:t>Juga dikenal sebagai "koefisien tau Kendall". Koefisien Kendall Tau dan koefisien korelasi rank Spearman menilai asosiasi statistik berdasarkan peringkat data. Korelasi peringkat Kendall (non-parametrik) adalah alternatif untuk korelasi Pearson (parametrik) ketika data yang bekerja dengan Anda telah gagal satu atau beberapa asumsi pengujian. Ini juga merupakan alternatif terbaik untuk korelasi Spearman (non-parametrik) ketika ukuran sampel Anda kecil dan memiliki banyak peringkat terikat.</a:t>
            </a:r>
          </a:p>
          <a:p>
            <a:pPr>
              <a:lnSpc>
                <a:spcPct val="100000"/>
              </a:lnSpc>
            </a:pPr>
            <a:endParaRPr lang="en-ID" sz="1700"/>
          </a:p>
          <a:p>
            <a:pPr>
              <a:lnSpc>
                <a:spcPct val="100000"/>
              </a:lnSpc>
            </a:pPr>
            <a:r>
              <a:rPr lang="en-ID" sz="1700"/>
              <a:t>Korelasi peringkat Kendall digunakan untuk menguji kesamaan dalam pemesanan data ketika peringkat berdasarkan jumlah. Jenis-jenis lain dari koefisien korelasi menggunakan pengamatan sebagai dasar korelasi, koefisien korelasi Kendall menggunakan pasangan pengamatan dan menentukan kekuatan asosiasi berdasarkan derai pada konkordansi dan ketidaksesuaian antara pasangan.</a:t>
            </a:r>
          </a:p>
          <a:p>
            <a:pPr>
              <a:lnSpc>
                <a:spcPct val="100000"/>
              </a:lnSpc>
            </a:pPr>
            <a:endParaRPr lang="en-ID" sz="1700"/>
          </a:p>
          <a:p>
            <a:pPr>
              <a:lnSpc>
                <a:spcPct val="100000"/>
              </a:lnSpc>
            </a:pPr>
            <a:endParaRPr lang="en-ID" sz="1700"/>
          </a:p>
        </p:txBody>
      </p:sp>
    </p:spTree>
    <p:extLst>
      <p:ext uri="{BB962C8B-B14F-4D97-AF65-F5344CB8AC3E}">
        <p14:creationId xmlns:p14="http://schemas.microsoft.com/office/powerpoint/2010/main" val="11945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9A1-198B-488A-BF45-2FD0957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77B5-6179-4B7A-926D-211C7066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dan </a:t>
            </a:r>
            <a:r>
              <a:rPr lang="en-ID" dirty="0" err="1"/>
              <a:t>ekonometrik</a:t>
            </a:r>
            <a:r>
              <a:rPr lang="en-ID" dirty="0"/>
              <a:t>, dan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model  autoregressive integrated moving average (ARIMA)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 model rata-rata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autoregresif</a:t>
            </a:r>
            <a:r>
              <a:rPr lang="en-ID" dirty="0"/>
              <a:t> (ARMA). </a:t>
            </a:r>
            <a:r>
              <a:rPr lang="en-ID" dirty="0" err="1"/>
              <a:t>Kedua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seri</a:t>
            </a:r>
            <a:r>
              <a:rPr lang="en-ID" dirty="0"/>
              <a:t> (</a:t>
            </a:r>
            <a:r>
              <a:rPr lang="en-ID" dirty="0" err="1"/>
              <a:t>peramalan</a:t>
            </a:r>
            <a:r>
              <a:rPr lang="en-ID" dirty="0"/>
              <a:t>). Model ARIMA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mana data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non-</a:t>
            </a:r>
            <a:r>
              <a:rPr lang="en-ID" dirty="0" err="1"/>
              <a:t>stasioneritas</a:t>
            </a:r>
            <a:r>
              <a:rPr lang="en-ID" dirty="0"/>
              <a:t>, di mana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"</a:t>
            </a:r>
            <a:r>
              <a:rPr lang="en-ID" dirty="0" err="1"/>
              <a:t>terintegrasi</a:t>
            </a:r>
            <a:r>
              <a:rPr lang="en-ID" dirty="0"/>
              <a:t>" </a:t>
            </a:r>
            <a:r>
              <a:rPr lang="en-ID" dirty="0" err="1"/>
              <a:t>dari</a:t>
            </a:r>
            <a:r>
              <a:rPr lang="en-ID" dirty="0"/>
              <a:t> model)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kali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non-</a:t>
            </a:r>
            <a:r>
              <a:rPr lang="en-ID" dirty="0" err="1"/>
              <a:t>stasioneritas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2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6E6CB-1139-4ED3-9BCE-4627061E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1933575"/>
            <a:ext cx="7013448" cy="2990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Analisis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66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7786-2681-4AA2-A246-EB2648AB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dirty="0"/>
              <a:t>Data </a:t>
            </a:r>
            <a:r>
              <a:rPr lang="en-US" sz="1900" dirty="0" err="1"/>
              <a:t>Perubahan</a:t>
            </a:r>
            <a:r>
              <a:rPr lang="en-US" sz="1900" dirty="0"/>
              <a:t> </a:t>
            </a:r>
            <a:r>
              <a:rPr lang="en-US" sz="1900" dirty="0" err="1"/>
              <a:t>massa</a:t>
            </a:r>
            <a:r>
              <a:rPr lang="en-US" sz="1900" dirty="0"/>
              <a:t> es di </a:t>
            </a:r>
            <a:r>
              <a:rPr lang="en-US" sz="1900" dirty="0" err="1"/>
              <a:t>antartika</a:t>
            </a:r>
            <a:r>
              <a:rPr lang="en-US" sz="1900" dirty="0"/>
              <a:t> </a:t>
            </a:r>
            <a:r>
              <a:rPr lang="en-US" sz="1900" dirty="0" err="1"/>
              <a:t>secara</a:t>
            </a:r>
            <a:r>
              <a:rPr lang="en-US" sz="1900" dirty="0"/>
              <a:t> </a:t>
            </a:r>
            <a:r>
              <a:rPr lang="en-US" sz="1900" dirty="0" err="1"/>
              <a:t>kumulatif</a:t>
            </a:r>
            <a:r>
              <a:rPr lang="en-US" sz="1900" dirty="0"/>
              <a:t> </a:t>
            </a:r>
            <a:r>
              <a:rPr lang="en-US" sz="1900" dirty="0" err="1"/>
              <a:t>tahun</a:t>
            </a:r>
            <a:r>
              <a:rPr lang="en-US" sz="1900" dirty="0"/>
              <a:t> 1993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3DA8-E11D-42C8-9D2C-6053677E77A4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1993 </a:t>
            </a:r>
            <a:r>
              <a:rPr lang="en-US" dirty="0" err="1"/>
              <a:t>bulan</a:t>
            </a:r>
            <a:r>
              <a:rPr lang="en-US" dirty="0"/>
              <a:t> 9, data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menurun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E2980-84B6-4FF1-B10A-3E3F01A9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51" y="312757"/>
            <a:ext cx="1653698" cy="311624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5632CCB-DAED-4CCE-BCD9-D23D23CBE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0256" y="3625070"/>
            <a:ext cx="5138928" cy="23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769B-A13B-4A5B-AB40-BCA0F93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Data emisi CO2</a:t>
            </a:r>
            <a:endParaRPr lang="en-ID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8E8D-E923-42C2-A3D4-FE4ED240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Data emisi CO2, setiap tahunnya memiliki data yang menurun. Hal ini menurut data yang didapatkan terjadi pada bulan Juli, Agustus, dan September.</a:t>
            </a:r>
          </a:p>
          <a:p>
            <a:pPr>
              <a:lnSpc>
                <a:spcPct val="100000"/>
              </a:lnSpc>
            </a:pPr>
            <a:r>
              <a:rPr lang="en-US" sz="1300"/>
              <a:t>Menurut Jurnal </a:t>
            </a:r>
            <a:r>
              <a:rPr lang="en-US" sz="1300" i="1"/>
              <a:t>Spatiotemporal Distribution of Air Pollution Characteristics in Jiangsu Province, China </a:t>
            </a:r>
            <a:r>
              <a:rPr lang="en-US" sz="1300"/>
              <a:t>oleh Rong Song, Liumei Yang, Mengyuan Liu, Can Li, dan Yanrong Yang polusi udara di Cina juga menunjukkan angka</a:t>
            </a:r>
            <a:r>
              <a:rPr lang="en-ID" sz="1300" i="1"/>
              <a:t> </a:t>
            </a:r>
            <a:r>
              <a:rPr lang="en-ID" sz="1300"/>
              <a:t>rendah pada bulan Juli, Agustus, dan September.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/>
              <a:t>Menurut data yang didapatkan dari situs ‘http://www.globalcarbonatlas.org/en/CO2-emissions’ dua negara terbesar penyumbang emisi CO2 terbanyak adalah Amerika dan Cina. Dan pada Juli, Agustus, dan September kedua negara tersebut sedang mengalami musim panas.  Sehingga kemungkinan yang terjadi adalah 3 bulan tersebut merupakan musim libur sehingga tidak banyak aktivitas yang menyumbang emisi CO2.</a:t>
            </a:r>
            <a:endParaRPr lang="en-ID" sz="13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CF080-B560-4EBC-A3E2-ECCB8E92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66" y="517600"/>
            <a:ext cx="3990108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DB307-A2DB-4C7C-810A-AEC3E521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81" y="3429000"/>
            <a:ext cx="51274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D1E-243B-4C58-9D26-FD7496C5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9863-3971-432C-A59C-6CEA7723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216513" cy="3370326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data,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4BC2A-D14A-4253-932B-F3F5E9E6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81" y="1728216"/>
            <a:ext cx="4878843" cy="46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850-BEEE-445F-BC16-B865A2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Korelasi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Pearson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6E74-61E1-4D81-81EA-88FBEDA1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3" y="2382773"/>
            <a:ext cx="6430648" cy="371322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Pearsonn</a:t>
            </a:r>
            <a:r>
              <a:rPr lang="en-US" dirty="0"/>
              <a:t>, 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dan data CO2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-0.95.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negative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(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tinngi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es)</a:t>
            </a:r>
          </a:p>
          <a:p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-0.054.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FEE93-DE24-40D9-8CA2-41FFFC33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41" y="2074995"/>
            <a:ext cx="4951858" cy="4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C1D84-18A1-4A5C-AE62-78F79222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600" dirty="0" err="1"/>
              <a:t>Korelasi</a:t>
            </a:r>
            <a:r>
              <a:rPr lang="en-US" sz="2600" dirty="0"/>
              <a:t> data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metode</a:t>
            </a:r>
            <a:r>
              <a:rPr lang="en-US" sz="2600" dirty="0"/>
              <a:t> Kendall</a:t>
            </a:r>
            <a:endParaRPr lang="en-ID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A4B2-C124-40B9-ADBE-57D07C08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Pada </a:t>
            </a:r>
            <a:r>
              <a:rPr lang="en-US" sz="1700" dirty="0" err="1"/>
              <a:t>metode</a:t>
            </a:r>
            <a:r>
              <a:rPr lang="en-US" sz="1700" dirty="0"/>
              <a:t> Kendall, juga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dilihat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massa</a:t>
            </a:r>
            <a:r>
              <a:rPr lang="en-US" sz="1700" dirty="0"/>
              <a:t> es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negative </a:t>
            </a:r>
            <a:r>
              <a:rPr lang="en-US" sz="1700" dirty="0" err="1"/>
              <a:t>kuat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emisi</a:t>
            </a:r>
            <a:r>
              <a:rPr lang="en-US" sz="1700" dirty="0"/>
              <a:t> CO2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nilai</a:t>
            </a:r>
            <a:r>
              <a:rPr lang="en-US" sz="1700" dirty="0"/>
              <a:t> -0.93 dan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negative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lemah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suhu</a:t>
            </a:r>
            <a:r>
              <a:rPr lang="en-US" sz="1700" dirty="0"/>
              <a:t> </a:t>
            </a:r>
            <a:r>
              <a:rPr lang="en-US" sz="1700" dirty="0" err="1"/>
              <a:t>bumi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nilai</a:t>
            </a:r>
            <a:r>
              <a:rPr lang="en-US" sz="1700" dirty="0"/>
              <a:t> -0.06 </a:t>
            </a:r>
            <a:endParaRPr lang="en-ID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BE3BE-CD37-4665-8B53-74B2D946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4" b="867"/>
          <a:stretch/>
        </p:blipFill>
        <p:spPr>
          <a:xfrm>
            <a:off x="4898967" y="1739020"/>
            <a:ext cx="6921940" cy="3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235D-FF02-4D6F-B3FD-5B6B64DB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75712-8B5B-47BD-A309-AA113693F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Lapisan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indikator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perubahan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iklim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pendorong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kenaikan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menggabungkan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pengamatan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satelit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terhadap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perubahan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volume,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aliran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gravitasi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pemodelan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keseimbangan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menunjukkan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2.720 ± 1.390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1992 dan 2017,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sesuai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peningkatan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rata-rata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7,6 ± 3,9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kesalahan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periode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pencairan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disebabkan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lautan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menyebabkan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Barat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53 ± 29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159 ± 26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keruntuhan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lapisan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kehilangan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Semenanjung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7 ± 13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33 ± 16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variasi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perkiraan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model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keseimbangan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permukaan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penyesuaian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isostatik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glasial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Antartika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Timur,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rata-rata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kenaikan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massa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periode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1992-2017 (5 ± 46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ton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tahun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yang paling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pasti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9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45F57-9D27-4A09-B46F-ACD0CCA9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Perbandingan</a:t>
            </a:r>
            <a:r>
              <a:rPr lang="en-US" sz="3200" dirty="0"/>
              <a:t> data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massa</a:t>
            </a:r>
            <a:r>
              <a:rPr lang="en-US" sz="3200" dirty="0"/>
              <a:t> es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emisi</a:t>
            </a:r>
            <a:r>
              <a:rPr lang="en-US" sz="3200" dirty="0"/>
              <a:t> CO2</a:t>
            </a:r>
            <a:endParaRPr lang="en-ID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E3C4-068D-4B78-95B0-480A8048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pada </a:t>
            </a:r>
            <a:r>
              <a:rPr lang="en-US" sz="1800" dirty="0" err="1"/>
              <a:t>grafik</a:t>
            </a:r>
            <a:r>
              <a:rPr lang="en-US" sz="1800" dirty="0"/>
              <a:t>, </a:t>
            </a:r>
            <a:r>
              <a:rPr lang="en-US" sz="1800" dirty="0" err="1"/>
              <a:t>emisi</a:t>
            </a:r>
            <a:r>
              <a:rPr lang="en-US" sz="1800" dirty="0"/>
              <a:t> CO2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 dan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, pada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CO2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data  naik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laju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stabil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</a:t>
            </a:r>
            <a:r>
              <a:rPr lang="en-US" sz="1800" dirty="0" err="1"/>
              <a:t>menurun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laju</a:t>
            </a:r>
            <a:r>
              <a:rPr lang="en-US" sz="1800" dirty="0"/>
              <a:t> yang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 juga </a:t>
            </a:r>
            <a:r>
              <a:rPr lang="en-US" sz="1800" dirty="0" err="1"/>
              <a:t>dipengaruhi</a:t>
            </a:r>
            <a:r>
              <a:rPr lang="en-US" sz="1800" dirty="0"/>
              <a:t> oleh </a:t>
            </a:r>
            <a:r>
              <a:rPr lang="en-US" sz="1800" dirty="0" err="1"/>
              <a:t>faktor</a:t>
            </a:r>
            <a:r>
              <a:rPr lang="en-US" sz="1800" dirty="0"/>
              <a:t> – factor lain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CO2,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emisi</a:t>
            </a:r>
            <a:r>
              <a:rPr lang="en-US" sz="1800" dirty="0"/>
              <a:t> CH4, </a:t>
            </a:r>
            <a:r>
              <a:rPr lang="en-US" sz="1800" dirty="0" err="1"/>
              <a:t>penipisan</a:t>
            </a:r>
            <a:r>
              <a:rPr lang="en-US" sz="1800" dirty="0"/>
              <a:t> </a:t>
            </a:r>
            <a:r>
              <a:rPr lang="en-US" sz="1800" dirty="0" err="1"/>
              <a:t>ozon</a:t>
            </a:r>
            <a:r>
              <a:rPr lang="en-US" sz="1800" dirty="0"/>
              <a:t>, dan lain –lain.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11299-61A7-4E20-B3E9-02FDBF92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4" b="3"/>
          <a:stretch/>
        </p:blipFill>
        <p:spPr>
          <a:xfrm>
            <a:off x="557783" y="2932530"/>
            <a:ext cx="5481509" cy="30775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9ECC4-7D10-4AC1-A836-773EE6E20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62" r="23017" b="2"/>
          <a:stretch/>
        </p:blipFill>
        <p:spPr>
          <a:xfrm>
            <a:off x="6831086" y="2729397"/>
            <a:ext cx="425847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94809-A8DF-4E94-A7F7-1430BA68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Prediksi</a:t>
            </a:r>
            <a:r>
              <a:rPr lang="en-US" sz="4400" dirty="0"/>
              <a:t> </a:t>
            </a:r>
            <a:r>
              <a:rPr lang="en-US" sz="4400" dirty="0" err="1"/>
              <a:t>menggunakan</a:t>
            </a:r>
            <a:r>
              <a:rPr lang="en-US" sz="4400" dirty="0"/>
              <a:t> ARIMA</a:t>
            </a:r>
            <a:endParaRPr lang="en-ID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59B82-227E-49BA-93BE-324FF197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08" y="368668"/>
            <a:ext cx="4229773" cy="27599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A97668-6DB5-4062-ADB6-9E6F4660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1800" dirty="0" err="1"/>
              <a:t>Prediksi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ARIMA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kurun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3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, </a:t>
            </a:r>
            <a:r>
              <a:rPr lang="en-US" sz="1800" dirty="0" err="1"/>
              <a:t>pencairan</a:t>
            </a:r>
            <a:r>
              <a:rPr lang="en-US" sz="1800" dirty="0"/>
              <a:t> es di </a:t>
            </a:r>
            <a:r>
              <a:rPr lang="en-US" sz="1800" dirty="0" err="1"/>
              <a:t>Antartika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menyumbang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7mm </a:t>
            </a:r>
            <a:r>
              <a:rPr lang="en-US" sz="1800" dirty="0" err="1"/>
              <a:t>kenaikan</a:t>
            </a:r>
            <a:r>
              <a:rPr lang="en-US" sz="1800" dirty="0"/>
              <a:t> level air </a:t>
            </a:r>
            <a:r>
              <a:rPr lang="en-US" sz="1800" dirty="0" err="1"/>
              <a:t>laut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es, </a:t>
            </a:r>
            <a:r>
              <a:rPr lang="en-US" sz="1800" dirty="0" err="1"/>
              <a:t>diperkirakan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-2700.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D6E1D-EDC3-4956-9222-30AE3ACA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418197"/>
            <a:ext cx="4229773" cy="2685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5A920-3FC4-4A38-AEF4-FEDADCFFE498}"/>
              </a:ext>
            </a:extLst>
          </p:cNvPr>
          <p:cNvSpPr txBox="1"/>
          <p:nvPr/>
        </p:nvSpPr>
        <p:spPr>
          <a:xfrm>
            <a:off x="2638425" y="5657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21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73A4-DCE0-4D94-93AC-24DC1E9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A1F-B392-402B-A5CE-FA28ADA1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, data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rendah</a:t>
            </a:r>
            <a:r>
              <a:rPr lang="en-US" dirty="0"/>
              <a:t> pada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penghangatan</a:t>
            </a:r>
            <a:endParaRPr lang="en-US" dirty="0"/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dan </a:t>
            </a:r>
            <a:r>
              <a:rPr lang="en-US" dirty="0" err="1"/>
              <a:t>emmisi</a:t>
            </a:r>
            <a:r>
              <a:rPr lang="en-US" dirty="0"/>
              <a:t> CO2,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emisi</a:t>
            </a:r>
            <a:r>
              <a:rPr lang="en-US" dirty="0"/>
              <a:t> CO2,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</a:p>
          <a:p>
            <a:r>
              <a:rPr lang="en-US" dirty="0"/>
              <a:t>Hal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bias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yang </a:t>
            </a:r>
            <a:r>
              <a:rPr lang="en-US" dirty="0" err="1"/>
              <a:t>menipiskan</a:t>
            </a:r>
            <a:r>
              <a:rPr lang="en-US" dirty="0"/>
              <a:t> </a:t>
            </a:r>
            <a:r>
              <a:rPr lang="en-US" dirty="0" err="1"/>
              <a:t>ozon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filter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berkurang</a:t>
            </a:r>
            <a:endParaRPr lang="en-US" dirty="0"/>
          </a:p>
          <a:p>
            <a:pPr lvl="1"/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CO2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163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65B7-39B3-4A3F-A7D5-F07B5F81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774C7C-053C-4EC5-9631-27E0223F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2478088"/>
            <a:ext cx="10167937" cy="3694112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https://datatofish.com/export-dataframe-to-excel/</a:t>
            </a:r>
          </a:p>
          <a:p>
            <a:r>
              <a:rPr lang="en-ID" dirty="0"/>
              <a:t>https://levelup.gitconnected.com/pearson-coefficient-of-correlation-using-pandas-ca68ce678c04</a:t>
            </a:r>
          </a:p>
          <a:p>
            <a:r>
              <a:rPr lang="en-ID" dirty="0"/>
              <a:t>https://medium.com/analytics-vidhya/kendall-rank-correlation-python-19524cb0e9a0?</a:t>
            </a:r>
          </a:p>
          <a:p>
            <a:r>
              <a:rPr lang="en-ID" dirty="0"/>
              <a:t>https://towardsdatascience.com/kendall-rank-correlation-explained-dee01d99c535?</a:t>
            </a:r>
          </a:p>
          <a:p>
            <a:r>
              <a:rPr lang="en-ID" dirty="0"/>
              <a:t>https://www.statistikian.com/2012/07/pearson-dan-asumsi-klasik.html</a:t>
            </a:r>
          </a:p>
          <a:p>
            <a:r>
              <a:rPr lang="en-ID" dirty="0" err="1"/>
              <a:t>teriou</a:t>
            </a:r>
            <a:r>
              <a:rPr lang="en-ID" dirty="0"/>
              <a:t>, </a:t>
            </a:r>
            <a:r>
              <a:rPr lang="en-ID" dirty="0" err="1"/>
              <a:t>Dimitros</a:t>
            </a:r>
            <a:r>
              <a:rPr lang="en-ID" dirty="0"/>
              <a:t>; Hall, Stephen G. (2011). "ARIMA Models and the Box–Jenkins Methodology". Applied Econometrics (Second ed.). Palgrave MacMillan.</a:t>
            </a:r>
          </a:p>
          <a:p>
            <a:r>
              <a:rPr lang="en-ID" dirty="0"/>
              <a:t>https://www.hindawi.com/journals/amete/2019/5907673/</a:t>
            </a:r>
          </a:p>
          <a:p>
            <a:r>
              <a:rPr lang="en-ID" dirty="0"/>
              <a:t>http://www.globalcarbonatlas.org/en/CO2-emissions</a:t>
            </a:r>
          </a:p>
        </p:txBody>
      </p:sp>
    </p:spTree>
    <p:extLst>
      <p:ext uri="{BB962C8B-B14F-4D97-AF65-F5344CB8AC3E}">
        <p14:creationId xmlns:p14="http://schemas.microsoft.com/office/powerpoint/2010/main" val="322036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801-498E-404C-B57A-39C5DFEB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&amp; Link Social Media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C76D-E856-4F2A-9052-1775175C97CB}"/>
              </a:ext>
            </a:extLst>
          </p:cNvPr>
          <p:cNvSpPr/>
          <p:nvPr/>
        </p:nvSpPr>
        <p:spPr>
          <a:xfrm>
            <a:off x="1115566" y="2475521"/>
            <a:ext cx="985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2"/>
              </a:rPr>
              <a:t>https://github.com/salmanfarizi19/Probstok_Ice-melting-in-Antartica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https://www.instagram.com/p/B6KaT9mn_6P/?utm_source=ig_web_copy_link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11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8D51-8159-4863-85C3-613EA6FF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3A07-3DF1-4868-943E-C5BE765F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es?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37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19A0-2979-4A6C-A5E5-C59C41A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Hipotesis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9513D52-86B5-4864-A7C7-4C26C2C7B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214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3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FC2-7E20-40E4-ACEA-D4B90CC1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E1A-D612-407C-ADA5-B3CC118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dirty="0"/>
              <a:t>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1992 - 2017</a:t>
            </a:r>
          </a:p>
          <a:p>
            <a:r>
              <a:rPr lang="en-US" dirty="0"/>
              <a:t>Data </a:t>
            </a:r>
            <a:r>
              <a:rPr lang="en-US" dirty="0" err="1"/>
              <a:t>Konsentrasi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– 2017</a:t>
            </a:r>
          </a:p>
          <a:p>
            <a:r>
              <a:rPr lang="en-US" dirty="0" err="1"/>
              <a:t>Suhu</a:t>
            </a:r>
            <a:r>
              <a:rPr lang="en-US" dirty="0"/>
              <a:t> rata - rata pada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1750 – 2015</a:t>
            </a:r>
          </a:p>
          <a:p>
            <a:r>
              <a:rPr lang="en-US" dirty="0"/>
              <a:t>Data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853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2BD-BF78-4CD1-8AA1-37D47C0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es di </a:t>
            </a:r>
            <a:r>
              <a:rPr lang="en-US" dirty="0" err="1"/>
              <a:t>antartika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1992 - 2017</a:t>
            </a:r>
            <a:br>
              <a:rPr lang="en-US" dirty="0"/>
            </a:b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5A7C4-5F73-4237-8453-BFB90EC6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2" y="2326642"/>
            <a:ext cx="6596667" cy="301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01EC5-AC1D-4957-85B6-7CCE4158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48" y="2727899"/>
            <a:ext cx="2990893" cy="1567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B571B8-A95F-4096-9B15-F773E3E7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453514"/>
            <a:ext cx="3358441" cy="15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8DBB-8024-43BC-88C6-141F38B6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Konsentrasi</a:t>
            </a:r>
            <a:r>
              <a:rPr lang="en-US" dirty="0"/>
              <a:t> CO2 di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– 2017</a:t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4B4F-E4F8-4630-8D1C-9A794F9C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4" y="2249652"/>
            <a:ext cx="6933992" cy="370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92A76-35C0-4FB4-9D49-BD88D911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63" y="2529771"/>
            <a:ext cx="2684237" cy="175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8682E-7D19-407A-88A5-83B2FDB9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127" y="4440418"/>
            <a:ext cx="2454669" cy="16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235B-37C1-446B-826C-BD48C29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Suhu</a:t>
            </a:r>
            <a:r>
              <a:rPr lang="en-US" dirty="0"/>
              <a:t> rata - rata pada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1750 - 2015</a:t>
            </a: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71285-C64B-442C-8C8D-81085D94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72" y="2599343"/>
            <a:ext cx="2619478" cy="165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657B8-A734-4178-829D-5A670FBB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35" y="4650046"/>
            <a:ext cx="2507615" cy="165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988A4-F464-4608-BB74-04E70564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082" y="2127931"/>
            <a:ext cx="4497844" cy="42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588A-6067-4D56-A118-0A7D0CA0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gabungan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4FACB-C4D2-422D-8BC4-137EDCA5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3" y="2162313"/>
            <a:ext cx="5140338" cy="272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91FE0-0DA6-4EBE-AB27-D8922EF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82" y="2162313"/>
            <a:ext cx="4059358" cy="272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296CD-4AA8-4874-853C-A87BA199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2" y="5129785"/>
            <a:ext cx="45876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1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E77929"/>
      </a:accent1>
      <a:accent2>
        <a:srgbClr val="D51817"/>
      </a:accent2>
      <a:accent3>
        <a:srgbClr val="E72977"/>
      </a:accent3>
      <a:accent4>
        <a:srgbClr val="D517B4"/>
      </a:accent4>
      <a:accent5>
        <a:srgbClr val="B929E7"/>
      </a:accent5>
      <a:accent6>
        <a:srgbClr val="6A31DA"/>
      </a:accent6>
      <a:hlink>
        <a:srgbClr val="3F89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1454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Avenir Next LT Pro</vt:lpstr>
      <vt:lpstr>Calibri</vt:lpstr>
      <vt:lpstr>AccentBoxVTI</vt:lpstr>
      <vt:lpstr>Ice Melting in Antartica, its impact on sea level, and the correlation to CO2 concentration and Earth’s temperature</vt:lpstr>
      <vt:lpstr>Background</vt:lpstr>
      <vt:lpstr>Rumusan Masalah</vt:lpstr>
      <vt:lpstr>Hipotesis</vt:lpstr>
      <vt:lpstr>Data</vt:lpstr>
      <vt:lpstr>Data Perubahan massa es di antartika secara kumulatif tahun 1992 - 2017 </vt:lpstr>
      <vt:lpstr>Data Konsentrasi CO2 di atmosfer tahun 1992 – 2017 </vt:lpstr>
      <vt:lpstr>Suhu rata - rata pada daratan Bumi tahun 1750 - 2015 </vt:lpstr>
      <vt:lpstr>Data gabungan</vt:lpstr>
      <vt:lpstr>Metode</vt:lpstr>
      <vt:lpstr>Pearson Correlation</vt:lpstr>
      <vt:lpstr>Kendall Rank</vt:lpstr>
      <vt:lpstr>ARIMA</vt:lpstr>
      <vt:lpstr>Analisis Data</vt:lpstr>
      <vt:lpstr>Data Perubahan massa es di antartika secara kumulatif tahun 1993 </vt:lpstr>
      <vt:lpstr>Data emisi CO2</vt:lpstr>
      <vt:lpstr>Data suhu daratan bumi</vt:lpstr>
      <vt:lpstr>Korelasi Data menggunakan metode Pearson</vt:lpstr>
      <vt:lpstr>Korelasi data dengan metode Kendall</vt:lpstr>
      <vt:lpstr>Perbandingan data perubahan massa es dengan emisi CO2</vt:lpstr>
      <vt:lpstr>Prediksi menggunakan ARIMA</vt:lpstr>
      <vt:lpstr>Kesimpulan</vt:lpstr>
      <vt:lpstr>Referensi</vt:lpstr>
      <vt:lpstr>Link Github &amp; Link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Melting in Antartica, its impact on sea level, and the correlation to CO2 concentration and Earth’s temperature</dc:title>
  <dc:creator>Teuku Salman Farizi</dc:creator>
  <cp:lastModifiedBy>Teuku Salman Farizi</cp:lastModifiedBy>
  <cp:revision>17</cp:revision>
  <dcterms:created xsi:type="dcterms:W3CDTF">2019-12-17T01:14:26Z</dcterms:created>
  <dcterms:modified xsi:type="dcterms:W3CDTF">2019-12-17T06:00:20Z</dcterms:modified>
</cp:coreProperties>
</file>