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7" r:id="rId3"/>
    <p:sldId id="276" r:id="rId4"/>
    <p:sldId id="258" r:id="rId5"/>
    <p:sldId id="259" r:id="rId6"/>
    <p:sldId id="260" r:id="rId7"/>
    <p:sldId id="261" r:id="rId8"/>
    <p:sldId id="262" r:id="rId9"/>
    <p:sldId id="266" r:id="rId10"/>
    <p:sldId id="263" r:id="rId11"/>
    <p:sldId id="264" r:id="rId12"/>
    <p:sldId id="265"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F33E51-96D3-4BFA-84B8-34A8296CBB5A}"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DDC94F54-2971-417C-B499-5A6590201465}">
      <dgm:prSet/>
      <dgm:spPr/>
      <dgm:t>
        <a:bodyPr/>
        <a:lstStyle/>
        <a:p>
          <a:r>
            <a:rPr lang="en-US" dirty="0" err="1"/>
            <a:t>Konsentrasi</a:t>
          </a:r>
          <a:r>
            <a:rPr lang="en-US" dirty="0"/>
            <a:t> CO2 di </a:t>
          </a:r>
          <a:r>
            <a:rPr lang="en-US" dirty="0" err="1"/>
            <a:t>atmosfer</a:t>
          </a:r>
          <a:r>
            <a:rPr lang="en-US" dirty="0"/>
            <a:t> yang </a:t>
          </a:r>
          <a:r>
            <a:rPr lang="en-US" dirty="0" err="1"/>
            <a:t>diakibatkan</a:t>
          </a:r>
          <a:r>
            <a:rPr lang="en-US" dirty="0"/>
            <a:t> oleh </a:t>
          </a:r>
          <a:r>
            <a:rPr lang="en-US" dirty="0" err="1"/>
            <a:t>emisi</a:t>
          </a:r>
          <a:r>
            <a:rPr lang="en-US" dirty="0"/>
            <a:t> CO2 yang </a:t>
          </a:r>
          <a:r>
            <a:rPr lang="en-US" dirty="0" err="1"/>
            <a:t>merupakan</a:t>
          </a:r>
          <a:r>
            <a:rPr lang="en-US" dirty="0"/>
            <a:t> salah </a:t>
          </a:r>
          <a:r>
            <a:rPr lang="en-US" dirty="0" err="1"/>
            <a:t>satu</a:t>
          </a:r>
          <a:r>
            <a:rPr lang="en-US" dirty="0"/>
            <a:t> factor global warming </a:t>
          </a:r>
          <a:r>
            <a:rPr lang="en-US" dirty="0" err="1"/>
            <a:t>mempengaruhi</a:t>
          </a:r>
          <a:r>
            <a:rPr lang="en-US" dirty="0"/>
            <a:t> </a:t>
          </a:r>
          <a:r>
            <a:rPr lang="en-US" dirty="0" err="1"/>
            <a:t>pengurangan</a:t>
          </a:r>
          <a:r>
            <a:rPr lang="en-US" dirty="0"/>
            <a:t> </a:t>
          </a:r>
          <a:r>
            <a:rPr lang="en-US" dirty="0" err="1"/>
            <a:t>massa</a:t>
          </a:r>
          <a:r>
            <a:rPr lang="en-US" dirty="0"/>
            <a:t> es di </a:t>
          </a:r>
          <a:r>
            <a:rPr lang="en-US" dirty="0" err="1"/>
            <a:t>antartika</a:t>
          </a:r>
          <a:endParaRPr lang="en-US" dirty="0"/>
        </a:p>
      </dgm:t>
    </dgm:pt>
    <dgm:pt modelId="{29594B28-7EF5-4AF7-9DE1-C46F644E9206}" type="parTrans" cxnId="{D4538A36-9F24-4103-AB6F-C99CA019C9D6}">
      <dgm:prSet/>
      <dgm:spPr/>
      <dgm:t>
        <a:bodyPr/>
        <a:lstStyle/>
        <a:p>
          <a:endParaRPr lang="en-US"/>
        </a:p>
      </dgm:t>
    </dgm:pt>
    <dgm:pt modelId="{9E27DCE7-04C0-42E4-ABA7-CCAB40E75935}" type="sibTrans" cxnId="{D4538A36-9F24-4103-AB6F-C99CA019C9D6}">
      <dgm:prSet/>
      <dgm:spPr/>
      <dgm:t>
        <a:bodyPr/>
        <a:lstStyle/>
        <a:p>
          <a:endParaRPr lang="en-US"/>
        </a:p>
      </dgm:t>
    </dgm:pt>
    <dgm:pt modelId="{C69CC612-FBC8-4A3F-8D62-CC0F116FD875}">
      <dgm:prSet/>
      <dgm:spPr/>
      <dgm:t>
        <a:bodyPr/>
        <a:lstStyle/>
        <a:p>
          <a:r>
            <a:rPr lang="en-US"/>
            <a:t>Suhu bumi mempengaruhi pengurangan massa es</a:t>
          </a:r>
        </a:p>
      </dgm:t>
    </dgm:pt>
    <dgm:pt modelId="{90F82A70-B17E-48C0-A788-8ABBB2431EB9}" type="parTrans" cxnId="{D145BA6A-FDA0-4C3F-8FF6-6CBEDB01698D}">
      <dgm:prSet/>
      <dgm:spPr/>
      <dgm:t>
        <a:bodyPr/>
        <a:lstStyle/>
        <a:p>
          <a:endParaRPr lang="en-US"/>
        </a:p>
      </dgm:t>
    </dgm:pt>
    <dgm:pt modelId="{DF0A60B5-54FD-4BC0-BB23-6D93BA2EAEF6}" type="sibTrans" cxnId="{D145BA6A-FDA0-4C3F-8FF6-6CBEDB01698D}">
      <dgm:prSet/>
      <dgm:spPr/>
      <dgm:t>
        <a:bodyPr/>
        <a:lstStyle/>
        <a:p>
          <a:endParaRPr lang="en-US"/>
        </a:p>
      </dgm:t>
    </dgm:pt>
    <dgm:pt modelId="{45427C22-C816-4362-A5F4-C92D15405AA4}" type="pres">
      <dgm:prSet presAssocID="{4CF33E51-96D3-4BFA-84B8-34A8296CBB5A}" presName="hierChild1" presStyleCnt="0">
        <dgm:presLayoutVars>
          <dgm:chPref val="1"/>
          <dgm:dir/>
          <dgm:animOne val="branch"/>
          <dgm:animLvl val="lvl"/>
          <dgm:resizeHandles/>
        </dgm:presLayoutVars>
      </dgm:prSet>
      <dgm:spPr/>
    </dgm:pt>
    <dgm:pt modelId="{1B76FB3F-4552-4309-B433-F4513A860BE7}" type="pres">
      <dgm:prSet presAssocID="{DDC94F54-2971-417C-B499-5A6590201465}" presName="hierRoot1" presStyleCnt="0"/>
      <dgm:spPr/>
    </dgm:pt>
    <dgm:pt modelId="{EC15ECBE-631E-413F-B741-6BA92D8363ED}" type="pres">
      <dgm:prSet presAssocID="{DDC94F54-2971-417C-B499-5A6590201465}" presName="composite" presStyleCnt="0"/>
      <dgm:spPr/>
    </dgm:pt>
    <dgm:pt modelId="{720C0A38-B0D3-4B93-AA1B-6786352D0785}" type="pres">
      <dgm:prSet presAssocID="{DDC94F54-2971-417C-B499-5A6590201465}" presName="background" presStyleLbl="node0" presStyleIdx="0" presStyleCnt="2"/>
      <dgm:spPr/>
    </dgm:pt>
    <dgm:pt modelId="{AF527C39-1BB4-4D25-9A4D-E267A4729109}" type="pres">
      <dgm:prSet presAssocID="{DDC94F54-2971-417C-B499-5A6590201465}" presName="text" presStyleLbl="fgAcc0" presStyleIdx="0" presStyleCnt="2">
        <dgm:presLayoutVars>
          <dgm:chPref val="3"/>
        </dgm:presLayoutVars>
      </dgm:prSet>
      <dgm:spPr/>
    </dgm:pt>
    <dgm:pt modelId="{0925B4FB-5B2A-4E3B-8437-6AED4B08D23E}" type="pres">
      <dgm:prSet presAssocID="{DDC94F54-2971-417C-B499-5A6590201465}" presName="hierChild2" presStyleCnt="0"/>
      <dgm:spPr/>
    </dgm:pt>
    <dgm:pt modelId="{33B615AE-1680-46C9-9510-A99E668F989F}" type="pres">
      <dgm:prSet presAssocID="{C69CC612-FBC8-4A3F-8D62-CC0F116FD875}" presName="hierRoot1" presStyleCnt="0"/>
      <dgm:spPr/>
    </dgm:pt>
    <dgm:pt modelId="{7C5D1EB5-C028-4243-BD4B-36BD1875D00B}" type="pres">
      <dgm:prSet presAssocID="{C69CC612-FBC8-4A3F-8D62-CC0F116FD875}" presName="composite" presStyleCnt="0"/>
      <dgm:spPr/>
    </dgm:pt>
    <dgm:pt modelId="{E52C9BD2-8C14-45A1-B8C5-23AFD2854331}" type="pres">
      <dgm:prSet presAssocID="{C69CC612-FBC8-4A3F-8D62-CC0F116FD875}" presName="background" presStyleLbl="node0" presStyleIdx="1" presStyleCnt="2"/>
      <dgm:spPr/>
    </dgm:pt>
    <dgm:pt modelId="{2F86AF22-E324-47E9-9D08-7AEF70CFD905}" type="pres">
      <dgm:prSet presAssocID="{C69CC612-FBC8-4A3F-8D62-CC0F116FD875}" presName="text" presStyleLbl="fgAcc0" presStyleIdx="1" presStyleCnt="2">
        <dgm:presLayoutVars>
          <dgm:chPref val="3"/>
        </dgm:presLayoutVars>
      </dgm:prSet>
      <dgm:spPr/>
    </dgm:pt>
    <dgm:pt modelId="{F3FA01F3-AF4F-471F-A7C3-87BC23599E67}" type="pres">
      <dgm:prSet presAssocID="{C69CC612-FBC8-4A3F-8D62-CC0F116FD875}" presName="hierChild2" presStyleCnt="0"/>
      <dgm:spPr/>
    </dgm:pt>
  </dgm:ptLst>
  <dgm:cxnLst>
    <dgm:cxn modelId="{D4538A36-9F24-4103-AB6F-C99CA019C9D6}" srcId="{4CF33E51-96D3-4BFA-84B8-34A8296CBB5A}" destId="{DDC94F54-2971-417C-B499-5A6590201465}" srcOrd="0" destOrd="0" parTransId="{29594B28-7EF5-4AF7-9DE1-C46F644E9206}" sibTransId="{9E27DCE7-04C0-42E4-ABA7-CCAB40E75935}"/>
    <dgm:cxn modelId="{13088265-1B47-4236-B2F9-E81E4F6A68D0}" type="presOf" srcId="{DDC94F54-2971-417C-B499-5A6590201465}" destId="{AF527C39-1BB4-4D25-9A4D-E267A4729109}" srcOrd="0" destOrd="0" presId="urn:microsoft.com/office/officeart/2005/8/layout/hierarchy1"/>
    <dgm:cxn modelId="{216F9149-71D4-45B1-92F1-21AB7EF18FDA}" type="presOf" srcId="{C69CC612-FBC8-4A3F-8D62-CC0F116FD875}" destId="{2F86AF22-E324-47E9-9D08-7AEF70CFD905}" srcOrd="0" destOrd="0" presId="urn:microsoft.com/office/officeart/2005/8/layout/hierarchy1"/>
    <dgm:cxn modelId="{D145BA6A-FDA0-4C3F-8FF6-6CBEDB01698D}" srcId="{4CF33E51-96D3-4BFA-84B8-34A8296CBB5A}" destId="{C69CC612-FBC8-4A3F-8D62-CC0F116FD875}" srcOrd="1" destOrd="0" parTransId="{90F82A70-B17E-48C0-A788-8ABBB2431EB9}" sibTransId="{DF0A60B5-54FD-4BC0-BB23-6D93BA2EAEF6}"/>
    <dgm:cxn modelId="{38B5B195-63ED-4CE3-80B9-619260581186}" type="presOf" srcId="{4CF33E51-96D3-4BFA-84B8-34A8296CBB5A}" destId="{45427C22-C816-4362-A5F4-C92D15405AA4}" srcOrd="0" destOrd="0" presId="urn:microsoft.com/office/officeart/2005/8/layout/hierarchy1"/>
    <dgm:cxn modelId="{103D8EBC-F258-41A2-9B96-1ABB3395AF96}" type="presParOf" srcId="{45427C22-C816-4362-A5F4-C92D15405AA4}" destId="{1B76FB3F-4552-4309-B433-F4513A860BE7}" srcOrd="0" destOrd="0" presId="urn:microsoft.com/office/officeart/2005/8/layout/hierarchy1"/>
    <dgm:cxn modelId="{B36E6918-294C-4776-89F7-4133E6E47293}" type="presParOf" srcId="{1B76FB3F-4552-4309-B433-F4513A860BE7}" destId="{EC15ECBE-631E-413F-B741-6BA92D8363ED}" srcOrd="0" destOrd="0" presId="urn:microsoft.com/office/officeart/2005/8/layout/hierarchy1"/>
    <dgm:cxn modelId="{21CB0E21-835B-4F93-8B82-9C33F044F6DF}" type="presParOf" srcId="{EC15ECBE-631E-413F-B741-6BA92D8363ED}" destId="{720C0A38-B0D3-4B93-AA1B-6786352D0785}" srcOrd="0" destOrd="0" presId="urn:microsoft.com/office/officeart/2005/8/layout/hierarchy1"/>
    <dgm:cxn modelId="{F56BC386-7036-49D6-AC20-2C8F64673FE2}" type="presParOf" srcId="{EC15ECBE-631E-413F-B741-6BA92D8363ED}" destId="{AF527C39-1BB4-4D25-9A4D-E267A4729109}" srcOrd="1" destOrd="0" presId="urn:microsoft.com/office/officeart/2005/8/layout/hierarchy1"/>
    <dgm:cxn modelId="{41D0E421-EE09-4EE4-BA8D-0FB085DC91C8}" type="presParOf" srcId="{1B76FB3F-4552-4309-B433-F4513A860BE7}" destId="{0925B4FB-5B2A-4E3B-8437-6AED4B08D23E}" srcOrd="1" destOrd="0" presId="urn:microsoft.com/office/officeart/2005/8/layout/hierarchy1"/>
    <dgm:cxn modelId="{F0E609E8-C394-413B-8080-9AD40C28DF5D}" type="presParOf" srcId="{45427C22-C816-4362-A5F4-C92D15405AA4}" destId="{33B615AE-1680-46C9-9510-A99E668F989F}" srcOrd="1" destOrd="0" presId="urn:microsoft.com/office/officeart/2005/8/layout/hierarchy1"/>
    <dgm:cxn modelId="{14AC8D44-8FF9-4E90-A640-59B04B2C6D1B}" type="presParOf" srcId="{33B615AE-1680-46C9-9510-A99E668F989F}" destId="{7C5D1EB5-C028-4243-BD4B-36BD1875D00B}" srcOrd="0" destOrd="0" presId="urn:microsoft.com/office/officeart/2005/8/layout/hierarchy1"/>
    <dgm:cxn modelId="{BC85D6A2-8E6E-4A52-AD2C-9016D188C4EE}" type="presParOf" srcId="{7C5D1EB5-C028-4243-BD4B-36BD1875D00B}" destId="{E52C9BD2-8C14-45A1-B8C5-23AFD2854331}" srcOrd="0" destOrd="0" presId="urn:microsoft.com/office/officeart/2005/8/layout/hierarchy1"/>
    <dgm:cxn modelId="{AC3D1A14-674C-49DB-A5F6-6356374B466B}" type="presParOf" srcId="{7C5D1EB5-C028-4243-BD4B-36BD1875D00B}" destId="{2F86AF22-E324-47E9-9D08-7AEF70CFD905}" srcOrd="1" destOrd="0" presId="urn:microsoft.com/office/officeart/2005/8/layout/hierarchy1"/>
    <dgm:cxn modelId="{486314CE-B201-4AC7-AE48-C9F10E4F4A42}" type="presParOf" srcId="{33B615AE-1680-46C9-9510-A99E668F989F}" destId="{F3FA01F3-AF4F-471F-A7C3-87BC23599E6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299138-2566-44A1-8038-00B377FC3E19}"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DD4F6583-3A8F-43DD-A689-623C35D43420}">
      <dgm:prSet/>
      <dgm:spPr/>
      <dgm:t>
        <a:bodyPr/>
        <a:lstStyle/>
        <a:p>
          <a:r>
            <a:rPr lang="en-US"/>
            <a:t>Pearson Correlation</a:t>
          </a:r>
        </a:p>
      </dgm:t>
    </dgm:pt>
    <dgm:pt modelId="{C52E25DF-1E47-4A7C-B724-C05B2EB9F491}" type="parTrans" cxnId="{B2243F2E-8F10-4602-B99E-70D6A5570815}">
      <dgm:prSet/>
      <dgm:spPr/>
      <dgm:t>
        <a:bodyPr/>
        <a:lstStyle/>
        <a:p>
          <a:endParaRPr lang="en-US"/>
        </a:p>
      </dgm:t>
    </dgm:pt>
    <dgm:pt modelId="{795D768D-EC21-4F91-9C13-C235288D5CC5}" type="sibTrans" cxnId="{B2243F2E-8F10-4602-B99E-70D6A5570815}">
      <dgm:prSet/>
      <dgm:spPr/>
      <dgm:t>
        <a:bodyPr/>
        <a:lstStyle/>
        <a:p>
          <a:endParaRPr lang="en-US"/>
        </a:p>
      </dgm:t>
    </dgm:pt>
    <dgm:pt modelId="{8DEDCC05-6547-404D-AB14-EE992A339082}">
      <dgm:prSet/>
      <dgm:spPr/>
      <dgm:t>
        <a:bodyPr/>
        <a:lstStyle/>
        <a:p>
          <a:r>
            <a:rPr lang="en-US"/>
            <a:t>Kendall Rank Correlation</a:t>
          </a:r>
        </a:p>
      </dgm:t>
    </dgm:pt>
    <dgm:pt modelId="{7BAA5B55-F6EE-4CBC-A5F8-6511D69DC572}" type="parTrans" cxnId="{4F671A5F-B467-4DEC-BCD4-B37A858BB057}">
      <dgm:prSet/>
      <dgm:spPr/>
      <dgm:t>
        <a:bodyPr/>
        <a:lstStyle/>
        <a:p>
          <a:endParaRPr lang="en-US"/>
        </a:p>
      </dgm:t>
    </dgm:pt>
    <dgm:pt modelId="{CCCF6808-DB92-47E0-92C4-29A0BBE41576}" type="sibTrans" cxnId="{4F671A5F-B467-4DEC-BCD4-B37A858BB057}">
      <dgm:prSet/>
      <dgm:spPr/>
      <dgm:t>
        <a:bodyPr/>
        <a:lstStyle/>
        <a:p>
          <a:endParaRPr lang="en-US"/>
        </a:p>
      </dgm:t>
    </dgm:pt>
    <dgm:pt modelId="{E402D980-E65E-468C-8378-A69178DA0589}">
      <dgm:prSet/>
      <dgm:spPr/>
      <dgm:t>
        <a:bodyPr/>
        <a:lstStyle/>
        <a:p>
          <a:r>
            <a:rPr lang="en-US"/>
            <a:t>ARIMA Prediction Method</a:t>
          </a:r>
        </a:p>
      </dgm:t>
    </dgm:pt>
    <dgm:pt modelId="{3BF6D5DE-120A-45D1-B31C-B53B463802B7}" type="parTrans" cxnId="{B5C6E953-A555-4598-B48B-3950EE3F188D}">
      <dgm:prSet/>
      <dgm:spPr/>
      <dgm:t>
        <a:bodyPr/>
        <a:lstStyle/>
        <a:p>
          <a:endParaRPr lang="en-US"/>
        </a:p>
      </dgm:t>
    </dgm:pt>
    <dgm:pt modelId="{3C8DAC22-0382-42CA-9BBC-3B049968EF96}" type="sibTrans" cxnId="{B5C6E953-A555-4598-B48B-3950EE3F188D}">
      <dgm:prSet/>
      <dgm:spPr/>
      <dgm:t>
        <a:bodyPr/>
        <a:lstStyle/>
        <a:p>
          <a:endParaRPr lang="en-US"/>
        </a:p>
      </dgm:t>
    </dgm:pt>
    <dgm:pt modelId="{00DCA50F-20F2-4C2A-A2C4-E6E58BE60BD7}" type="pres">
      <dgm:prSet presAssocID="{84299138-2566-44A1-8038-00B377FC3E19}" presName="vert0" presStyleCnt="0">
        <dgm:presLayoutVars>
          <dgm:dir/>
          <dgm:animOne val="branch"/>
          <dgm:animLvl val="lvl"/>
        </dgm:presLayoutVars>
      </dgm:prSet>
      <dgm:spPr/>
    </dgm:pt>
    <dgm:pt modelId="{8BE56D79-BCF1-4262-9A90-F38224E5D546}" type="pres">
      <dgm:prSet presAssocID="{DD4F6583-3A8F-43DD-A689-623C35D43420}" presName="thickLine" presStyleLbl="alignNode1" presStyleIdx="0" presStyleCnt="3"/>
      <dgm:spPr/>
    </dgm:pt>
    <dgm:pt modelId="{634633C8-8EB7-4F1A-9BAC-E47A1191FE02}" type="pres">
      <dgm:prSet presAssocID="{DD4F6583-3A8F-43DD-A689-623C35D43420}" presName="horz1" presStyleCnt="0"/>
      <dgm:spPr/>
    </dgm:pt>
    <dgm:pt modelId="{F4AA1826-D351-4DC9-AF55-BC7313F1A176}" type="pres">
      <dgm:prSet presAssocID="{DD4F6583-3A8F-43DD-A689-623C35D43420}" presName="tx1" presStyleLbl="revTx" presStyleIdx="0" presStyleCnt="3"/>
      <dgm:spPr/>
    </dgm:pt>
    <dgm:pt modelId="{DDE8391D-8070-49DD-91E4-AB5668A350B0}" type="pres">
      <dgm:prSet presAssocID="{DD4F6583-3A8F-43DD-A689-623C35D43420}" presName="vert1" presStyleCnt="0"/>
      <dgm:spPr/>
    </dgm:pt>
    <dgm:pt modelId="{BF5C842E-F371-48AB-92B8-1A57BA68DD46}" type="pres">
      <dgm:prSet presAssocID="{8DEDCC05-6547-404D-AB14-EE992A339082}" presName="thickLine" presStyleLbl="alignNode1" presStyleIdx="1" presStyleCnt="3"/>
      <dgm:spPr/>
    </dgm:pt>
    <dgm:pt modelId="{25BA65EA-8ADC-41E7-AC6D-9AF7233F936D}" type="pres">
      <dgm:prSet presAssocID="{8DEDCC05-6547-404D-AB14-EE992A339082}" presName="horz1" presStyleCnt="0"/>
      <dgm:spPr/>
    </dgm:pt>
    <dgm:pt modelId="{0E4871B2-C0DF-4C2F-90DB-7641C0A84AFF}" type="pres">
      <dgm:prSet presAssocID="{8DEDCC05-6547-404D-AB14-EE992A339082}" presName="tx1" presStyleLbl="revTx" presStyleIdx="1" presStyleCnt="3"/>
      <dgm:spPr/>
    </dgm:pt>
    <dgm:pt modelId="{5425637B-F3EA-4C66-803F-02942D4FBB12}" type="pres">
      <dgm:prSet presAssocID="{8DEDCC05-6547-404D-AB14-EE992A339082}" presName="vert1" presStyleCnt="0"/>
      <dgm:spPr/>
    </dgm:pt>
    <dgm:pt modelId="{ACBD0EDA-8CFB-4DCB-B099-6786C7EEF280}" type="pres">
      <dgm:prSet presAssocID="{E402D980-E65E-468C-8378-A69178DA0589}" presName="thickLine" presStyleLbl="alignNode1" presStyleIdx="2" presStyleCnt="3"/>
      <dgm:spPr/>
    </dgm:pt>
    <dgm:pt modelId="{510C5EA2-BD37-46AF-BDFD-963A7E83CA1A}" type="pres">
      <dgm:prSet presAssocID="{E402D980-E65E-468C-8378-A69178DA0589}" presName="horz1" presStyleCnt="0"/>
      <dgm:spPr/>
    </dgm:pt>
    <dgm:pt modelId="{8912E1C4-0472-447C-892A-4EE8FBB017AC}" type="pres">
      <dgm:prSet presAssocID="{E402D980-E65E-468C-8378-A69178DA0589}" presName="tx1" presStyleLbl="revTx" presStyleIdx="2" presStyleCnt="3"/>
      <dgm:spPr/>
    </dgm:pt>
    <dgm:pt modelId="{FA89ED58-35B9-44B9-89AD-34FC31527679}" type="pres">
      <dgm:prSet presAssocID="{E402D980-E65E-468C-8378-A69178DA0589}" presName="vert1" presStyleCnt="0"/>
      <dgm:spPr/>
    </dgm:pt>
  </dgm:ptLst>
  <dgm:cxnLst>
    <dgm:cxn modelId="{CD386A2B-8A6C-44D5-9FA7-2D75247F92FA}" type="presOf" srcId="{DD4F6583-3A8F-43DD-A689-623C35D43420}" destId="{F4AA1826-D351-4DC9-AF55-BC7313F1A176}" srcOrd="0" destOrd="0" presId="urn:microsoft.com/office/officeart/2008/layout/LinedList"/>
    <dgm:cxn modelId="{B2243F2E-8F10-4602-B99E-70D6A5570815}" srcId="{84299138-2566-44A1-8038-00B377FC3E19}" destId="{DD4F6583-3A8F-43DD-A689-623C35D43420}" srcOrd="0" destOrd="0" parTransId="{C52E25DF-1E47-4A7C-B724-C05B2EB9F491}" sibTransId="{795D768D-EC21-4F91-9C13-C235288D5CC5}"/>
    <dgm:cxn modelId="{4F671A5F-B467-4DEC-BCD4-B37A858BB057}" srcId="{84299138-2566-44A1-8038-00B377FC3E19}" destId="{8DEDCC05-6547-404D-AB14-EE992A339082}" srcOrd="1" destOrd="0" parTransId="{7BAA5B55-F6EE-4CBC-A5F8-6511D69DC572}" sibTransId="{CCCF6808-DB92-47E0-92C4-29A0BBE41576}"/>
    <dgm:cxn modelId="{26495A4B-2A9C-47B9-8398-1DB21236030D}" type="presOf" srcId="{84299138-2566-44A1-8038-00B377FC3E19}" destId="{00DCA50F-20F2-4C2A-A2C4-E6E58BE60BD7}" srcOrd="0" destOrd="0" presId="urn:microsoft.com/office/officeart/2008/layout/LinedList"/>
    <dgm:cxn modelId="{B5C6E953-A555-4598-B48B-3950EE3F188D}" srcId="{84299138-2566-44A1-8038-00B377FC3E19}" destId="{E402D980-E65E-468C-8378-A69178DA0589}" srcOrd="2" destOrd="0" parTransId="{3BF6D5DE-120A-45D1-B31C-B53B463802B7}" sibTransId="{3C8DAC22-0382-42CA-9BBC-3B049968EF96}"/>
    <dgm:cxn modelId="{BCC68F87-9BAE-4EA6-8466-E3BCA9D83DAC}" type="presOf" srcId="{8DEDCC05-6547-404D-AB14-EE992A339082}" destId="{0E4871B2-C0DF-4C2F-90DB-7641C0A84AFF}" srcOrd="0" destOrd="0" presId="urn:microsoft.com/office/officeart/2008/layout/LinedList"/>
    <dgm:cxn modelId="{37897BCC-72CC-4CCD-A667-7F99ACE1D524}" type="presOf" srcId="{E402D980-E65E-468C-8378-A69178DA0589}" destId="{8912E1C4-0472-447C-892A-4EE8FBB017AC}" srcOrd="0" destOrd="0" presId="urn:microsoft.com/office/officeart/2008/layout/LinedList"/>
    <dgm:cxn modelId="{B38C2FC5-5D31-4C41-B562-FB3C8225140C}" type="presParOf" srcId="{00DCA50F-20F2-4C2A-A2C4-E6E58BE60BD7}" destId="{8BE56D79-BCF1-4262-9A90-F38224E5D546}" srcOrd="0" destOrd="0" presId="urn:microsoft.com/office/officeart/2008/layout/LinedList"/>
    <dgm:cxn modelId="{EB93347A-F256-484B-AA02-FB2FDAC76606}" type="presParOf" srcId="{00DCA50F-20F2-4C2A-A2C4-E6E58BE60BD7}" destId="{634633C8-8EB7-4F1A-9BAC-E47A1191FE02}" srcOrd="1" destOrd="0" presId="urn:microsoft.com/office/officeart/2008/layout/LinedList"/>
    <dgm:cxn modelId="{458BBD73-E207-4392-B0C7-9B9E9B9B299E}" type="presParOf" srcId="{634633C8-8EB7-4F1A-9BAC-E47A1191FE02}" destId="{F4AA1826-D351-4DC9-AF55-BC7313F1A176}" srcOrd="0" destOrd="0" presId="urn:microsoft.com/office/officeart/2008/layout/LinedList"/>
    <dgm:cxn modelId="{2DBFE541-8357-410C-9DD9-589B467122D5}" type="presParOf" srcId="{634633C8-8EB7-4F1A-9BAC-E47A1191FE02}" destId="{DDE8391D-8070-49DD-91E4-AB5668A350B0}" srcOrd="1" destOrd="0" presId="urn:microsoft.com/office/officeart/2008/layout/LinedList"/>
    <dgm:cxn modelId="{BDDD020D-5D98-4905-9FBE-09288CC7D65C}" type="presParOf" srcId="{00DCA50F-20F2-4C2A-A2C4-E6E58BE60BD7}" destId="{BF5C842E-F371-48AB-92B8-1A57BA68DD46}" srcOrd="2" destOrd="0" presId="urn:microsoft.com/office/officeart/2008/layout/LinedList"/>
    <dgm:cxn modelId="{BB964614-F513-4663-9701-DE81AA87C3FD}" type="presParOf" srcId="{00DCA50F-20F2-4C2A-A2C4-E6E58BE60BD7}" destId="{25BA65EA-8ADC-41E7-AC6D-9AF7233F936D}" srcOrd="3" destOrd="0" presId="urn:microsoft.com/office/officeart/2008/layout/LinedList"/>
    <dgm:cxn modelId="{A7E0362B-FCD4-4D53-9DBA-12930EA21D50}" type="presParOf" srcId="{25BA65EA-8ADC-41E7-AC6D-9AF7233F936D}" destId="{0E4871B2-C0DF-4C2F-90DB-7641C0A84AFF}" srcOrd="0" destOrd="0" presId="urn:microsoft.com/office/officeart/2008/layout/LinedList"/>
    <dgm:cxn modelId="{EF04B133-758F-4993-B0F2-0602FDC4C4BA}" type="presParOf" srcId="{25BA65EA-8ADC-41E7-AC6D-9AF7233F936D}" destId="{5425637B-F3EA-4C66-803F-02942D4FBB12}" srcOrd="1" destOrd="0" presId="urn:microsoft.com/office/officeart/2008/layout/LinedList"/>
    <dgm:cxn modelId="{2443C316-3471-4BF6-8F62-8BB9D7EAB018}" type="presParOf" srcId="{00DCA50F-20F2-4C2A-A2C4-E6E58BE60BD7}" destId="{ACBD0EDA-8CFB-4DCB-B099-6786C7EEF280}" srcOrd="4" destOrd="0" presId="urn:microsoft.com/office/officeart/2008/layout/LinedList"/>
    <dgm:cxn modelId="{F28EB986-2379-4844-A17C-35DC8D632835}" type="presParOf" srcId="{00DCA50F-20F2-4C2A-A2C4-E6E58BE60BD7}" destId="{510C5EA2-BD37-46AF-BDFD-963A7E83CA1A}" srcOrd="5" destOrd="0" presId="urn:microsoft.com/office/officeart/2008/layout/LinedList"/>
    <dgm:cxn modelId="{0BC02366-C214-48B2-B6A1-DF49CF4AB151}" type="presParOf" srcId="{510C5EA2-BD37-46AF-BDFD-963A7E83CA1A}" destId="{8912E1C4-0472-447C-892A-4EE8FBB017AC}" srcOrd="0" destOrd="0" presId="urn:microsoft.com/office/officeart/2008/layout/LinedList"/>
    <dgm:cxn modelId="{80E00295-1AEE-4301-B923-31A08F9C9BDE}" type="presParOf" srcId="{510C5EA2-BD37-46AF-BDFD-963A7E83CA1A}" destId="{FA89ED58-35B9-44B9-89AD-34FC3152767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0C0A38-B0D3-4B93-AA1B-6786352D0785}">
      <dsp:nvSpPr>
        <dsp:cNvPr id="0" name=""/>
        <dsp:cNvSpPr/>
      </dsp:nvSpPr>
      <dsp:spPr>
        <a:xfrm>
          <a:off x="1283" y="362278"/>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527C39-1BB4-4D25-9A4D-E267A4729109}">
      <dsp:nvSpPr>
        <dsp:cNvPr id="0" name=""/>
        <dsp:cNvSpPr/>
      </dsp:nvSpPr>
      <dsp:spPr>
        <a:xfrm>
          <a:off x="501904" y="837867"/>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err="1"/>
            <a:t>Konsentrasi</a:t>
          </a:r>
          <a:r>
            <a:rPr lang="en-US" sz="2500" kern="1200" dirty="0"/>
            <a:t> CO2 di </a:t>
          </a:r>
          <a:r>
            <a:rPr lang="en-US" sz="2500" kern="1200" dirty="0" err="1"/>
            <a:t>atmosfer</a:t>
          </a:r>
          <a:r>
            <a:rPr lang="en-US" sz="2500" kern="1200" dirty="0"/>
            <a:t> yang </a:t>
          </a:r>
          <a:r>
            <a:rPr lang="en-US" sz="2500" kern="1200" dirty="0" err="1"/>
            <a:t>diakibatkan</a:t>
          </a:r>
          <a:r>
            <a:rPr lang="en-US" sz="2500" kern="1200" dirty="0"/>
            <a:t> oleh </a:t>
          </a:r>
          <a:r>
            <a:rPr lang="en-US" sz="2500" kern="1200" dirty="0" err="1"/>
            <a:t>emisi</a:t>
          </a:r>
          <a:r>
            <a:rPr lang="en-US" sz="2500" kern="1200" dirty="0"/>
            <a:t> CO2 yang </a:t>
          </a:r>
          <a:r>
            <a:rPr lang="en-US" sz="2500" kern="1200" dirty="0" err="1"/>
            <a:t>merupakan</a:t>
          </a:r>
          <a:r>
            <a:rPr lang="en-US" sz="2500" kern="1200" dirty="0"/>
            <a:t> salah </a:t>
          </a:r>
          <a:r>
            <a:rPr lang="en-US" sz="2500" kern="1200" dirty="0" err="1"/>
            <a:t>satu</a:t>
          </a:r>
          <a:r>
            <a:rPr lang="en-US" sz="2500" kern="1200" dirty="0"/>
            <a:t> factor global warming </a:t>
          </a:r>
          <a:r>
            <a:rPr lang="en-US" sz="2500" kern="1200" dirty="0" err="1"/>
            <a:t>mempengaruhi</a:t>
          </a:r>
          <a:r>
            <a:rPr lang="en-US" sz="2500" kern="1200" dirty="0"/>
            <a:t> </a:t>
          </a:r>
          <a:r>
            <a:rPr lang="en-US" sz="2500" kern="1200" dirty="0" err="1"/>
            <a:t>pengurangan</a:t>
          </a:r>
          <a:r>
            <a:rPr lang="en-US" sz="2500" kern="1200" dirty="0"/>
            <a:t> </a:t>
          </a:r>
          <a:r>
            <a:rPr lang="en-US" sz="2500" kern="1200" dirty="0" err="1"/>
            <a:t>massa</a:t>
          </a:r>
          <a:r>
            <a:rPr lang="en-US" sz="2500" kern="1200" dirty="0"/>
            <a:t> es di </a:t>
          </a:r>
          <a:r>
            <a:rPr lang="en-US" sz="2500" kern="1200" dirty="0" err="1"/>
            <a:t>antartika</a:t>
          </a:r>
          <a:endParaRPr lang="en-US" sz="2500" kern="1200" dirty="0"/>
        </a:p>
      </dsp:txBody>
      <dsp:txXfrm>
        <a:off x="585701" y="921664"/>
        <a:ext cx="4337991" cy="2693452"/>
      </dsp:txXfrm>
    </dsp:sp>
    <dsp:sp modelId="{E52C9BD2-8C14-45A1-B8C5-23AFD2854331}">
      <dsp:nvSpPr>
        <dsp:cNvPr id="0" name=""/>
        <dsp:cNvSpPr/>
      </dsp:nvSpPr>
      <dsp:spPr>
        <a:xfrm>
          <a:off x="5508110" y="362278"/>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86AF22-E324-47E9-9D08-7AEF70CFD905}">
      <dsp:nvSpPr>
        <dsp:cNvPr id="0" name=""/>
        <dsp:cNvSpPr/>
      </dsp:nvSpPr>
      <dsp:spPr>
        <a:xfrm>
          <a:off x="6008730" y="837867"/>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Suhu bumi mempengaruhi pengurangan massa es</a:t>
          </a:r>
        </a:p>
      </dsp:txBody>
      <dsp:txXfrm>
        <a:off x="6092527" y="921664"/>
        <a:ext cx="4337991" cy="2693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E56D79-BCF1-4262-9A90-F38224E5D546}">
      <dsp:nvSpPr>
        <dsp:cNvPr id="0" name=""/>
        <dsp:cNvSpPr/>
      </dsp:nvSpPr>
      <dsp:spPr>
        <a:xfrm>
          <a:off x="0" y="2665"/>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AA1826-D351-4DC9-AF55-BC7313F1A176}">
      <dsp:nvSpPr>
        <dsp:cNvPr id="0" name=""/>
        <dsp:cNvSpPr/>
      </dsp:nvSpPr>
      <dsp:spPr>
        <a:xfrm>
          <a:off x="0" y="2665"/>
          <a:ext cx="7452360" cy="1818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Pearson Correlation</a:t>
          </a:r>
        </a:p>
      </dsp:txBody>
      <dsp:txXfrm>
        <a:off x="0" y="2665"/>
        <a:ext cx="7452360" cy="1818124"/>
      </dsp:txXfrm>
    </dsp:sp>
    <dsp:sp modelId="{BF5C842E-F371-48AB-92B8-1A57BA68DD46}">
      <dsp:nvSpPr>
        <dsp:cNvPr id="0" name=""/>
        <dsp:cNvSpPr/>
      </dsp:nvSpPr>
      <dsp:spPr>
        <a:xfrm>
          <a:off x="0" y="1820790"/>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4871B2-C0DF-4C2F-90DB-7641C0A84AFF}">
      <dsp:nvSpPr>
        <dsp:cNvPr id="0" name=""/>
        <dsp:cNvSpPr/>
      </dsp:nvSpPr>
      <dsp:spPr>
        <a:xfrm>
          <a:off x="0" y="1820790"/>
          <a:ext cx="7452360" cy="1818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Kendall Rank Correlation</a:t>
          </a:r>
        </a:p>
      </dsp:txBody>
      <dsp:txXfrm>
        <a:off x="0" y="1820790"/>
        <a:ext cx="7452360" cy="1818124"/>
      </dsp:txXfrm>
    </dsp:sp>
    <dsp:sp modelId="{ACBD0EDA-8CFB-4DCB-B099-6786C7EEF280}">
      <dsp:nvSpPr>
        <dsp:cNvPr id="0" name=""/>
        <dsp:cNvSpPr/>
      </dsp:nvSpPr>
      <dsp:spPr>
        <a:xfrm>
          <a:off x="0" y="3638915"/>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12E1C4-0472-447C-892A-4EE8FBB017AC}">
      <dsp:nvSpPr>
        <dsp:cNvPr id="0" name=""/>
        <dsp:cNvSpPr/>
      </dsp:nvSpPr>
      <dsp:spPr>
        <a:xfrm>
          <a:off x="0" y="3638915"/>
          <a:ext cx="7452360" cy="1818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ARIMA Prediction Method</a:t>
          </a:r>
        </a:p>
      </dsp:txBody>
      <dsp:txXfrm>
        <a:off x="0" y="3638915"/>
        <a:ext cx="7452360" cy="181812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12/17/2019</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6704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12/17/2019</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09063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12/17/2019</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5669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12/17/2019</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15581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12/17/2019</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48697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12/17/2019</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32065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12/17/2019</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93899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12/17/2019</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46537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12/17/2019</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00190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12/17/2019</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25538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12/17/2019</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37103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12/17/2019</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30672303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704" r:id="rId5"/>
    <p:sldLayoutId id="2147483698" r:id="rId6"/>
    <p:sldLayoutId id="2147483699" r:id="rId7"/>
    <p:sldLayoutId id="2147483700" r:id="rId8"/>
    <p:sldLayoutId id="2147483703" r:id="rId9"/>
    <p:sldLayoutId id="2147483701" r:id="rId10"/>
    <p:sldLayoutId id="21474837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A sunset over a body of water&#10;&#10;Description automatically generated">
            <a:extLst>
              <a:ext uri="{FF2B5EF4-FFF2-40B4-BE49-F238E27FC236}">
                <a16:creationId xmlns:a16="http://schemas.microsoft.com/office/drawing/2014/main" id="{1FE02773-4545-4837-9E3A-98F04F212305}"/>
              </a:ext>
            </a:extLst>
          </p:cNvPr>
          <p:cNvPicPr>
            <a:picLocks noChangeAspect="1"/>
          </p:cNvPicPr>
          <p:nvPr/>
        </p:nvPicPr>
        <p:blipFill rotWithShape="1">
          <a:blip r:embed="rId2"/>
          <a:srcRect t="17188" r="9091"/>
          <a:stretch/>
        </p:blipFill>
        <p:spPr>
          <a:xfrm>
            <a:off x="-2" y="-1"/>
            <a:ext cx="12192001" cy="6858000"/>
          </a:xfrm>
          <a:prstGeom prst="rect">
            <a:avLst/>
          </a:prstGeom>
        </p:spPr>
      </p:pic>
      <p:sp>
        <p:nvSpPr>
          <p:cNvPr id="22" name="Rectangle 2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534049-C6DE-45F2-B34A-50622BC24500}"/>
              </a:ext>
            </a:extLst>
          </p:cNvPr>
          <p:cNvSpPr>
            <a:spLocks noGrp="1"/>
          </p:cNvSpPr>
          <p:nvPr>
            <p:ph type="ctrTitle"/>
          </p:nvPr>
        </p:nvSpPr>
        <p:spPr>
          <a:xfrm>
            <a:off x="404553" y="3091928"/>
            <a:ext cx="9078562" cy="2387600"/>
          </a:xfrm>
        </p:spPr>
        <p:txBody>
          <a:bodyPr>
            <a:normAutofit/>
          </a:bodyPr>
          <a:lstStyle/>
          <a:p>
            <a:r>
              <a:rPr lang="en-US" sz="4100"/>
              <a:t>Ice Melting in Antartica, its impact on sea level, and the correlation to CO2 concentration and Earth’s temperature</a:t>
            </a:r>
            <a:endParaRPr lang="en-ID" sz="4100"/>
          </a:p>
        </p:txBody>
      </p:sp>
      <p:sp>
        <p:nvSpPr>
          <p:cNvPr id="24" name="Rectangle: Rounded Corners 2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3BDB5FE-60A5-47A2-8A11-1D47ABA97537}"/>
              </a:ext>
            </a:extLst>
          </p:cNvPr>
          <p:cNvSpPr>
            <a:spLocks noGrp="1"/>
          </p:cNvSpPr>
          <p:nvPr>
            <p:ph type="subTitle" idx="1"/>
          </p:nvPr>
        </p:nvSpPr>
        <p:spPr>
          <a:xfrm>
            <a:off x="404553" y="5624945"/>
            <a:ext cx="9078562" cy="592975"/>
          </a:xfrm>
        </p:spPr>
        <p:txBody>
          <a:bodyPr anchor="ctr">
            <a:normAutofit/>
          </a:bodyPr>
          <a:lstStyle/>
          <a:p>
            <a:r>
              <a:rPr lang="en-US"/>
              <a:t>By Teuku Salman Farizi</a:t>
            </a:r>
            <a:endParaRPr lang="en-ID"/>
          </a:p>
        </p:txBody>
      </p:sp>
    </p:spTree>
    <p:extLst>
      <p:ext uri="{BB962C8B-B14F-4D97-AF65-F5344CB8AC3E}">
        <p14:creationId xmlns:p14="http://schemas.microsoft.com/office/powerpoint/2010/main" val="101117871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DE2CA8-9E30-4C14-A8E9-E89241952345}"/>
              </a:ext>
            </a:extLst>
          </p:cNvPr>
          <p:cNvSpPr>
            <a:spLocks noGrp="1"/>
          </p:cNvSpPr>
          <p:nvPr>
            <p:ph type="title"/>
          </p:nvPr>
        </p:nvSpPr>
        <p:spPr>
          <a:xfrm>
            <a:off x="655320" y="429030"/>
            <a:ext cx="2834640" cy="5457589"/>
          </a:xfrm>
        </p:spPr>
        <p:txBody>
          <a:bodyPr anchor="ctr">
            <a:normAutofit/>
          </a:bodyPr>
          <a:lstStyle/>
          <a:p>
            <a:r>
              <a:rPr lang="en-US"/>
              <a:t>Metode</a:t>
            </a:r>
            <a:endParaRPr lang="en-ID" dirty="0"/>
          </a:p>
        </p:txBody>
      </p:sp>
      <p:sp>
        <p:nvSpPr>
          <p:cNvPr id="12" name="Rectangle 11">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D18C6493-9B90-4236-B049-CECC7C68EA5D}"/>
              </a:ext>
            </a:extLst>
          </p:cNvPr>
          <p:cNvGraphicFramePr>
            <a:graphicFrameLocks noGrp="1"/>
          </p:cNvGraphicFramePr>
          <p:nvPr>
            <p:ph idx="1"/>
            <p:extLst>
              <p:ext uri="{D42A27DB-BD31-4B8C-83A1-F6EECF244321}">
                <p14:modId xmlns:p14="http://schemas.microsoft.com/office/powerpoint/2010/main" val="2932405278"/>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2202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84B37-8200-44B7-8325-1F9D295CFD35}"/>
              </a:ext>
            </a:extLst>
          </p:cNvPr>
          <p:cNvSpPr>
            <a:spLocks noGrp="1"/>
          </p:cNvSpPr>
          <p:nvPr>
            <p:ph type="title"/>
          </p:nvPr>
        </p:nvSpPr>
        <p:spPr/>
        <p:txBody>
          <a:bodyPr/>
          <a:lstStyle/>
          <a:p>
            <a:r>
              <a:rPr lang="en-US" dirty="0"/>
              <a:t>Pearson Correlation</a:t>
            </a:r>
            <a:endParaRPr lang="en-ID" dirty="0"/>
          </a:p>
        </p:txBody>
      </p:sp>
      <p:sp>
        <p:nvSpPr>
          <p:cNvPr id="3" name="Content Placeholder 2">
            <a:extLst>
              <a:ext uri="{FF2B5EF4-FFF2-40B4-BE49-F238E27FC236}">
                <a16:creationId xmlns:a16="http://schemas.microsoft.com/office/drawing/2014/main" id="{5BD93ADD-BAE8-4747-B41A-BE2CD8723199}"/>
              </a:ext>
            </a:extLst>
          </p:cNvPr>
          <p:cNvSpPr>
            <a:spLocks noGrp="1"/>
          </p:cNvSpPr>
          <p:nvPr>
            <p:ph idx="1"/>
          </p:nvPr>
        </p:nvSpPr>
        <p:spPr>
          <a:xfrm>
            <a:off x="1115567" y="2478024"/>
            <a:ext cx="8914258" cy="2817876"/>
          </a:xfrm>
        </p:spPr>
        <p:txBody>
          <a:bodyPr>
            <a:normAutofit fontScale="62500" lnSpcReduction="20000"/>
          </a:bodyPr>
          <a:lstStyle/>
          <a:p>
            <a:r>
              <a:rPr lang="en-ID" dirty="0"/>
              <a:t>Uji Pearson </a:t>
            </a:r>
            <a:r>
              <a:rPr lang="en-ID" dirty="0" err="1"/>
              <a:t>adalah</a:t>
            </a:r>
            <a:r>
              <a:rPr lang="en-ID" dirty="0"/>
              <a:t> salah </a:t>
            </a:r>
            <a:r>
              <a:rPr lang="en-ID" dirty="0" err="1"/>
              <a:t>satu</a:t>
            </a:r>
            <a:r>
              <a:rPr lang="en-ID" dirty="0"/>
              <a:t> </a:t>
            </a:r>
            <a:r>
              <a:rPr lang="en-ID" dirty="0" err="1"/>
              <a:t>dari</a:t>
            </a:r>
            <a:r>
              <a:rPr lang="en-ID" dirty="0"/>
              <a:t> </a:t>
            </a:r>
            <a:r>
              <a:rPr lang="en-ID" dirty="0" err="1"/>
              <a:t>beberapa</a:t>
            </a:r>
            <a:r>
              <a:rPr lang="en-ID" dirty="0"/>
              <a:t> </a:t>
            </a:r>
            <a:r>
              <a:rPr lang="en-ID" dirty="0" err="1"/>
              <a:t>jenis</a:t>
            </a:r>
            <a:r>
              <a:rPr lang="en-ID" dirty="0"/>
              <a:t> uji </a:t>
            </a:r>
            <a:r>
              <a:rPr lang="en-ID" dirty="0" err="1"/>
              <a:t>korelasi</a:t>
            </a:r>
            <a:r>
              <a:rPr lang="en-ID" dirty="0"/>
              <a:t> yang </a:t>
            </a:r>
            <a:r>
              <a:rPr lang="en-ID" dirty="0" err="1"/>
              <a:t>digunakan</a:t>
            </a:r>
            <a:r>
              <a:rPr lang="en-ID" dirty="0"/>
              <a:t> </a:t>
            </a:r>
            <a:r>
              <a:rPr lang="en-ID" dirty="0" err="1"/>
              <a:t>untuk</a:t>
            </a:r>
            <a:r>
              <a:rPr lang="en-ID" dirty="0"/>
              <a:t> </a:t>
            </a:r>
            <a:r>
              <a:rPr lang="en-ID" dirty="0" err="1"/>
              <a:t>mengetahui</a:t>
            </a:r>
            <a:r>
              <a:rPr lang="en-ID" dirty="0"/>
              <a:t> </a:t>
            </a:r>
            <a:r>
              <a:rPr lang="en-ID" dirty="0" err="1"/>
              <a:t>derajat</a:t>
            </a:r>
            <a:r>
              <a:rPr lang="en-ID" dirty="0"/>
              <a:t> </a:t>
            </a:r>
            <a:r>
              <a:rPr lang="en-ID" dirty="0" err="1"/>
              <a:t>keeratan</a:t>
            </a:r>
            <a:r>
              <a:rPr lang="en-ID" dirty="0"/>
              <a:t> </a:t>
            </a:r>
            <a:r>
              <a:rPr lang="en-ID" dirty="0" err="1"/>
              <a:t>hubungan</a:t>
            </a:r>
            <a:r>
              <a:rPr lang="en-ID" dirty="0"/>
              <a:t> 2 </a:t>
            </a:r>
            <a:r>
              <a:rPr lang="en-ID" dirty="0" err="1"/>
              <a:t>variabel</a:t>
            </a:r>
            <a:r>
              <a:rPr lang="en-ID" dirty="0"/>
              <a:t> yang </a:t>
            </a:r>
            <a:r>
              <a:rPr lang="en-ID" dirty="0" err="1"/>
              <a:t>berskala</a:t>
            </a:r>
            <a:r>
              <a:rPr lang="en-ID" dirty="0"/>
              <a:t> interval </a:t>
            </a:r>
            <a:r>
              <a:rPr lang="en-ID" dirty="0" err="1"/>
              <a:t>atau</a:t>
            </a:r>
            <a:r>
              <a:rPr lang="en-ID" dirty="0"/>
              <a:t> </a:t>
            </a:r>
            <a:r>
              <a:rPr lang="en-ID" dirty="0" err="1"/>
              <a:t>rasio</a:t>
            </a:r>
            <a:r>
              <a:rPr lang="en-ID" dirty="0"/>
              <a:t>, di mana </a:t>
            </a:r>
            <a:r>
              <a:rPr lang="en-ID" dirty="0" err="1"/>
              <a:t>dengan</a:t>
            </a:r>
            <a:r>
              <a:rPr lang="en-ID" dirty="0"/>
              <a:t> uji </a:t>
            </a:r>
            <a:r>
              <a:rPr lang="en-ID" dirty="0" err="1"/>
              <a:t>ini</a:t>
            </a:r>
            <a:r>
              <a:rPr lang="en-ID" dirty="0"/>
              <a:t> </a:t>
            </a:r>
            <a:r>
              <a:rPr lang="en-ID" dirty="0" err="1"/>
              <a:t>akan</a:t>
            </a:r>
            <a:r>
              <a:rPr lang="en-ID" dirty="0"/>
              <a:t> </a:t>
            </a:r>
            <a:r>
              <a:rPr lang="en-ID" dirty="0" err="1"/>
              <a:t>mengembalikan</a:t>
            </a:r>
            <a:r>
              <a:rPr lang="en-ID" dirty="0"/>
              <a:t> </a:t>
            </a:r>
            <a:r>
              <a:rPr lang="en-ID" dirty="0" err="1"/>
              <a:t>nilai</a:t>
            </a:r>
            <a:r>
              <a:rPr lang="en-ID" dirty="0"/>
              <a:t> </a:t>
            </a:r>
            <a:r>
              <a:rPr lang="en-ID" dirty="0" err="1"/>
              <a:t>koefisien</a:t>
            </a:r>
            <a:r>
              <a:rPr lang="en-ID" dirty="0"/>
              <a:t> </a:t>
            </a:r>
            <a:r>
              <a:rPr lang="en-ID" dirty="0" err="1"/>
              <a:t>korelasi</a:t>
            </a:r>
            <a:r>
              <a:rPr lang="en-ID" dirty="0"/>
              <a:t> yang </a:t>
            </a:r>
            <a:r>
              <a:rPr lang="en-ID" dirty="0" err="1"/>
              <a:t>nilainya</a:t>
            </a:r>
            <a:r>
              <a:rPr lang="en-ID" dirty="0"/>
              <a:t> </a:t>
            </a:r>
            <a:r>
              <a:rPr lang="en-ID" dirty="0" err="1"/>
              <a:t>berkisar</a:t>
            </a:r>
            <a:r>
              <a:rPr lang="en-ID" dirty="0"/>
              <a:t> </a:t>
            </a:r>
            <a:r>
              <a:rPr lang="en-ID" dirty="0" err="1"/>
              <a:t>antara</a:t>
            </a:r>
            <a:r>
              <a:rPr lang="en-ID" dirty="0"/>
              <a:t> -1, 0 dan 1. Nilai -1 </a:t>
            </a:r>
            <a:r>
              <a:rPr lang="en-ID" dirty="0" err="1"/>
              <a:t>artinya</a:t>
            </a:r>
            <a:r>
              <a:rPr lang="en-ID" dirty="0"/>
              <a:t> </a:t>
            </a:r>
            <a:r>
              <a:rPr lang="en-ID" dirty="0" err="1"/>
              <a:t>terdapat</a:t>
            </a:r>
            <a:r>
              <a:rPr lang="en-ID" dirty="0"/>
              <a:t> </a:t>
            </a:r>
            <a:r>
              <a:rPr lang="en-ID" dirty="0" err="1"/>
              <a:t>korelasi</a:t>
            </a:r>
            <a:r>
              <a:rPr lang="en-ID" dirty="0"/>
              <a:t> </a:t>
            </a:r>
            <a:r>
              <a:rPr lang="en-ID" dirty="0" err="1"/>
              <a:t>negatif</a:t>
            </a:r>
            <a:r>
              <a:rPr lang="en-ID" dirty="0"/>
              <a:t> yang </a:t>
            </a:r>
            <a:r>
              <a:rPr lang="en-ID" dirty="0" err="1"/>
              <a:t>sempurna</a:t>
            </a:r>
            <a:r>
              <a:rPr lang="en-ID" dirty="0"/>
              <a:t>, 0 </a:t>
            </a:r>
            <a:r>
              <a:rPr lang="en-ID" dirty="0" err="1"/>
              <a:t>artinya</a:t>
            </a:r>
            <a:r>
              <a:rPr lang="en-ID" dirty="0"/>
              <a:t> </a:t>
            </a:r>
            <a:r>
              <a:rPr lang="en-ID" dirty="0" err="1"/>
              <a:t>tidak</a:t>
            </a:r>
            <a:r>
              <a:rPr lang="en-ID" dirty="0"/>
              <a:t> </a:t>
            </a:r>
            <a:r>
              <a:rPr lang="en-ID" dirty="0" err="1"/>
              <a:t>ada</a:t>
            </a:r>
            <a:r>
              <a:rPr lang="en-ID" dirty="0"/>
              <a:t> </a:t>
            </a:r>
            <a:r>
              <a:rPr lang="en-ID" dirty="0" err="1"/>
              <a:t>korelasi</a:t>
            </a:r>
            <a:r>
              <a:rPr lang="en-ID" dirty="0"/>
              <a:t> dan </a:t>
            </a:r>
            <a:r>
              <a:rPr lang="en-ID" dirty="0" err="1"/>
              <a:t>nilai</a:t>
            </a:r>
            <a:r>
              <a:rPr lang="en-ID" dirty="0"/>
              <a:t> 1 </a:t>
            </a:r>
            <a:r>
              <a:rPr lang="en-ID" dirty="0" err="1"/>
              <a:t>berarti</a:t>
            </a:r>
            <a:r>
              <a:rPr lang="en-ID" dirty="0"/>
              <a:t> </a:t>
            </a:r>
            <a:r>
              <a:rPr lang="en-ID" dirty="0" err="1"/>
              <a:t>ada</a:t>
            </a:r>
            <a:r>
              <a:rPr lang="en-ID" dirty="0"/>
              <a:t> </a:t>
            </a:r>
            <a:r>
              <a:rPr lang="en-ID" dirty="0" err="1"/>
              <a:t>korelasi</a:t>
            </a:r>
            <a:r>
              <a:rPr lang="en-ID" dirty="0"/>
              <a:t> </a:t>
            </a:r>
            <a:r>
              <a:rPr lang="en-ID" dirty="0" err="1"/>
              <a:t>positif</a:t>
            </a:r>
            <a:r>
              <a:rPr lang="en-ID" dirty="0"/>
              <a:t> yang </a:t>
            </a:r>
            <a:r>
              <a:rPr lang="en-ID" dirty="0" err="1"/>
              <a:t>sempurna</a:t>
            </a:r>
            <a:r>
              <a:rPr lang="en-ID" dirty="0"/>
              <a:t>.</a:t>
            </a:r>
          </a:p>
          <a:p>
            <a:r>
              <a:rPr lang="en-ID" dirty="0" err="1"/>
              <a:t>Rentang</a:t>
            </a:r>
            <a:r>
              <a:rPr lang="en-ID" dirty="0"/>
              <a:t> </a:t>
            </a:r>
            <a:r>
              <a:rPr lang="en-ID" dirty="0" err="1"/>
              <a:t>dari</a:t>
            </a:r>
            <a:r>
              <a:rPr lang="en-ID" dirty="0"/>
              <a:t> </a:t>
            </a:r>
            <a:r>
              <a:rPr lang="en-ID" dirty="0" err="1"/>
              <a:t>koefisien</a:t>
            </a:r>
            <a:r>
              <a:rPr lang="en-ID" dirty="0"/>
              <a:t> </a:t>
            </a:r>
            <a:r>
              <a:rPr lang="en-ID" dirty="0" err="1"/>
              <a:t>korelasi</a:t>
            </a:r>
            <a:r>
              <a:rPr lang="en-ID" dirty="0"/>
              <a:t> yang </a:t>
            </a:r>
            <a:r>
              <a:rPr lang="en-ID" dirty="0" err="1"/>
              <a:t>berkisar</a:t>
            </a:r>
            <a:r>
              <a:rPr lang="en-ID" dirty="0"/>
              <a:t> </a:t>
            </a:r>
            <a:r>
              <a:rPr lang="en-ID" dirty="0" err="1"/>
              <a:t>antara</a:t>
            </a:r>
            <a:r>
              <a:rPr lang="en-ID" dirty="0"/>
              <a:t> -1, 0 dan 1 </a:t>
            </a:r>
            <a:r>
              <a:rPr lang="en-ID" dirty="0" err="1"/>
              <a:t>tersebut</a:t>
            </a:r>
            <a:r>
              <a:rPr lang="en-ID" dirty="0"/>
              <a:t> </a:t>
            </a:r>
            <a:r>
              <a:rPr lang="en-ID" dirty="0" err="1"/>
              <a:t>dapat</a:t>
            </a:r>
            <a:r>
              <a:rPr lang="en-ID" dirty="0"/>
              <a:t> </a:t>
            </a:r>
            <a:r>
              <a:rPr lang="en-ID" dirty="0" err="1"/>
              <a:t>disimpulkan</a:t>
            </a:r>
            <a:r>
              <a:rPr lang="en-ID" dirty="0"/>
              <a:t> </a:t>
            </a:r>
            <a:r>
              <a:rPr lang="en-ID" dirty="0" err="1"/>
              <a:t>bahwa</a:t>
            </a:r>
            <a:r>
              <a:rPr lang="en-ID" dirty="0"/>
              <a:t> </a:t>
            </a:r>
            <a:r>
              <a:rPr lang="en-ID" dirty="0" err="1"/>
              <a:t>apabila</a:t>
            </a:r>
            <a:r>
              <a:rPr lang="en-ID" dirty="0"/>
              <a:t> </a:t>
            </a:r>
            <a:r>
              <a:rPr lang="en-ID" dirty="0" err="1"/>
              <a:t>semakin</a:t>
            </a:r>
            <a:r>
              <a:rPr lang="en-ID" dirty="0"/>
              <a:t> </a:t>
            </a:r>
            <a:r>
              <a:rPr lang="en-ID" dirty="0" err="1"/>
              <a:t>mendekati</a:t>
            </a:r>
            <a:r>
              <a:rPr lang="en-ID" dirty="0"/>
              <a:t> </a:t>
            </a:r>
            <a:r>
              <a:rPr lang="en-ID" dirty="0" err="1"/>
              <a:t>nilai</a:t>
            </a:r>
            <a:r>
              <a:rPr lang="en-ID" dirty="0"/>
              <a:t> 1 </a:t>
            </a:r>
            <a:r>
              <a:rPr lang="en-ID" dirty="0" err="1"/>
              <a:t>atau</a:t>
            </a:r>
            <a:r>
              <a:rPr lang="en-ID" dirty="0"/>
              <a:t> -1 </a:t>
            </a:r>
            <a:r>
              <a:rPr lang="en-ID" dirty="0" err="1"/>
              <a:t>maka</a:t>
            </a:r>
            <a:r>
              <a:rPr lang="en-ID" dirty="0"/>
              <a:t> </a:t>
            </a:r>
            <a:r>
              <a:rPr lang="en-ID" dirty="0" err="1"/>
              <a:t>hubungan</a:t>
            </a:r>
            <a:r>
              <a:rPr lang="en-ID" dirty="0"/>
              <a:t> </a:t>
            </a:r>
            <a:r>
              <a:rPr lang="en-ID" dirty="0" err="1"/>
              <a:t>makin</a:t>
            </a:r>
            <a:r>
              <a:rPr lang="en-ID" dirty="0"/>
              <a:t> </a:t>
            </a:r>
            <a:r>
              <a:rPr lang="en-ID" dirty="0" err="1"/>
              <a:t>erat</a:t>
            </a:r>
            <a:r>
              <a:rPr lang="en-ID" dirty="0"/>
              <a:t>, </a:t>
            </a:r>
            <a:r>
              <a:rPr lang="en-ID" dirty="0" err="1"/>
              <a:t>sedangkan</a:t>
            </a:r>
            <a:r>
              <a:rPr lang="en-ID" dirty="0"/>
              <a:t> </a:t>
            </a:r>
            <a:r>
              <a:rPr lang="en-ID" dirty="0" err="1"/>
              <a:t>jika</a:t>
            </a:r>
            <a:r>
              <a:rPr lang="en-ID" dirty="0"/>
              <a:t> </a:t>
            </a:r>
            <a:r>
              <a:rPr lang="en-ID" dirty="0" err="1"/>
              <a:t>semakin</a:t>
            </a:r>
            <a:r>
              <a:rPr lang="en-ID" dirty="0"/>
              <a:t> </a:t>
            </a:r>
            <a:r>
              <a:rPr lang="en-ID" dirty="0" err="1"/>
              <a:t>mendekati</a:t>
            </a:r>
            <a:r>
              <a:rPr lang="en-ID" dirty="0"/>
              <a:t> 0 </a:t>
            </a:r>
            <a:r>
              <a:rPr lang="en-ID" dirty="0" err="1"/>
              <a:t>maka</a:t>
            </a:r>
            <a:r>
              <a:rPr lang="en-ID" dirty="0"/>
              <a:t> </a:t>
            </a:r>
            <a:r>
              <a:rPr lang="en-ID" dirty="0" err="1"/>
              <a:t>hubungan</a:t>
            </a:r>
            <a:r>
              <a:rPr lang="en-ID" dirty="0"/>
              <a:t> </a:t>
            </a:r>
            <a:r>
              <a:rPr lang="en-ID" dirty="0" err="1"/>
              <a:t>semakin</a:t>
            </a:r>
            <a:r>
              <a:rPr lang="en-ID" dirty="0"/>
              <a:t> </a:t>
            </a:r>
            <a:r>
              <a:rPr lang="en-ID" dirty="0" err="1"/>
              <a:t>lemah</a:t>
            </a:r>
            <a:r>
              <a:rPr lang="en-ID" dirty="0"/>
              <a:t>.</a:t>
            </a:r>
          </a:p>
          <a:p>
            <a:endParaRPr lang="en-ID" dirty="0"/>
          </a:p>
        </p:txBody>
      </p:sp>
      <p:pic>
        <p:nvPicPr>
          <p:cNvPr id="5" name="Picture 4" descr="A screenshot of a cell phone&#10;&#10;Description automatically generated">
            <a:extLst>
              <a:ext uri="{FF2B5EF4-FFF2-40B4-BE49-F238E27FC236}">
                <a16:creationId xmlns:a16="http://schemas.microsoft.com/office/drawing/2014/main" id="{49CB930E-FEF0-4E88-B7DB-52C22CB9B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0199" y="5057774"/>
            <a:ext cx="5979583" cy="1076325"/>
          </a:xfrm>
          <a:prstGeom prst="rect">
            <a:avLst/>
          </a:prstGeom>
        </p:spPr>
      </p:pic>
    </p:spTree>
    <p:extLst>
      <p:ext uri="{BB962C8B-B14F-4D97-AF65-F5344CB8AC3E}">
        <p14:creationId xmlns:p14="http://schemas.microsoft.com/office/powerpoint/2010/main" val="3916735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1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44D901-8C43-4A9A-8513-2EA91543F0C1}"/>
              </a:ext>
            </a:extLst>
          </p:cNvPr>
          <p:cNvSpPr>
            <a:spLocks noGrp="1"/>
          </p:cNvSpPr>
          <p:nvPr>
            <p:ph type="title"/>
          </p:nvPr>
        </p:nvSpPr>
        <p:spPr>
          <a:xfrm>
            <a:off x="1115568" y="548640"/>
            <a:ext cx="10168128" cy="1179576"/>
          </a:xfrm>
        </p:spPr>
        <p:txBody>
          <a:bodyPr>
            <a:normAutofit/>
          </a:bodyPr>
          <a:lstStyle/>
          <a:p>
            <a:r>
              <a:rPr lang="en-US"/>
              <a:t>Kendall Rank</a:t>
            </a:r>
            <a:endParaRPr lang="en-ID"/>
          </a:p>
        </p:txBody>
      </p:sp>
      <p:sp>
        <p:nvSpPr>
          <p:cNvPr id="28" name="Rectangle 2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00D49FE-117F-4692-A2E9-8E89F49D3369}"/>
              </a:ext>
            </a:extLst>
          </p:cNvPr>
          <p:cNvSpPr>
            <a:spLocks noGrp="1"/>
          </p:cNvSpPr>
          <p:nvPr>
            <p:ph idx="1"/>
          </p:nvPr>
        </p:nvSpPr>
        <p:spPr>
          <a:xfrm>
            <a:off x="1115568" y="2481943"/>
            <a:ext cx="10168128" cy="3695020"/>
          </a:xfrm>
        </p:spPr>
        <p:txBody>
          <a:bodyPr>
            <a:normAutofit/>
          </a:bodyPr>
          <a:lstStyle/>
          <a:p>
            <a:pPr>
              <a:lnSpc>
                <a:spcPct val="100000"/>
              </a:lnSpc>
            </a:pPr>
            <a:r>
              <a:rPr lang="en-ID" sz="1700"/>
              <a:t>Juga dikenal sebagai "koefisien tau Kendall". Koefisien Kendall Tau dan koefisien korelasi rank Spearman menilai asosiasi statistik berdasarkan peringkat data. Korelasi peringkat Kendall (non-parametrik) adalah alternatif untuk korelasi Pearson (parametrik) ketika data yang bekerja dengan Anda telah gagal satu atau beberapa asumsi pengujian. Ini juga merupakan alternatif terbaik untuk korelasi Spearman (non-parametrik) ketika ukuran sampel Anda kecil dan memiliki banyak peringkat terikat.</a:t>
            </a:r>
          </a:p>
          <a:p>
            <a:pPr>
              <a:lnSpc>
                <a:spcPct val="100000"/>
              </a:lnSpc>
            </a:pPr>
            <a:endParaRPr lang="en-ID" sz="1700"/>
          </a:p>
          <a:p>
            <a:pPr>
              <a:lnSpc>
                <a:spcPct val="100000"/>
              </a:lnSpc>
            </a:pPr>
            <a:r>
              <a:rPr lang="en-ID" sz="1700"/>
              <a:t>Korelasi peringkat Kendall digunakan untuk menguji kesamaan dalam pemesanan data ketika peringkat berdasarkan jumlah. Jenis-jenis lain dari koefisien korelasi menggunakan pengamatan sebagai dasar korelasi, koefisien korelasi Kendall menggunakan pasangan pengamatan dan menentukan kekuatan asosiasi berdasarkan derai pada konkordansi dan ketidaksesuaian antara pasangan.</a:t>
            </a:r>
          </a:p>
          <a:p>
            <a:pPr>
              <a:lnSpc>
                <a:spcPct val="100000"/>
              </a:lnSpc>
            </a:pPr>
            <a:endParaRPr lang="en-ID" sz="1700"/>
          </a:p>
          <a:p>
            <a:pPr>
              <a:lnSpc>
                <a:spcPct val="100000"/>
              </a:lnSpc>
            </a:pPr>
            <a:endParaRPr lang="en-ID" sz="1700"/>
          </a:p>
        </p:txBody>
      </p:sp>
    </p:spTree>
    <p:extLst>
      <p:ext uri="{BB962C8B-B14F-4D97-AF65-F5344CB8AC3E}">
        <p14:creationId xmlns:p14="http://schemas.microsoft.com/office/powerpoint/2010/main" val="1194522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3D9A1-198B-488A-BF45-2FD0957AC293}"/>
              </a:ext>
            </a:extLst>
          </p:cNvPr>
          <p:cNvSpPr>
            <a:spLocks noGrp="1"/>
          </p:cNvSpPr>
          <p:nvPr>
            <p:ph type="title"/>
          </p:nvPr>
        </p:nvSpPr>
        <p:spPr/>
        <p:txBody>
          <a:bodyPr/>
          <a:lstStyle/>
          <a:p>
            <a:r>
              <a:rPr lang="en-US" dirty="0"/>
              <a:t>ARIMA</a:t>
            </a:r>
            <a:endParaRPr lang="en-ID" dirty="0"/>
          </a:p>
        </p:txBody>
      </p:sp>
      <p:sp>
        <p:nvSpPr>
          <p:cNvPr id="3" name="Content Placeholder 2">
            <a:extLst>
              <a:ext uri="{FF2B5EF4-FFF2-40B4-BE49-F238E27FC236}">
                <a16:creationId xmlns:a16="http://schemas.microsoft.com/office/drawing/2014/main" id="{53D677B5-6179-4B7A-926D-211C706625EB}"/>
              </a:ext>
            </a:extLst>
          </p:cNvPr>
          <p:cNvSpPr>
            <a:spLocks noGrp="1"/>
          </p:cNvSpPr>
          <p:nvPr>
            <p:ph idx="1"/>
          </p:nvPr>
        </p:nvSpPr>
        <p:spPr/>
        <p:txBody>
          <a:bodyPr>
            <a:normAutofit fontScale="85000" lnSpcReduction="20000"/>
          </a:bodyPr>
          <a:lstStyle/>
          <a:p>
            <a:r>
              <a:rPr lang="en-ID" dirty="0" err="1"/>
              <a:t>Dalam</a:t>
            </a:r>
            <a:r>
              <a:rPr lang="en-ID" dirty="0"/>
              <a:t> </a:t>
            </a:r>
            <a:r>
              <a:rPr lang="en-ID" dirty="0" err="1"/>
              <a:t>statistik</a:t>
            </a:r>
            <a:r>
              <a:rPr lang="en-ID" dirty="0"/>
              <a:t> dan </a:t>
            </a:r>
            <a:r>
              <a:rPr lang="en-ID" dirty="0" err="1"/>
              <a:t>ekonometrik</a:t>
            </a:r>
            <a:r>
              <a:rPr lang="en-ID" dirty="0"/>
              <a:t>, dan </a:t>
            </a:r>
            <a:r>
              <a:rPr lang="en-ID" dirty="0" err="1"/>
              <a:t>khususnya</a:t>
            </a:r>
            <a:r>
              <a:rPr lang="en-ID" dirty="0"/>
              <a:t> </a:t>
            </a:r>
            <a:r>
              <a:rPr lang="en-ID" dirty="0" err="1"/>
              <a:t>dalam</a:t>
            </a:r>
            <a:r>
              <a:rPr lang="en-ID" dirty="0"/>
              <a:t> </a:t>
            </a:r>
            <a:r>
              <a:rPr lang="en-ID" dirty="0" err="1"/>
              <a:t>analisis</a:t>
            </a:r>
            <a:r>
              <a:rPr lang="en-ID" dirty="0"/>
              <a:t> </a:t>
            </a:r>
            <a:r>
              <a:rPr lang="en-ID" dirty="0" err="1"/>
              <a:t>deret</a:t>
            </a:r>
            <a:r>
              <a:rPr lang="en-ID" dirty="0"/>
              <a:t> </a:t>
            </a:r>
            <a:r>
              <a:rPr lang="en-ID" dirty="0" err="1"/>
              <a:t>waktu</a:t>
            </a:r>
            <a:r>
              <a:rPr lang="en-ID" dirty="0"/>
              <a:t>, model  autoregressive integrated moving average (ARIMA) </a:t>
            </a:r>
            <a:r>
              <a:rPr lang="en-ID" dirty="0" err="1"/>
              <a:t>adalah</a:t>
            </a:r>
            <a:r>
              <a:rPr lang="en-ID" dirty="0"/>
              <a:t> </a:t>
            </a:r>
            <a:r>
              <a:rPr lang="en-ID" dirty="0" err="1"/>
              <a:t>generalisasi</a:t>
            </a:r>
            <a:r>
              <a:rPr lang="en-ID" dirty="0"/>
              <a:t> model rata-rata </a:t>
            </a:r>
            <a:r>
              <a:rPr lang="en-ID" dirty="0" err="1"/>
              <a:t>bergerak</a:t>
            </a:r>
            <a:r>
              <a:rPr lang="en-ID" dirty="0"/>
              <a:t> </a:t>
            </a:r>
            <a:r>
              <a:rPr lang="en-ID" dirty="0" err="1"/>
              <a:t>autoregresif</a:t>
            </a:r>
            <a:r>
              <a:rPr lang="en-ID" dirty="0"/>
              <a:t> (ARMA). </a:t>
            </a:r>
            <a:r>
              <a:rPr lang="en-ID" dirty="0" err="1"/>
              <a:t>Kedua</a:t>
            </a:r>
            <a:r>
              <a:rPr lang="en-ID" dirty="0"/>
              <a:t> model </a:t>
            </a:r>
            <a:r>
              <a:rPr lang="en-ID" dirty="0" err="1"/>
              <a:t>ini</a:t>
            </a:r>
            <a:r>
              <a:rPr lang="en-ID" dirty="0"/>
              <a:t> </a:t>
            </a:r>
            <a:r>
              <a:rPr lang="en-ID" dirty="0" err="1"/>
              <a:t>cocok</a:t>
            </a:r>
            <a:r>
              <a:rPr lang="en-ID" dirty="0"/>
              <a:t> </a:t>
            </a:r>
            <a:r>
              <a:rPr lang="en-ID" dirty="0" err="1"/>
              <a:t>untuk</a:t>
            </a:r>
            <a:r>
              <a:rPr lang="en-ID" dirty="0"/>
              <a:t> data </a:t>
            </a:r>
            <a:r>
              <a:rPr lang="en-ID" dirty="0" err="1"/>
              <a:t>deret</a:t>
            </a:r>
            <a:r>
              <a:rPr lang="en-ID" dirty="0"/>
              <a:t> </a:t>
            </a:r>
            <a:r>
              <a:rPr lang="en-ID" dirty="0" err="1"/>
              <a:t>waktu</a:t>
            </a:r>
            <a:r>
              <a:rPr lang="en-ID" dirty="0"/>
              <a:t> </a:t>
            </a:r>
            <a:r>
              <a:rPr lang="en-ID" dirty="0" err="1"/>
              <a:t>baik</a:t>
            </a:r>
            <a:r>
              <a:rPr lang="en-ID" dirty="0"/>
              <a:t> </a:t>
            </a:r>
            <a:r>
              <a:rPr lang="en-ID" dirty="0" err="1"/>
              <a:t>untuk</a:t>
            </a:r>
            <a:r>
              <a:rPr lang="en-ID" dirty="0"/>
              <a:t> </a:t>
            </a:r>
            <a:r>
              <a:rPr lang="en-ID" dirty="0" err="1"/>
              <a:t>lebih</a:t>
            </a:r>
            <a:r>
              <a:rPr lang="en-ID" dirty="0"/>
              <a:t> </a:t>
            </a:r>
            <a:r>
              <a:rPr lang="en-ID" dirty="0" err="1"/>
              <a:t>memahami</a:t>
            </a:r>
            <a:r>
              <a:rPr lang="en-ID" dirty="0"/>
              <a:t> data </a:t>
            </a:r>
            <a:r>
              <a:rPr lang="en-ID" dirty="0" err="1"/>
              <a:t>atau</a:t>
            </a:r>
            <a:r>
              <a:rPr lang="en-ID" dirty="0"/>
              <a:t> </a:t>
            </a:r>
            <a:r>
              <a:rPr lang="en-ID" dirty="0" err="1"/>
              <a:t>untuk</a:t>
            </a:r>
            <a:r>
              <a:rPr lang="en-ID" dirty="0"/>
              <a:t> </a:t>
            </a:r>
            <a:r>
              <a:rPr lang="en-ID" dirty="0" err="1"/>
              <a:t>memprediksi</a:t>
            </a:r>
            <a:r>
              <a:rPr lang="en-ID" dirty="0"/>
              <a:t> </a:t>
            </a:r>
            <a:r>
              <a:rPr lang="en-ID" dirty="0" err="1"/>
              <a:t>poin</a:t>
            </a:r>
            <a:r>
              <a:rPr lang="en-ID" dirty="0"/>
              <a:t> masa </a:t>
            </a:r>
            <a:r>
              <a:rPr lang="en-ID" dirty="0" err="1"/>
              <a:t>depan</a:t>
            </a:r>
            <a:r>
              <a:rPr lang="en-ID" dirty="0"/>
              <a:t> </a:t>
            </a:r>
            <a:r>
              <a:rPr lang="en-ID" dirty="0" err="1"/>
              <a:t>dalam</a:t>
            </a:r>
            <a:r>
              <a:rPr lang="en-ID" dirty="0"/>
              <a:t> </a:t>
            </a:r>
            <a:r>
              <a:rPr lang="en-ID" dirty="0" err="1"/>
              <a:t>seri</a:t>
            </a:r>
            <a:r>
              <a:rPr lang="en-ID" dirty="0"/>
              <a:t> (</a:t>
            </a:r>
            <a:r>
              <a:rPr lang="en-ID" dirty="0" err="1"/>
              <a:t>peramalan</a:t>
            </a:r>
            <a:r>
              <a:rPr lang="en-ID" dirty="0"/>
              <a:t>). Model ARIMA </a:t>
            </a:r>
            <a:r>
              <a:rPr lang="en-ID" dirty="0" err="1"/>
              <a:t>diterapkan</a:t>
            </a:r>
            <a:r>
              <a:rPr lang="en-ID" dirty="0"/>
              <a:t> </a:t>
            </a:r>
            <a:r>
              <a:rPr lang="en-ID" dirty="0" err="1"/>
              <a:t>dalam</a:t>
            </a:r>
            <a:r>
              <a:rPr lang="en-ID" dirty="0"/>
              <a:t> </a:t>
            </a:r>
            <a:r>
              <a:rPr lang="en-ID" dirty="0" err="1"/>
              <a:t>beberapa</a:t>
            </a:r>
            <a:r>
              <a:rPr lang="en-ID" dirty="0"/>
              <a:t> </a:t>
            </a:r>
            <a:r>
              <a:rPr lang="en-ID" dirty="0" err="1"/>
              <a:t>kasus</a:t>
            </a:r>
            <a:r>
              <a:rPr lang="en-ID" dirty="0"/>
              <a:t> di mana data </a:t>
            </a:r>
            <a:r>
              <a:rPr lang="en-ID" dirty="0" err="1"/>
              <a:t>menunjukkan</a:t>
            </a:r>
            <a:r>
              <a:rPr lang="en-ID" dirty="0"/>
              <a:t> </a:t>
            </a:r>
            <a:r>
              <a:rPr lang="en-ID" dirty="0" err="1"/>
              <a:t>bukti</a:t>
            </a:r>
            <a:r>
              <a:rPr lang="en-ID" dirty="0"/>
              <a:t> non-</a:t>
            </a:r>
            <a:r>
              <a:rPr lang="en-ID" dirty="0" err="1"/>
              <a:t>stasioneritas</a:t>
            </a:r>
            <a:r>
              <a:rPr lang="en-ID" dirty="0"/>
              <a:t>, di mana </a:t>
            </a:r>
            <a:r>
              <a:rPr lang="en-ID" dirty="0" err="1"/>
              <a:t>langkah</a:t>
            </a:r>
            <a:r>
              <a:rPr lang="en-ID" dirty="0"/>
              <a:t> </a:t>
            </a:r>
            <a:r>
              <a:rPr lang="en-ID" dirty="0" err="1"/>
              <a:t>awal</a:t>
            </a:r>
            <a:r>
              <a:rPr lang="en-ID" dirty="0"/>
              <a:t> yang </a:t>
            </a:r>
            <a:r>
              <a:rPr lang="en-ID" dirty="0" err="1"/>
              <a:t>berbeda</a:t>
            </a:r>
            <a:r>
              <a:rPr lang="en-ID" dirty="0"/>
              <a:t> (</a:t>
            </a:r>
            <a:r>
              <a:rPr lang="en-ID" dirty="0" err="1"/>
              <a:t>sesuai</a:t>
            </a:r>
            <a:r>
              <a:rPr lang="en-ID" dirty="0"/>
              <a:t> </a:t>
            </a:r>
            <a:r>
              <a:rPr lang="en-ID" dirty="0" err="1"/>
              <a:t>dengan</a:t>
            </a:r>
            <a:r>
              <a:rPr lang="en-ID" dirty="0"/>
              <a:t> </a:t>
            </a:r>
            <a:r>
              <a:rPr lang="en-ID" dirty="0" err="1"/>
              <a:t>bagian</a:t>
            </a:r>
            <a:r>
              <a:rPr lang="en-ID" dirty="0"/>
              <a:t> "</a:t>
            </a:r>
            <a:r>
              <a:rPr lang="en-ID" dirty="0" err="1"/>
              <a:t>terintegrasi</a:t>
            </a:r>
            <a:r>
              <a:rPr lang="en-ID" dirty="0"/>
              <a:t>" </a:t>
            </a:r>
            <a:r>
              <a:rPr lang="en-ID" dirty="0" err="1"/>
              <a:t>dari</a:t>
            </a:r>
            <a:r>
              <a:rPr lang="en-ID" dirty="0"/>
              <a:t> model) </a:t>
            </a:r>
            <a:r>
              <a:rPr lang="en-ID" dirty="0" err="1"/>
              <a:t>dapat</a:t>
            </a:r>
            <a:r>
              <a:rPr lang="en-ID" dirty="0"/>
              <a:t> </a:t>
            </a:r>
            <a:r>
              <a:rPr lang="en-ID" dirty="0" err="1"/>
              <a:t>diterapkan</a:t>
            </a:r>
            <a:r>
              <a:rPr lang="en-ID" dirty="0"/>
              <a:t> </a:t>
            </a:r>
            <a:r>
              <a:rPr lang="en-ID" dirty="0" err="1"/>
              <a:t>satu</a:t>
            </a:r>
            <a:r>
              <a:rPr lang="en-ID" dirty="0"/>
              <a:t> </a:t>
            </a:r>
            <a:r>
              <a:rPr lang="en-ID" dirty="0" err="1"/>
              <a:t>atau</a:t>
            </a:r>
            <a:r>
              <a:rPr lang="en-ID" dirty="0"/>
              <a:t> </a:t>
            </a:r>
            <a:r>
              <a:rPr lang="en-ID" dirty="0" err="1"/>
              <a:t>lebih</a:t>
            </a:r>
            <a:r>
              <a:rPr lang="en-ID" dirty="0"/>
              <a:t> kali </a:t>
            </a:r>
            <a:r>
              <a:rPr lang="en-ID" dirty="0" err="1"/>
              <a:t>untuk</a:t>
            </a:r>
            <a:r>
              <a:rPr lang="en-ID" dirty="0"/>
              <a:t> </a:t>
            </a:r>
            <a:r>
              <a:rPr lang="en-ID" dirty="0" err="1"/>
              <a:t>menghilangkan</a:t>
            </a:r>
            <a:r>
              <a:rPr lang="en-ID" dirty="0"/>
              <a:t> non-</a:t>
            </a:r>
            <a:r>
              <a:rPr lang="en-ID" dirty="0" err="1"/>
              <a:t>stasioneritas</a:t>
            </a:r>
            <a:r>
              <a:rPr lang="en-ID" dirty="0"/>
              <a:t>.</a:t>
            </a:r>
          </a:p>
        </p:txBody>
      </p:sp>
    </p:spTree>
    <p:extLst>
      <p:ext uri="{BB962C8B-B14F-4D97-AF65-F5344CB8AC3E}">
        <p14:creationId xmlns:p14="http://schemas.microsoft.com/office/powerpoint/2010/main" val="86220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72C7A71F-A746-4AB2-8FF5-03D4135FA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7FF8914-DDE9-46F8-AF0A-54FD0AC09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A6E6CB-1139-4ED3-9BCE-4627061EE00F}"/>
              </a:ext>
            </a:extLst>
          </p:cNvPr>
          <p:cNvSpPr>
            <a:spLocks noGrp="1"/>
          </p:cNvSpPr>
          <p:nvPr>
            <p:ph type="title"/>
          </p:nvPr>
        </p:nvSpPr>
        <p:spPr>
          <a:xfrm>
            <a:off x="1074419" y="1933575"/>
            <a:ext cx="7013448" cy="2990849"/>
          </a:xfrm>
        </p:spPr>
        <p:txBody>
          <a:bodyPr vert="horz" lIns="91440" tIns="45720" rIns="91440" bIns="45720" rtlCol="0" anchor="ctr">
            <a:normAutofit/>
          </a:bodyPr>
          <a:lstStyle/>
          <a:p>
            <a:r>
              <a:rPr lang="en-US" sz="5400"/>
              <a:t>Analisis Data</a:t>
            </a:r>
          </a:p>
        </p:txBody>
      </p:sp>
      <p:sp>
        <p:nvSpPr>
          <p:cNvPr id="15" name="Rectangle 14">
            <a:extLst>
              <a:ext uri="{FF2B5EF4-FFF2-40B4-BE49-F238E27FC236}">
                <a16:creationId xmlns:a16="http://schemas.microsoft.com/office/drawing/2014/main" id="{094C1DE0-31FE-4AD0-95EA-B65CA6B8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3F736409-6C07-4CE8-86F8-1174E2235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2660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A27786-2681-4AA2-A246-EB2648AB52DE}"/>
              </a:ext>
            </a:extLst>
          </p:cNvPr>
          <p:cNvSpPr>
            <a:spLocks noGrp="1"/>
          </p:cNvSpPr>
          <p:nvPr>
            <p:ph type="title"/>
          </p:nvPr>
        </p:nvSpPr>
        <p:spPr>
          <a:xfrm>
            <a:off x="438913" y="859536"/>
            <a:ext cx="4832802" cy="1170432"/>
          </a:xfrm>
        </p:spPr>
        <p:txBody>
          <a:bodyPr vert="horz" lIns="91440" tIns="45720" rIns="91440" bIns="45720" rtlCol="0" anchor="b">
            <a:normAutofit/>
          </a:bodyPr>
          <a:lstStyle/>
          <a:p>
            <a:r>
              <a:rPr lang="en-US" sz="1900" dirty="0"/>
              <a:t>Data </a:t>
            </a:r>
            <a:r>
              <a:rPr lang="en-US" sz="1900" dirty="0" err="1"/>
              <a:t>Perubahan</a:t>
            </a:r>
            <a:r>
              <a:rPr lang="en-US" sz="1900" dirty="0"/>
              <a:t> </a:t>
            </a:r>
            <a:r>
              <a:rPr lang="en-US" sz="1900" dirty="0" err="1"/>
              <a:t>massa</a:t>
            </a:r>
            <a:r>
              <a:rPr lang="en-US" sz="1900" dirty="0"/>
              <a:t> es di </a:t>
            </a:r>
            <a:r>
              <a:rPr lang="en-US" sz="1900" dirty="0" err="1"/>
              <a:t>antartika</a:t>
            </a:r>
            <a:r>
              <a:rPr lang="en-US" sz="1900" dirty="0"/>
              <a:t> </a:t>
            </a:r>
            <a:r>
              <a:rPr lang="en-US" sz="1900" dirty="0" err="1"/>
              <a:t>secara</a:t>
            </a:r>
            <a:r>
              <a:rPr lang="en-US" sz="1900" dirty="0"/>
              <a:t> </a:t>
            </a:r>
            <a:r>
              <a:rPr lang="en-US" sz="1900" dirty="0" err="1"/>
              <a:t>kumulatif</a:t>
            </a:r>
            <a:r>
              <a:rPr lang="en-US" sz="1900" dirty="0"/>
              <a:t> </a:t>
            </a:r>
            <a:r>
              <a:rPr lang="en-US" sz="1900" dirty="0" err="1"/>
              <a:t>tahun</a:t>
            </a:r>
            <a:r>
              <a:rPr lang="en-US" sz="1900" dirty="0"/>
              <a:t> 1993</a:t>
            </a:r>
            <a:br>
              <a:rPr lang="en-US" sz="1900" dirty="0"/>
            </a:br>
            <a:endParaRPr lang="en-US" sz="1900" dirty="0"/>
          </a:p>
        </p:txBody>
      </p:sp>
      <p:sp>
        <p:nvSpPr>
          <p:cNvPr id="17" name="Rectangle 16">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2B33DA8-E11D-42C8-9D2C-6053677E77A4}"/>
              </a:ext>
            </a:extLst>
          </p:cNvPr>
          <p:cNvSpPr txBox="1"/>
          <p:nvPr/>
        </p:nvSpPr>
        <p:spPr>
          <a:xfrm>
            <a:off x="438912" y="2512611"/>
            <a:ext cx="4832803" cy="3664351"/>
          </a:xfrm>
          <a:prstGeom prst="rect">
            <a:avLst/>
          </a:prstGeom>
        </p:spPr>
        <p:txBody>
          <a:bodyPr vert="horz" lIns="91440" tIns="45720" rIns="91440" bIns="45720" rtlCol="0">
            <a:normAutofit/>
          </a:bodyPr>
          <a:lstStyle/>
          <a:p>
            <a:pPr indent="-228600">
              <a:lnSpc>
                <a:spcPct val="110000"/>
              </a:lnSpc>
              <a:spcAft>
                <a:spcPts val="600"/>
              </a:spcAft>
              <a:buFont typeface="Arial" panose="020B0604020202020204" pitchFamily="34" charset="0"/>
              <a:buChar char="•"/>
            </a:pPr>
            <a:r>
              <a:rPr lang="en-US" dirty="0"/>
              <a:t>Pada </a:t>
            </a:r>
            <a:r>
              <a:rPr lang="en-US" dirty="0" err="1"/>
              <a:t>waktu</a:t>
            </a:r>
            <a:r>
              <a:rPr lang="en-US" dirty="0"/>
              <a:t> </a:t>
            </a:r>
            <a:r>
              <a:rPr lang="en-US" dirty="0" err="1"/>
              <a:t>sebelum</a:t>
            </a:r>
            <a:r>
              <a:rPr lang="en-US" dirty="0"/>
              <a:t> </a:t>
            </a:r>
            <a:r>
              <a:rPr lang="en-US" dirty="0" err="1"/>
              <a:t>tahun</a:t>
            </a:r>
            <a:r>
              <a:rPr lang="en-US" dirty="0"/>
              <a:t> 1993 </a:t>
            </a:r>
            <a:r>
              <a:rPr lang="en-US" dirty="0" err="1"/>
              <a:t>bulan</a:t>
            </a:r>
            <a:r>
              <a:rPr lang="en-US" dirty="0"/>
              <a:t> 9, data </a:t>
            </a:r>
            <a:r>
              <a:rPr lang="en-US" dirty="0" err="1"/>
              <a:t>perubahan</a:t>
            </a:r>
            <a:r>
              <a:rPr lang="en-US" dirty="0"/>
              <a:t> es </a:t>
            </a:r>
            <a:r>
              <a:rPr lang="en-US" dirty="0" err="1"/>
              <a:t>menunjukkan</a:t>
            </a:r>
            <a:r>
              <a:rPr lang="en-US" dirty="0"/>
              <a:t> </a:t>
            </a:r>
            <a:r>
              <a:rPr lang="en-US" dirty="0" err="1"/>
              <a:t>angka</a:t>
            </a:r>
            <a:r>
              <a:rPr lang="en-US" dirty="0"/>
              <a:t> </a:t>
            </a:r>
            <a:r>
              <a:rPr lang="en-US" dirty="0" err="1"/>
              <a:t>positif</a:t>
            </a:r>
            <a:r>
              <a:rPr lang="en-US" dirty="0"/>
              <a:t> yang </a:t>
            </a:r>
            <a:r>
              <a:rPr lang="en-US" dirty="0" err="1"/>
              <a:t>berarti</a:t>
            </a:r>
            <a:r>
              <a:rPr lang="en-US" dirty="0"/>
              <a:t> pada </a:t>
            </a:r>
            <a:r>
              <a:rPr lang="en-US" dirty="0" err="1"/>
              <a:t>saat</a:t>
            </a:r>
            <a:r>
              <a:rPr lang="en-US" dirty="0"/>
              <a:t> </a:t>
            </a:r>
            <a:r>
              <a:rPr lang="en-US" dirty="0" err="1"/>
              <a:t>itu</a:t>
            </a:r>
            <a:r>
              <a:rPr lang="en-US" dirty="0"/>
              <a:t> es di </a:t>
            </a:r>
            <a:r>
              <a:rPr lang="en-US" dirty="0" err="1"/>
              <a:t>antartika</a:t>
            </a:r>
            <a:r>
              <a:rPr lang="en-US" dirty="0"/>
              <a:t> </a:t>
            </a:r>
            <a:r>
              <a:rPr lang="en-US" dirty="0" err="1"/>
              <a:t>belum</a:t>
            </a:r>
            <a:r>
              <a:rPr lang="en-US" dirty="0"/>
              <a:t> </a:t>
            </a:r>
            <a:r>
              <a:rPr lang="en-US" dirty="0" err="1"/>
              <a:t>berkurang</a:t>
            </a:r>
            <a:r>
              <a:rPr lang="en-US" dirty="0"/>
              <a:t> </a:t>
            </a:r>
            <a:r>
              <a:rPr lang="en-US" dirty="0" err="1"/>
              <a:t>atau</a:t>
            </a:r>
            <a:r>
              <a:rPr lang="en-US" dirty="0"/>
              <a:t> </a:t>
            </a:r>
            <a:r>
              <a:rPr lang="en-US" dirty="0" err="1"/>
              <a:t>sedang</a:t>
            </a:r>
            <a:r>
              <a:rPr lang="en-US" dirty="0"/>
              <a:t> </a:t>
            </a:r>
            <a:r>
              <a:rPr lang="en-US" dirty="0" err="1"/>
              <a:t>bertambah</a:t>
            </a:r>
            <a:r>
              <a:rPr lang="en-US" dirty="0"/>
              <a:t> </a:t>
            </a:r>
            <a:r>
              <a:rPr lang="en-US" dirty="0" err="1"/>
              <a:t>dikarenakan</a:t>
            </a:r>
            <a:r>
              <a:rPr lang="en-US" dirty="0"/>
              <a:t> </a:t>
            </a:r>
            <a:r>
              <a:rPr lang="en-US" dirty="0" err="1"/>
              <a:t>kondisi</a:t>
            </a:r>
            <a:r>
              <a:rPr lang="en-US" dirty="0"/>
              <a:t> </a:t>
            </a:r>
            <a:r>
              <a:rPr lang="en-US" dirty="0" err="1"/>
              <a:t>alam</a:t>
            </a:r>
            <a:r>
              <a:rPr lang="en-US" dirty="0"/>
              <a:t> yang </a:t>
            </a:r>
            <a:r>
              <a:rPr lang="en-US" dirty="0" err="1"/>
              <a:t>sedang</a:t>
            </a:r>
            <a:r>
              <a:rPr lang="en-US" dirty="0"/>
              <a:t> </a:t>
            </a:r>
            <a:r>
              <a:rPr lang="en-US" dirty="0" err="1"/>
              <a:t>baik</a:t>
            </a:r>
            <a:r>
              <a:rPr lang="en-US" dirty="0"/>
              <a:t>.</a:t>
            </a:r>
          </a:p>
          <a:p>
            <a:pPr indent="-228600">
              <a:lnSpc>
                <a:spcPct val="110000"/>
              </a:lnSpc>
              <a:spcAft>
                <a:spcPts val="600"/>
              </a:spcAft>
              <a:buFont typeface="Arial" panose="020B0604020202020204" pitchFamily="34" charset="0"/>
              <a:buChar char="•"/>
            </a:pPr>
            <a:r>
              <a:rPr lang="en-US" dirty="0" err="1"/>
              <a:t>Namun</a:t>
            </a:r>
            <a:r>
              <a:rPr lang="en-US" dirty="0"/>
              <a:t>, </a:t>
            </a:r>
            <a:r>
              <a:rPr lang="en-US" dirty="0" err="1"/>
              <a:t>setelah</a:t>
            </a:r>
            <a:r>
              <a:rPr lang="en-US" dirty="0"/>
              <a:t> </a:t>
            </a:r>
            <a:r>
              <a:rPr lang="en-US" dirty="0" err="1"/>
              <a:t>itu</a:t>
            </a:r>
            <a:r>
              <a:rPr lang="en-US" dirty="0"/>
              <a:t>, </a:t>
            </a:r>
            <a:r>
              <a:rPr lang="en-US" dirty="0" err="1"/>
              <a:t>perubahan</a:t>
            </a:r>
            <a:r>
              <a:rPr lang="en-US" dirty="0"/>
              <a:t> es </a:t>
            </a:r>
            <a:r>
              <a:rPr lang="en-US" dirty="0" err="1"/>
              <a:t>selalu</a:t>
            </a:r>
            <a:r>
              <a:rPr lang="en-US" dirty="0"/>
              <a:t> </a:t>
            </a:r>
            <a:r>
              <a:rPr lang="en-US" dirty="0" err="1"/>
              <a:t>secara</a:t>
            </a:r>
            <a:r>
              <a:rPr lang="en-US" dirty="0"/>
              <a:t> </a:t>
            </a:r>
            <a:r>
              <a:rPr lang="en-US" dirty="0" err="1"/>
              <a:t>menyeluruh</a:t>
            </a:r>
            <a:r>
              <a:rPr lang="en-US" dirty="0"/>
              <a:t> </a:t>
            </a:r>
            <a:r>
              <a:rPr lang="en-US" dirty="0" err="1"/>
              <a:t>selalu</a:t>
            </a:r>
            <a:r>
              <a:rPr lang="en-US" dirty="0"/>
              <a:t> </a:t>
            </a:r>
            <a:r>
              <a:rPr lang="en-US" dirty="0" err="1"/>
              <a:t>menurun</a:t>
            </a:r>
            <a:endParaRPr lang="en-US" dirty="0"/>
          </a:p>
        </p:txBody>
      </p:sp>
      <p:pic>
        <p:nvPicPr>
          <p:cNvPr id="4" name="Picture 3">
            <a:extLst>
              <a:ext uri="{FF2B5EF4-FFF2-40B4-BE49-F238E27FC236}">
                <a16:creationId xmlns:a16="http://schemas.microsoft.com/office/drawing/2014/main" id="{B21E2980-84B6-4FF1-B10A-3E3F01A968F9}"/>
              </a:ext>
            </a:extLst>
          </p:cNvPr>
          <p:cNvPicPr>
            <a:picLocks noChangeAspect="1"/>
          </p:cNvPicPr>
          <p:nvPr/>
        </p:nvPicPr>
        <p:blipFill>
          <a:blip r:embed="rId2"/>
          <a:stretch>
            <a:fillRect/>
          </a:stretch>
        </p:blipFill>
        <p:spPr>
          <a:xfrm>
            <a:off x="8317151" y="312757"/>
            <a:ext cx="1653698" cy="3116243"/>
          </a:xfrm>
          <a:prstGeom prst="rect">
            <a:avLst/>
          </a:prstGeom>
        </p:spPr>
      </p:pic>
      <p:pic>
        <p:nvPicPr>
          <p:cNvPr id="6" name="Content Placeholder 3">
            <a:extLst>
              <a:ext uri="{FF2B5EF4-FFF2-40B4-BE49-F238E27FC236}">
                <a16:creationId xmlns:a16="http://schemas.microsoft.com/office/drawing/2014/main" id="{A5632CCB-DAED-4CCE-BCD9-D23D23CBEF22}"/>
              </a:ext>
            </a:extLst>
          </p:cNvPr>
          <p:cNvPicPr>
            <a:picLocks noGrp="1" noChangeAspect="1"/>
          </p:cNvPicPr>
          <p:nvPr>
            <p:ph idx="1"/>
          </p:nvPr>
        </p:nvPicPr>
        <p:blipFill>
          <a:blip r:embed="rId3"/>
          <a:stretch>
            <a:fillRect/>
          </a:stretch>
        </p:blipFill>
        <p:spPr>
          <a:xfrm>
            <a:off x="6620256" y="3625070"/>
            <a:ext cx="5138928" cy="2351059"/>
          </a:xfrm>
          <a:prstGeom prst="rect">
            <a:avLst/>
          </a:prstGeom>
        </p:spPr>
      </p:pic>
    </p:spTree>
    <p:extLst>
      <p:ext uri="{BB962C8B-B14F-4D97-AF65-F5344CB8AC3E}">
        <p14:creationId xmlns:p14="http://schemas.microsoft.com/office/powerpoint/2010/main" val="3736790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83769B-A13B-4A5B-AB40-BCA0F938746D}"/>
              </a:ext>
            </a:extLst>
          </p:cNvPr>
          <p:cNvSpPr>
            <a:spLocks noGrp="1"/>
          </p:cNvSpPr>
          <p:nvPr>
            <p:ph type="title"/>
          </p:nvPr>
        </p:nvSpPr>
        <p:spPr>
          <a:xfrm>
            <a:off x="438913" y="859536"/>
            <a:ext cx="4832802" cy="1170432"/>
          </a:xfrm>
        </p:spPr>
        <p:txBody>
          <a:bodyPr anchor="b">
            <a:normAutofit/>
          </a:bodyPr>
          <a:lstStyle/>
          <a:p>
            <a:r>
              <a:rPr lang="en-US" sz="3400"/>
              <a:t>Data emisi CO2</a:t>
            </a:r>
            <a:endParaRPr lang="en-ID" sz="3400"/>
          </a:p>
        </p:txBody>
      </p:sp>
      <p:sp>
        <p:nvSpPr>
          <p:cNvPr id="18" name="Rectangle 17">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3108E8D-E923-42C2-A3D4-FE4ED240E9B2}"/>
              </a:ext>
            </a:extLst>
          </p:cNvPr>
          <p:cNvSpPr>
            <a:spLocks noGrp="1"/>
          </p:cNvSpPr>
          <p:nvPr>
            <p:ph idx="1"/>
          </p:nvPr>
        </p:nvSpPr>
        <p:spPr>
          <a:xfrm>
            <a:off x="438912" y="2512611"/>
            <a:ext cx="4832803" cy="3664351"/>
          </a:xfrm>
        </p:spPr>
        <p:txBody>
          <a:bodyPr>
            <a:normAutofit/>
          </a:bodyPr>
          <a:lstStyle/>
          <a:p>
            <a:pPr>
              <a:lnSpc>
                <a:spcPct val="100000"/>
              </a:lnSpc>
            </a:pPr>
            <a:r>
              <a:rPr lang="en-US" sz="1300"/>
              <a:t>Data emisi CO2, setiap tahunnya memiliki data yang menurun. Hal ini menurut data yang didapatkan terjadi pada bulan Juli, Agustus, dan September.</a:t>
            </a:r>
          </a:p>
          <a:p>
            <a:pPr>
              <a:lnSpc>
                <a:spcPct val="100000"/>
              </a:lnSpc>
            </a:pPr>
            <a:r>
              <a:rPr lang="en-US" sz="1300"/>
              <a:t>Menurut Jurnal </a:t>
            </a:r>
            <a:r>
              <a:rPr lang="en-US" sz="1300" i="1"/>
              <a:t>Spatiotemporal Distribution of Air Pollution Characteristics in Jiangsu Province, China </a:t>
            </a:r>
            <a:r>
              <a:rPr lang="en-US" sz="1300"/>
              <a:t>oleh Rong Song, Liumei Yang, Mengyuan Liu, Can Li, dan Yanrong Yang polusi udara di Cina juga menunjukkan angka</a:t>
            </a:r>
            <a:r>
              <a:rPr lang="en-ID" sz="1300" i="1"/>
              <a:t> </a:t>
            </a:r>
            <a:r>
              <a:rPr lang="en-ID" sz="1300"/>
              <a:t>rendah pada bulan Juli, Agustus, dan September.</a:t>
            </a:r>
            <a:endParaRPr lang="en-US" sz="1300"/>
          </a:p>
          <a:p>
            <a:pPr>
              <a:lnSpc>
                <a:spcPct val="100000"/>
              </a:lnSpc>
            </a:pPr>
            <a:r>
              <a:rPr lang="en-US" sz="1300"/>
              <a:t>Menurut data yang didapatkan dari situs ‘http://www.globalcarbonatlas.org/en/CO2-emissions’ dua negara terbesar penyumbang emisi CO2 terbanyak adalah Amerika dan Cina. Dan pada Juli, Agustus, dan September kedua negara tersebut sedang mengalami musim panas.  Sehingga kemungkinan yang terjadi adalah 3 bulan tersebut merupakan musim libur sehingga tidak banyak aktivitas yang menyumbang emisi CO2.</a:t>
            </a:r>
            <a:endParaRPr lang="en-ID" sz="1300"/>
          </a:p>
        </p:txBody>
      </p:sp>
      <p:pic>
        <p:nvPicPr>
          <p:cNvPr id="7" name="Picture 6">
            <a:extLst>
              <a:ext uri="{FF2B5EF4-FFF2-40B4-BE49-F238E27FC236}">
                <a16:creationId xmlns:a16="http://schemas.microsoft.com/office/drawing/2014/main" id="{EEFCF080-B560-4EBC-A3E2-ECCB8E925500}"/>
              </a:ext>
            </a:extLst>
          </p:cNvPr>
          <p:cNvPicPr>
            <a:picLocks noChangeAspect="1"/>
          </p:cNvPicPr>
          <p:nvPr/>
        </p:nvPicPr>
        <p:blipFill>
          <a:blip r:embed="rId2"/>
          <a:stretch>
            <a:fillRect/>
          </a:stretch>
        </p:blipFill>
        <p:spPr>
          <a:xfrm>
            <a:off x="7194666" y="517600"/>
            <a:ext cx="3990108" cy="2743200"/>
          </a:xfrm>
          <a:prstGeom prst="rect">
            <a:avLst/>
          </a:prstGeom>
        </p:spPr>
      </p:pic>
      <p:pic>
        <p:nvPicPr>
          <p:cNvPr id="4" name="Picture 3">
            <a:extLst>
              <a:ext uri="{FF2B5EF4-FFF2-40B4-BE49-F238E27FC236}">
                <a16:creationId xmlns:a16="http://schemas.microsoft.com/office/drawing/2014/main" id="{44ADB307-A2DB-4C7C-810A-AEC3E521CF86}"/>
              </a:ext>
            </a:extLst>
          </p:cNvPr>
          <p:cNvPicPr>
            <a:picLocks noChangeAspect="1"/>
          </p:cNvPicPr>
          <p:nvPr/>
        </p:nvPicPr>
        <p:blipFill>
          <a:blip r:embed="rId3"/>
          <a:stretch>
            <a:fillRect/>
          </a:stretch>
        </p:blipFill>
        <p:spPr>
          <a:xfrm>
            <a:off x="6625981" y="3429000"/>
            <a:ext cx="5127477" cy="2743200"/>
          </a:xfrm>
          <a:prstGeom prst="rect">
            <a:avLst/>
          </a:prstGeom>
        </p:spPr>
      </p:pic>
    </p:spTree>
    <p:extLst>
      <p:ext uri="{BB962C8B-B14F-4D97-AF65-F5344CB8AC3E}">
        <p14:creationId xmlns:p14="http://schemas.microsoft.com/office/powerpoint/2010/main" val="1931817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3D1E-243B-4C58-9D26-FD7496C5230B}"/>
              </a:ext>
            </a:extLst>
          </p:cNvPr>
          <p:cNvSpPr>
            <a:spLocks noGrp="1"/>
          </p:cNvSpPr>
          <p:nvPr>
            <p:ph type="title"/>
          </p:nvPr>
        </p:nvSpPr>
        <p:spPr/>
        <p:txBody>
          <a:bodyPr/>
          <a:lstStyle/>
          <a:p>
            <a:r>
              <a:rPr lang="en-US" dirty="0"/>
              <a:t>Data </a:t>
            </a:r>
            <a:r>
              <a:rPr lang="en-US" dirty="0" err="1"/>
              <a:t>suhu</a:t>
            </a:r>
            <a:r>
              <a:rPr lang="en-US" dirty="0"/>
              <a:t> </a:t>
            </a:r>
            <a:r>
              <a:rPr lang="en-US" dirty="0" err="1"/>
              <a:t>daratan</a:t>
            </a:r>
            <a:r>
              <a:rPr lang="en-US" dirty="0"/>
              <a:t> </a:t>
            </a:r>
            <a:r>
              <a:rPr lang="en-US" dirty="0" err="1"/>
              <a:t>bumi</a:t>
            </a:r>
            <a:endParaRPr lang="en-ID" dirty="0"/>
          </a:p>
        </p:txBody>
      </p:sp>
      <p:sp>
        <p:nvSpPr>
          <p:cNvPr id="3" name="Content Placeholder 2">
            <a:extLst>
              <a:ext uri="{FF2B5EF4-FFF2-40B4-BE49-F238E27FC236}">
                <a16:creationId xmlns:a16="http://schemas.microsoft.com/office/drawing/2014/main" id="{32F19863-3971-432C-A59C-6CEA77239018}"/>
              </a:ext>
            </a:extLst>
          </p:cNvPr>
          <p:cNvSpPr>
            <a:spLocks noGrp="1"/>
          </p:cNvSpPr>
          <p:nvPr>
            <p:ph idx="1"/>
          </p:nvPr>
        </p:nvSpPr>
        <p:spPr>
          <a:xfrm>
            <a:off x="1115568" y="2478024"/>
            <a:ext cx="5216513" cy="3370326"/>
          </a:xfrm>
        </p:spPr>
        <p:txBody>
          <a:bodyPr/>
          <a:lstStyle/>
          <a:p>
            <a:r>
              <a:rPr lang="en-US" dirty="0" err="1"/>
              <a:t>Menurut</a:t>
            </a:r>
            <a:r>
              <a:rPr lang="en-US" dirty="0"/>
              <a:t> data, </a:t>
            </a:r>
            <a:r>
              <a:rPr lang="en-US" dirty="0" err="1"/>
              <a:t>suhu</a:t>
            </a:r>
            <a:r>
              <a:rPr lang="en-US" dirty="0"/>
              <a:t> </a:t>
            </a:r>
            <a:r>
              <a:rPr lang="en-US" dirty="0" err="1"/>
              <a:t>daratan</a:t>
            </a:r>
            <a:r>
              <a:rPr lang="en-US" dirty="0"/>
              <a:t> </a:t>
            </a:r>
            <a:r>
              <a:rPr lang="en-US" dirty="0" err="1"/>
              <a:t>bumi</a:t>
            </a:r>
            <a:r>
              <a:rPr lang="en-US" dirty="0"/>
              <a:t> </a:t>
            </a:r>
            <a:r>
              <a:rPr lang="en-US" dirty="0" err="1"/>
              <a:t>tidak</a:t>
            </a:r>
            <a:r>
              <a:rPr lang="en-US" dirty="0"/>
              <a:t> </a:t>
            </a:r>
            <a:r>
              <a:rPr lang="en-US" dirty="0" err="1"/>
              <a:t>mengalami</a:t>
            </a:r>
            <a:r>
              <a:rPr lang="en-US" dirty="0"/>
              <a:t> </a:t>
            </a:r>
            <a:r>
              <a:rPr lang="en-US" dirty="0" err="1"/>
              <a:t>perubahan</a:t>
            </a:r>
            <a:r>
              <a:rPr lang="en-US" dirty="0"/>
              <a:t> </a:t>
            </a:r>
            <a:r>
              <a:rPr lang="en-US" dirty="0" err="1"/>
              <a:t>pola</a:t>
            </a:r>
            <a:r>
              <a:rPr lang="en-US" dirty="0"/>
              <a:t> yang </a:t>
            </a:r>
            <a:r>
              <a:rPr lang="en-US" dirty="0" err="1"/>
              <a:t>signifikan</a:t>
            </a:r>
            <a:r>
              <a:rPr lang="en-US" dirty="0"/>
              <a:t>, </a:t>
            </a:r>
            <a:r>
              <a:rPr lang="en-US" dirty="0" err="1"/>
              <a:t>sehingga</a:t>
            </a:r>
            <a:r>
              <a:rPr lang="en-US" dirty="0"/>
              <a:t> </a:t>
            </a:r>
            <a:r>
              <a:rPr lang="en-US" dirty="0" err="1"/>
              <a:t>kemungkinan</a:t>
            </a:r>
            <a:r>
              <a:rPr lang="en-US" dirty="0"/>
              <a:t> </a:t>
            </a:r>
            <a:r>
              <a:rPr lang="en-US" dirty="0" err="1"/>
              <a:t>terbesar</a:t>
            </a:r>
            <a:r>
              <a:rPr lang="en-US" dirty="0"/>
              <a:t> </a:t>
            </a:r>
            <a:r>
              <a:rPr lang="en-US" dirty="0" err="1"/>
              <a:t>suhu</a:t>
            </a:r>
            <a:r>
              <a:rPr lang="en-US" dirty="0"/>
              <a:t> </a:t>
            </a:r>
            <a:r>
              <a:rPr lang="en-US" dirty="0" err="1"/>
              <a:t>bumi</a:t>
            </a:r>
            <a:r>
              <a:rPr lang="en-US" dirty="0"/>
              <a:t> </a:t>
            </a:r>
            <a:r>
              <a:rPr lang="en-US" dirty="0" err="1"/>
              <a:t>tidak</a:t>
            </a:r>
            <a:r>
              <a:rPr lang="en-US" dirty="0"/>
              <a:t> </a:t>
            </a:r>
            <a:r>
              <a:rPr lang="en-US" dirty="0" err="1"/>
              <a:t>mempengaruhi</a:t>
            </a:r>
            <a:r>
              <a:rPr lang="en-US" dirty="0"/>
              <a:t> </a:t>
            </a:r>
            <a:r>
              <a:rPr lang="en-US" dirty="0" err="1"/>
              <a:t>pencairan</a:t>
            </a:r>
            <a:r>
              <a:rPr lang="en-US" dirty="0"/>
              <a:t> es di </a:t>
            </a:r>
            <a:r>
              <a:rPr lang="en-US" dirty="0" err="1"/>
              <a:t>Antartika</a:t>
            </a:r>
            <a:endParaRPr lang="en-ID" dirty="0"/>
          </a:p>
        </p:txBody>
      </p:sp>
      <p:pic>
        <p:nvPicPr>
          <p:cNvPr id="4" name="Picture 3">
            <a:extLst>
              <a:ext uri="{FF2B5EF4-FFF2-40B4-BE49-F238E27FC236}">
                <a16:creationId xmlns:a16="http://schemas.microsoft.com/office/drawing/2014/main" id="{F374BC2A-D14A-4253-932B-F3F5E9E65B7F}"/>
              </a:ext>
            </a:extLst>
          </p:cNvPr>
          <p:cNvPicPr>
            <a:picLocks noChangeAspect="1"/>
          </p:cNvPicPr>
          <p:nvPr/>
        </p:nvPicPr>
        <p:blipFill>
          <a:blip r:embed="rId2"/>
          <a:stretch>
            <a:fillRect/>
          </a:stretch>
        </p:blipFill>
        <p:spPr>
          <a:xfrm>
            <a:off x="6332081" y="1728216"/>
            <a:ext cx="4878843" cy="4622426"/>
          </a:xfrm>
          <a:prstGeom prst="rect">
            <a:avLst/>
          </a:prstGeom>
        </p:spPr>
      </p:pic>
    </p:spTree>
    <p:extLst>
      <p:ext uri="{BB962C8B-B14F-4D97-AF65-F5344CB8AC3E}">
        <p14:creationId xmlns:p14="http://schemas.microsoft.com/office/powerpoint/2010/main" val="317084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79850-BEEE-445F-BC16-B865A200194E}"/>
              </a:ext>
            </a:extLst>
          </p:cNvPr>
          <p:cNvSpPr>
            <a:spLocks noGrp="1"/>
          </p:cNvSpPr>
          <p:nvPr>
            <p:ph type="title"/>
          </p:nvPr>
        </p:nvSpPr>
        <p:spPr>
          <a:xfrm>
            <a:off x="1115568" y="548640"/>
            <a:ext cx="10168128" cy="1179576"/>
          </a:xfrm>
        </p:spPr>
        <p:txBody>
          <a:bodyPr>
            <a:normAutofit fontScale="90000"/>
          </a:bodyPr>
          <a:lstStyle/>
          <a:p>
            <a:r>
              <a:rPr lang="en-US"/>
              <a:t>Korelasi Data menggunakan metode Pearson</a:t>
            </a:r>
            <a:endParaRPr lang="en-ID" dirty="0"/>
          </a:p>
        </p:txBody>
      </p:sp>
      <p:sp>
        <p:nvSpPr>
          <p:cNvPr id="3" name="Content Placeholder 2">
            <a:extLst>
              <a:ext uri="{FF2B5EF4-FFF2-40B4-BE49-F238E27FC236}">
                <a16:creationId xmlns:a16="http://schemas.microsoft.com/office/drawing/2014/main" id="{0A4A6E74-61E1-4D81-81EA-88FBEDA19C88}"/>
              </a:ext>
            </a:extLst>
          </p:cNvPr>
          <p:cNvSpPr>
            <a:spLocks noGrp="1"/>
          </p:cNvSpPr>
          <p:nvPr>
            <p:ph idx="1"/>
          </p:nvPr>
        </p:nvSpPr>
        <p:spPr>
          <a:xfrm>
            <a:off x="667893" y="2382773"/>
            <a:ext cx="6430648" cy="3713227"/>
          </a:xfrm>
        </p:spPr>
        <p:txBody>
          <a:bodyPr>
            <a:normAutofit fontScale="70000" lnSpcReduction="20000"/>
          </a:bodyPr>
          <a:lstStyle/>
          <a:p>
            <a:r>
              <a:rPr lang="en-US"/>
              <a:t>Menurut metode Pearsonn, data perubahan massa es dan data CO2 memiliki tingkat korelasi negative yang sangat tinggi yaitu -0.95. Hal tersebut menunjukkan bahwa semakin tinggi nilai emisi CO2 maka, semakin negative nilai perubahan massa es (semakin tinngi pencairan es)</a:t>
            </a:r>
          </a:p>
          <a:p>
            <a:r>
              <a:rPr lang="en-US"/>
              <a:t>Korelasi antara suhu bumi dan perubahan massa es memiliki nilai yang sangat rendah yaitu -0.054. Hal tersebut menunjukkan bahwa suhu bumi tidak memiliki pengaruh terhadap pengurangan massa es</a:t>
            </a:r>
            <a:endParaRPr lang="en-ID" dirty="0"/>
          </a:p>
        </p:txBody>
      </p:sp>
      <p:pic>
        <p:nvPicPr>
          <p:cNvPr id="4" name="Picture 3">
            <a:extLst>
              <a:ext uri="{FF2B5EF4-FFF2-40B4-BE49-F238E27FC236}">
                <a16:creationId xmlns:a16="http://schemas.microsoft.com/office/drawing/2014/main" id="{094FEE93-DE24-40D9-8CA2-41FFFC33DD32}"/>
              </a:ext>
            </a:extLst>
          </p:cNvPr>
          <p:cNvPicPr>
            <a:picLocks noChangeAspect="1"/>
          </p:cNvPicPr>
          <p:nvPr/>
        </p:nvPicPr>
        <p:blipFill>
          <a:blip r:embed="rId2"/>
          <a:stretch>
            <a:fillRect/>
          </a:stretch>
        </p:blipFill>
        <p:spPr>
          <a:xfrm>
            <a:off x="7098541" y="2074995"/>
            <a:ext cx="4951858" cy="4573455"/>
          </a:xfrm>
          <a:prstGeom prst="rect">
            <a:avLst/>
          </a:prstGeom>
        </p:spPr>
      </p:pic>
    </p:spTree>
    <p:extLst>
      <p:ext uri="{BB962C8B-B14F-4D97-AF65-F5344CB8AC3E}">
        <p14:creationId xmlns:p14="http://schemas.microsoft.com/office/powerpoint/2010/main" val="2602478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9C1D84-18A1-4A5C-AE62-78F79222BDA5}"/>
              </a:ext>
            </a:extLst>
          </p:cNvPr>
          <p:cNvSpPr>
            <a:spLocks noGrp="1"/>
          </p:cNvSpPr>
          <p:nvPr>
            <p:ph type="title"/>
          </p:nvPr>
        </p:nvSpPr>
        <p:spPr>
          <a:xfrm>
            <a:off x="371094" y="1161288"/>
            <a:ext cx="3438144" cy="1124712"/>
          </a:xfrm>
        </p:spPr>
        <p:txBody>
          <a:bodyPr anchor="b">
            <a:normAutofit/>
          </a:bodyPr>
          <a:lstStyle/>
          <a:p>
            <a:r>
              <a:rPr lang="en-US" sz="2600"/>
              <a:t>Korelasi data dengan metode Kendall</a:t>
            </a:r>
            <a:endParaRPr lang="en-ID" sz="2600"/>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0D5A4B2-C124-40B9-ADBE-57D07C08E35C}"/>
              </a:ext>
            </a:extLst>
          </p:cNvPr>
          <p:cNvSpPr>
            <a:spLocks noGrp="1"/>
          </p:cNvSpPr>
          <p:nvPr>
            <p:ph idx="1"/>
          </p:nvPr>
        </p:nvSpPr>
        <p:spPr>
          <a:xfrm>
            <a:off x="371094" y="2718054"/>
            <a:ext cx="3438906" cy="3207258"/>
          </a:xfrm>
        </p:spPr>
        <p:txBody>
          <a:bodyPr anchor="t">
            <a:normAutofit/>
          </a:bodyPr>
          <a:lstStyle/>
          <a:p>
            <a:r>
              <a:rPr lang="en-US" sz="1700" dirty="0"/>
              <a:t>Pada </a:t>
            </a:r>
            <a:r>
              <a:rPr lang="en-US" sz="1700" dirty="0" err="1"/>
              <a:t>metode</a:t>
            </a:r>
            <a:r>
              <a:rPr lang="en-US" sz="1700" dirty="0"/>
              <a:t> Kendall, juga </a:t>
            </a:r>
            <a:r>
              <a:rPr lang="en-US" sz="1700" dirty="0" err="1"/>
              <a:t>dapat</a:t>
            </a:r>
            <a:r>
              <a:rPr lang="en-US" sz="1700" dirty="0"/>
              <a:t> </a:t>
            </a:r>
            <a:r>
              <a:rPr lang="en-US" sz="1700" dirty="0" err="1"/>
              <a:t>dilihat</a:t>
            </a:r>
            <a:r>
              <a:rPr lang="en-US" sz="1700" dirty="0"/>
              <a:t> </a:t>
            </a:r>
            <a:r>
              <a:rPr lang="en-US" sz="1700" dirty="0" err="1"/>
              <a:t>bahwa</a:t>
            </a:r>
            <a:r>
              <a:rPr lang="en-US" sz="1700" dirty="0"/>
              <a:t> </a:t>
            </a:r>
            <a:r>
              <a:rPr lang="en-US" sz="1700" dirty="0" err="1"/>
              <a:t>perubahan</a:t>
            </a:r>
            <a:r>
              <a:rPr lang="en-US" sz="1700" dirty="0"/>
              <a:t> </a:t>
            </a:r>
            <a:r>
              <a:rPr lang="en-US" sz="1700" dirty="0" err="1"/>
              <a:t>massa</a:t>
            </a:r>
            <a:r>
              <a:rPr lang="en-US" sz="1700" dirty="0"/>
              <a:t> es </a:t>
            </a:r>
            <a:r>
              <a:rPr lang="en-US" sz="1700" dirty="0" err="1"/>
              <a:t>memiliki</a:t>
            </a:r>
            <a:r>
              <a:rPr lang="en-US" sz="1700" dirty="0"/>
              <a:t> </a:t>
            </a:r>
            <a:r>
              <a:rPr lang="en-US" sz="1700" dirty="0" err="1"/>
              <a:t>korelasi</a:t>
            </a:r>
            <a:r>
              <a:rPr lang="en-US" sz="1700" dirty="0"/>
              <a:t> negative </a:t>
            </a:r>
            <a:r>
              <a:rPr lang="en-US" sz="1700" dirty="0" err="1"/>
              <a:t>kuat</a:t>
            </a:r>
            <a:r>
              <a:rPr lang="en-US" sz="1700" dirty="0"/>
              <a:t> </a:t>
            </a:r>
            <a:r>
              <a:rPr lang="en-US" sz="1700" dirty="0" err="1"/>
              <a:t>dengan</a:t>
            </a:r>
            <a:r>
              <a:rPr lang="en-US" sz="1700" dirty="0"/>
              <a:t> </a:t>
            </a:r>
            <a:r>
              <a:rPr lang="en-US" sz="1700" dirty="0" err="1"/>
              <a:t>emisi</a:t>
            </a:r>
            <a:r>
              <a:rPr lang="en-US" sz="1700" dirty="0"/>
              <a:t> CO2 </a:t>
            </a:r>
            <a:r>
              <a:rPr lang="en-US" sz="1700" dirty="0" err="1"/>
              <a:t>dengan</a:t>
            </a:r>
            <a:r>
              <a:rPr lang="en-US" sz="1700" dirty="0"/>
              <a:t> </a:t>
            </a:r>
            <a:r>
              <a:rPr lang="en-US" sz="1700" dirty="0" err="1"/>
              <a:t>nilai</a:t>
            </a:r>
            <a:r>
              <a:rPr lang="en-US" sz="1700" dirty="0"/>
              <a:t> -0.93 dan </a:t>
            </a:r>
            <a:r>
              <a:rPr lang="en-US" sz="1700" dirty="0" err="1"/>
              <a:t>memiliki</a:t>
            </a:r>
            <a:r>
              <a:rPr lang="en-US" sz="1700" dirty="0"/>
              <a:t> </a:t>
            </a:r>
            <a:r>
              <a:rPr lang="en-US" sz="1700" dirty="0" err="1"/>
              <a:t>korelasi</a:t>
            </a:r>
            <a:r>
              <a:rPr lang="en-US" sz="1700" dirty="0"/>
              <a:t> negative </a:t>
            </a:r>
            <a:r>
              <a:rPr lang="en-US" sz="1700" dirty="0" err="1"/>
              <a:t>sangat</a:t>
            </a:r>
            <a:r>
              <a:rPr lang="en-US" sz="1700" dirty="0"/>
              <a:t> </a:t>
            </a:r>
            <a:r>
              <a:rPr lang="en-US" sz="1700" dirty="0" err="1"/>
              <a:t>lemah</a:t>
            </a:r>
            <a:r>
              <a:rPr lang="en-US" sz="1700" dirty="0"/>
              <a:t> </a:t>
            </a:r>
            <a:r>
              <a:rPr lang="en-US" sz="1700" dirty="0" err="1"/>
              <a:t>dengan</a:t>
            </a:r>
            <a:r>
              <a:rPr lang="en-US" sz="1700" dirty="0"/>
              <a:t> </a:t>
            </a:r>
            <a:r>
              <a:rPr lang="en-US" sz="1700" dirty="0" err="1"/>
              <a:t>suhu</a:t>
            </a:r>
            <a:r>
              <a:rPr lang="en-US" sz="1700" dirty="0"/>
              <a:t> </a:t>
            </a:r>
            <a:r>
              <a:rPr lang="en-US" sz="1700" dirty="0" err="1"/>
              <a:t>bumi</a:t>
            </a:r>
            <a:r>
              <a:rPr lang="en-US" sz="1700" dirty="0"/>
              <a:t> </a:t>
            </a:r>
            <a:r>
              <a:rPr lang="en-US" sz="1700" dirty="0" err="1"/>
              <a:t>dengan</a:t>
            </a:r>
            <a:r>
              <a:rPr lang="en-US" sz="1700" dirty="0"/>
              <a:t> </a:t>
            </a:r>
            <a:r>
              <a:rPr lang="en-US" sz="1700" dirty="0" err="1"/>
              <a:t>nilai</a:t>
            </a:r>
            <a:r>
              <a:rPr lang="en-US" sz="1700" dirty="0"/>
              <a:t> -0.06 </a:t>
            </a:r>
            <a:endParaRPr lang="en-ID" sz="1700" dirty="0"/>
          </a:p>
        </p:txBody>
      </p:sp>
      <p:pic>
        <p:nvPicPr>
          <p:cNvPr id="4" name="Picture 3">
            <a:extLst>
              <a:ext uri="{FF2B5EF4-FFF2-40B4-BE49-F238E27FC236}">
                <a16:creationId xmlns:a16="http://schemas.microsoft.com/office/drawing/2014/main" id="{55DBE3BE-CD37-4665-8B53-74B2D946B86D}"/>
              </a:ext>
            </a:extLst>
          </p:cNvPr>
          <p:cNvPicPr>
            <a:picLocks noChangeAspect="1"/>
          </p:cNvPicPr>
          <p:nvPr/>
        </p:nvPicPr>
        <p:blipFill rotWithShape="1">
          <a:blip r:embed="rId2"/>
          <a:srcRect l="6094" b="867"/>
          <a:stretch/>
        </p:blipFill>
        <p:spPr>
          <a:xfrm>
            <a:off x="4898967" y="1739020"/>
            <a:ext cx="6921940" cy="3489200"/>
          </a:xfrm>
          <a:prstGeom prst="rect">
            <a:avLst/>
          </a:prstGeom>
        </p:spPr>
      </p:pic>
    </p:spTree>
    <p:extLst>
      <p:ext uri="{BB962C8B-B14F-4D97-AF65-F5344CB8AC3E}">
        <p14:creationId xmlns:p14="http://schemas.microsoft.com/office/powerpoint/2010/main" val="1363171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0">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2">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9F235D-FF02-4D6F-B3FD-5B6B64DBC7C5}"/>
              </a:ext>
            </a:extLst>
          </p:cNvPr>
          <p:cNvSpPr>
            <a:spLocks noGrp="1"/>
          </p:cNvSpPr>
          <p:nvPr>
            <p:ph type="title"/>
          </p:nvPr>
        </p:nvSpPr>
        <p:spPr>
          <a:xfrm>
            <a:off x="621792" y="1161288"/>
            <a:ext cx="3602736" cy="4526280"/>
          </a:xfrm>
        </p:spPr>
        <p:txBody>
          <a:bodyPr>
            <a:normAutofit/>
          </a:bodyPr>
          <a:lstStyle/>
          <a:p>
            <a:r>
              <a:rPr lang="en-US"/>
              <a:t>Background</a:t>
            </a:r>
            <a:endParaRPr lang="en-ID" dirty="0"/>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C8475712-8B5B-47BD-A309-AA113693F81D}"/>
              </a:ext>
            </a:extLst>
          </p:cNvPr>
          <p:cNvSpPr>
            <a:spLocks noGrp="1" noChangeArrowheads="1"/>
          </p:cNvSpPr>
          <p:nvPr>
            <p:ph idx="1"/>
          </p:nvPr>
        </p:nvSpPr>
        <p:spPr bwMode="auto">
          <a:xfrm>
            <a:off x="5434149" y="932688"/>
            <a:ext cx="5916603" cy="499262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600" b="0" i="0" u="none" strike="noStrike" cap="none" normalizeH="0" baseline="0">
                <a:ln>
                  <a:noFill/>
                </a:ln>
                <a:effectLst/>
                <a:latin typeface="Arial Unicode MS"/>
              </a:rPr>
              <a:t>Lapisan Es Antartika adalah indikator penting perubahan iklim dan pendorong kenaikan permukaan laut. Di sini kami menggabungkan pengamatan satelit terhadap perubahan volume, aliran, dan tarikan gravitasi dengan pemodelan keseimbangan massa permukaannya untuk menunjukkan bahwa ia kehilangan 2.720 ± 1.390 miliar ton es antara tahun 1992 dan 2017, yang sesuai dengan peningkatan rata-rata permukaan laut 7,6 ± 3,9 milimeter (kesalahan adalah satu standar deviasi). Selama periode ini, pencairan yang disebabkan oleh lautan telah menyebabkan tingkat kehilangan es dari Antartika Barat meningkat dari 53 ± 29 miliar menjadi 159 ± 26 miliar ton per tahun; keruntuhan lapisan es telah meningkatkan tingkat kehilangan es dari Semenanjung Antartika dari 7 ± 13 miliar menjadi 33 ± 16 miliar ton per tahun. Kami menemukan variasi besar dalam dan di antara perkiraan model keseimbangan massa permukaan dan penyesuaian isostatik glasial untuk Antartika Timur, dengan tingkat rata-rata kenaikan massa selama periode 1992-2017 (5 ± 46 miliar ton per tahun) menjadi yang paling tidak pasti.</a:t>
            </a:r>
            <a:endParaRPr kumimoji="0" lang="en-US" altLang="en-US" sz="16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2500695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445F57-9D27-4A09-B46F-ACD0CCA9F289}"/>
              </a:ext>
            </a:extLst>
          </p:cNvPr>
          <p:cNvSpPr>
            <a:spLocks noGrp="1"/>
          </p:cNvSpPr>
          <p:nvPr>
            <p:ph type="title"/>
          </p:nvPr>
        </p:nvSpPr>
        <p:spPr>
          <a:xfrm>
            <a:off x="1051560" y="586822"/>
            <a:ext cx="3538728" cy="1645920"/>
          </a:xfrm>
        </p:spPr>
        <p:txBody>
          <a:bodyPr>
            <a:normAutofit fontScale="90000"/>
          </a:bodyPr>
          <a:lstStyle/>
          <a:p>
            <a:r>
              <a:rPr lang="en-US" sz="3200" dirty="0" err="1"/>
              <a:t>Perbandingan</a:t>
            </a:r>
            <a:r>
              <a:rPr lang="en-US" sz="3200" dirty="0"/>
              <a:t> data </a:t>
            </a:r>
            <a:r>
              <a:rPr lang="en-US" sz="3200" dirty="0" err="1"/>
              <a:t>perubahan</a:t>
            </a:r>
            <a:r>
              <a:rPr lang="en-US" sz="3200" dirty="0"/>
              <a:t> </a:t>
            </a:r>
            <a:r>
              <a:rPr lang="en-US" sz="3200" dirty="0" err="1"/>
              <a:t>massa</a:t>
            </a:r>
            <a:r>
              <a:rPr lang="en-US" sz="3200" dirty="0"/>
              <a:t> es </a:t>
            </a:r>
            <a:r>
              <a:rPr lang="en-US" sz="3200" dirty="0" err="1"/>
              <a:t>dengan</a:t>
            </a:r>
            <a:r>
              <a:rPr lang="en-US" sz="3200" dirty="0"/>
              <a:t> </a:t>
            </a:r>
            <a:r>
              <a:rPr lang="en-US" sz="3200" dirty="0" err="1"/>
              <a:t>emisi</a:t>
            </a:r>
            <a:r>
              <a:rPr lang="en-US" sz="3200" dirty="0"/>
              <a:t> CO2</a:t>
            </a:r>
            <a:endParaRPr lang="en-ID" sz="3200" dirty="0"/>
          </a:p>
        </p:txBody>
      </p:sp>
      <p:sp>
        <p:nvSpPr>
          <p:cNvPr id="36" name="Rectangle 3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859E3C4-068D-4B78-95B0-480A804845A3}"/>
              </a:ext>
            </a:extLst>
          </p:cNvPr>
          <p:cNvSpPr>
            <a:spLocks noGrp="1"/>
          </p:cNvSpPr>
          <p:nvPr>
            <p:ph idx="1"/>
          </p:nvPr>
        </p:nvSpPr>
        <p:spPr>
          <a:xfrm>
            <a:off x="5349240" y="586822"/>
            <a:ext cx="6007608" cy="1645920"/>
          </a:xfrm>
        </p:spPr>
        <p:txBody>
          <a:bodyPr anchor="ctr">
            <a:normAutofit fontScale="85000" lnSpcReduction="20000"/>
          </a:bodyPr>
          <a:lstStyle/>
          <a:p>
            <a:r>
              <a:rPr lang="en-US" sz="1800" dirty="0" err="1"/>
              <a:t>Dapat</a:t>
            </a:r>
            <a:r>
              <a:rPr lang="en-US" sz="1800" dirty="0"/>
              <a:t> </a:t>
            </a:r>
            <a:r>
              <a:rPr lang="en-US" sz="1800" dirty="0" err="1"/>
              <a:t>dilihat</a:t>
            </a:r>
            <a:r>
              <a:rPr lang="en-US" sz="1800" dirty="0"/>
              <a:t> </a:t>
            </a:r>
            <a:r>
              <a:rPr lang="en-US" sz="1800" dirty="0" err="1"/>
              <a:t>bahwa</a:t>
            </a:r>
            <a:r>
              <a:rPr lang="en-US" sz="1800" dirty="0"/>
              <a:t> pada </a:t>
            </a:r>
            <a:r>
              <a:rPr lang="en-US" sz="1800" dirty="0" err="1"/>
              <a:t>grafik</a:t>
            </a:r>
            <a:r>
              <a:rPr lang="en-US" sz="1800" dirty="0"/>
              <a:t>, </a:t>
            </a:r>
            <a:r>
              <a:rPr lang="en-US" sz="1800" dirty="0" err="1"/>
              <a:t>emisi</a:t>
            </a:r>
            <a:r>
              <a:rPr lang="en-US" sz="1800" dirty="0"/>
              <a:t> CO2 </a:t>
            </a:r>
            <a:r>
              <a:rPr lang="en-US" sz="1800" dirty="0" err="1"/>
              <a:t>terus</a:t>
            </a:r>
            <a:r>
              <a:rPr lang="en-US" sz="1800" dirty="0"/>
              <a:t> </a:t>
            </a:r>
            <a:r>
              <a:rPr lang="en-US" sz="1800" dirty="0" err="1"/>
              <a:t>meningkat</a:t>
            </a:r>
            <a:r>
              <a:rPr lang="en-US" sz="1800" dirty="0"/>
              <a:t> dan </a:t>
            </a:r>
            <a:r>
              <a:rPr lang="en-US" sz="1800" dirty="0" err="1"/>
              <a:t>perubahan</a:t>
            </a:r>
            <a:r>
              <a:rPr lang="en-US" sz="1800" dirty="0"/>
              <a:t> </a:t>
            </a:r>
            <a:r>
              <a:rPr lang="en-US" sz="1800" dirty="0" err="1"/>
              <a:t>massa</a:t>
            </a:r>
            <a:r>
              <a:rPr lang="en-US" sz="1800" dirty="0"/>
              <a:t> es </a:t>
            </a:r>
            <a:r>
              <a:rPr lang="en-US" sz="1800" dirty="0" err="1"/>
              <a:t>terus</a:t>
            </a:r>
            <a:r>
              <a:rPr lang="en-US" sz="1800" dirty="0"/>
              <a:t> </a:t>
            </a:r>
            <a:r>
              <a:rPr lang="en-US" sz="1800" dirty="0" err="1"/>
              <a:t>menurun</a:t>
            </a:r>
            <a:r>
              <a:rPr lang="en-US" sz="1800" dirty="0"/>
              <a:t>. </a:t>
            </a:r>
            <a:r>
              <a:rPr lang="en-US" sz="1800" dirty="0" err="1"/>
              <a:t>Namun</a:t>
            </a:r>
            <a:r>
              <a:rPr lang="en-US" sz="1800" dirty="0"/>
              <a:t>, pada </a:t>
            </a:r>
            <a:r>
              <a:rPr lang="en-US" sz="1800" dirty="0" err="1"/>
              <a:t>grafik</a:t>
            </a:r>
            <a:r>
              <a:rPr lang="en-US" sz="1800" dirty="0"/>
              <a:t> </a:t>
            </a:r>
            <a:r>
              <a:rPr lang="en-US" sz="1800" dirty="0" err="1"/>
              <a:t>emisi</a:t>
            </a:r>
            <a:r>
              <a:rPr lang="en-US" sz="1800" dirty="0"/>
              <a:t> CO2 </a:t>
            </a:r>
            <a:r>
              <a:rPr lang="en-US" sz="1800" dirty="0" err="1"/>
              <a:t>terlihat</a:t>
            </a:r>
            <a:r>
              <a:rPr lang="en-US" sz="1800" dirty="0"/>
              <a:t> </a:t>
            </a:r>
            <a:r>
              <a:rPr lang="en-US" sz="1800" dirty="0" err="1"/>
              <a:t>bahwa</a:t>
            </a:r>
            <a:r>
              <a:rPr lang="en-US" sz="1800" dirty="0"/>
              <a:t> data  naik </a:t>
            </a:r>
            <a:r>
              <a:rPr lang="en-US" sz="1800" dirty="0" err="1"/>
              <a:t>dengan</a:t>
            </a:r>
            <a:r>
              <a:rPr lang="en-US" sz="1800" dirty="0"/>
              <a:t> </a:t>
            </a:r>
            <a:r>
              <a:rPr lang="en-US" sz="1800" dirty="0" err="1"/>
              <a:t>laju</a:t>
            </a:r>
            <a:r>
              <a:rPr lang="en-US" sz="1800" dirty="0"/>
              <a:t> </a:t>
            </a:r>
            <a:r>
              <a:rPr lang="en-US" sz="1800" dirty="0" err="1"/>
              <a:t>cukup</a:t>
            </a:r>
            <a:r>
              <a:rPr lang="en-US" sz="1800" dirty="0"/>
              <a:t> </a:t>
            </a:r>
            <a:r>
              <a:rPr lang="en-US" sz="1800" dirty="0" err="1"/>
              <a:t>stabil</a:t>
            </a:r>
            <a:r>
              <a:rPr lang="en-US" sz="1800" dirty="0"/>
              <a:t>, </a:t>
            </a:r>
            <a:r>
              <a:rPr lang="en-US" sz="1800" dirty="0" err="1"/>
              <a:t>sedangkan</a:t>
            </a:r>
            <a:r>
              <a:rPr lang="en-US" sz="1800" dirty="0"/>
              <a:t> </a:t>
            </a:r>
            <a:r>
              <a:rPr lang="en-US" sz="1800" dirty="0" err="1"/>
              <a:t>perubahan</a:t>
            </a:r>
            <a:r>
              <a:rPr lang="en-US" sz="1800" dirty="0"/>
              <a:t> </a:t>
            </a:r>
            <a:r>
              <a:rPr lang="en-US" sz="1800" dirty="0" err="1"/>
              <a:t>massa</a:t>
            </a:r>
            <a:r>
              <a:rPr lang="en-US" sz="1800" dirty="0"/>
              <a:t> es </a:t>
            </a:r>
            <a:r>
              <a:rPr lang="en-US" sz="1800" dirty="0" err="1"/>
              <a:t>menurun</a:t>
            </a:r>
            <a:r>
              <a:rPr lang="en-US" sz="1800" dirty="0"/>
              <a:t> </a:t>
            </a:r>
            <a:r>
              <a:rPr lang="en-US" sz="1800" dirty="0" err="1"/>
              <a:t>dengan</a:t>
            </a:r>
            <a:r>
              <a:rPr lang="en-US" sz="1800" dirty="0"/>
              <a:t> </a:t>
            </a:r>
            <a:r>
              <a:rPr lang="en-US" sz="1800" dirty="0" err="1"/>
              <a:t>laju</a:t>
            </a:r>
            <a:r>
              <a:rPr lang="en-US" sz="1800" dirty="0"/>
              <a:t> yang </a:t>
            </a:r>
            <a:r>
              <a:rPr lang="en-US" sz="1800" dirty="0" err="1"/>
              <a:t>mengalami</a:t>
            </a:r>
            <a:r>
              <a:rPr lang="en-US" sz="1800" dirty="0"/>
              <a:t> </a:t>
            </a:r>
            <a:r>
              <a:rPr lang="en-US" sz="1800" dirty="0" err="1"/>
              <a:t>percepatan</a:t>
            </a:r>
            <a:r>
              <a:rPr lang="en-US" sz="1800" dirty="0"/>
              <a:t>. Hal </a:t>
            </a:r>
            <a:r>
              <a:rPr lang="en-US" sz="1800" dirty="0" err="1"/>
              <a:t>ini</a:t>
            </a:r>
            <a:r>
              <a:rPr lang="en-US" sz="1800" dirty="0"/>
              <a:t> </a:t>
            </a:r>
            <a:r>
              <a:rPr lang="en-US" sz="1800" dirty="0" err="1"/>
              <a:t>berarti</a:t>
            </a:r>
            <a:r>
              <a:rPr lang="en-US" sz="1800" dirty="0"/>
              <a:t> </a:t>
            </a:r>
            <a:r>
              <a:rPr lang="en-US" sz="1800" dirty="0" err="1"/>
              <a:t>perubahan</a:t>
            </a:r>
            <a:r>
              <a:rPr lang="en-US" sz="1800" dirty="0"/>
              <a:t> </a:t>
            </a:r>
            <a:r>
              <a:rPr lang="en-US" sz="1800" dirty="0" err="1"/>
              <a:t>massa</a:t>
            </a:r>
            <a:r>
              <a:rPr lang="en-US" sz="1800" dirty="0"/>
              <a:t> es juga </a:t>
            </a:r>
            <a:r>
              <a:rPr lang="en-US" sz="1800" dirty="0" err="1"/>
              <a:t>dipengaruhi</a:t>
            </a:r>
            <a:r>
              <a:rPr lang="en-US" sz="1800" dirty="0"/>
              <a:t> oleh </a:t>
            </a:r>
            <a:r>
              <a:rPr lang="en-US" sz="1800" dirty="0" err="1"/>
              <a:t>faktor</a:t>
            </a:r>
            <a:r>
              <a:rPr lang="en-US" sz="1800" dirty="0"/>
              <a:t> – factor lain </a:t>
            </a:r>
            <a:r>
              <a:rPr lang="en-US" sz="1800" dirty="0" err="1"/>
              <a:t>selain</a:t>
            </a:r>
            <a:r>
              <a:rPr lang="en-US" sz="1800" dirty="0"/>
              <a:t> </a:t>
            </a:r>
            <a:r>
              <a:rPr lang="en-US" sz="1800" dirty="0" err="1"/>
              <a:t>emisi</a:t>
            </a:r>
            <a:r>
              <a:rPr lang="en-US" sz="1800" dirty="0"/>
              <a:t> CO2, </a:t>
            </a:r>
            <a:r>
              <a:rPr lang="en-US" sz="1800" dirty="0" err="1"/>
              <a:t>seperti</a:t>
            </a:r>
            <a:r>
              <a:rPr lang="en-US" sz="1800" dirty="0"/>
              <a:t> </a:t>
            </a:r>
            <a:r>
              <a:rPr lang="en-US" sz="1800" dirty="0" err="1"/>
              <a:t>emisi</a:t>
            </a:r>
            <a:r>
              <a:rPr lang="en-US" sz="1800" dirty="0"/>
              <a:t> CH4, </a:t>
            </a:r>
            <a:r>
              <a:rPr lang="en-US" sz="1800" dirty="0" err="1"/>
              <a:t>penipisan</a:t>
            </a:r>
            <a:r>
              <a:rPr lang="en-US" sz="1800" dirty="0"/>
              <a:t> </a:t>
            </a:r>
            <a:r>
              <a:rPr lang="en-US" sz="1800" dirty="0" err="1"/>
              <a:t>ozon</a:t>
            </a:r>
            <a:r>
              <a:rPr lang="en-US" sz="1800" dirty="0"/>
              <a:t>, dan lain –lain.</a:t>
            </a:r>
            <a:endParaRPr lang="en-ID" sz="1800" dirty="0"/>
          </a:p>
        </p:txBody>
      </p:sp>
      <p:pic>
        <p:nvPicPr>
          <p:cNvPr id="5" name="Picture 4">
            <a:extLst>
              <a:ext uri="{FF2B5EF4-FFF2-40B4-BE49-F238E27FC236}">
                <a16:creationId xmlns:a16="http://schemas.microsoft.com/office/drawing/2014/main" id="{A9311299-61A7-4E20-B3E9-02FDBF921830}"/>
              </a:ext>
            </a:extLst>
          </p:cNvPr>
          <p:cNvPicPr>
            <a:picLocks noChangeAspect="1"/>
          </p:cNvPicPr>
          <p:nvPr/>
        </p:nvPicPr>
        <p:blipFill rotWithShape="1">
          <a:blip r:embed="rId2"/>
          <a:srcRect r="4714" b="3"/>
          <a:stretch/>
        </p:blipFill>
        <p:spPr>
          <a:xfrm>
            <a:off x="557783" y="2932530"/>
            <a:ext cx="5481509" cy="3077597"/>
          </a:xfrm>
          <a:prstGeom prst="rect">
            <a:avLst/>
          </a:prstGeom>
        </p:spPr>
      </p:pic>
      <p:pic>
        <p:nvPicPr>
          <p:cNvPr id="4" name="Content Placeholder 3">
            <a:extLst>
              <a:ext uri="{FF2B5EF4-FFF2-40B4-BE49-F238E27FC236}">
                <a16:creationId xmlns:a16="http://schemas.microsoft.com/office/drawing/2014/main" id="{C0F9ECC4-7D10-4AC1-A836-773EE6E20D62}"/>
              </a:ext>
            </a:extLst>
          </p:cNvPr>
          <p:cNvPicPr>
            <a:picLocks noChangeAspect="1"/>
          </p:cNvPicPr>
          <p:nvPr/>
        </p:nvPicPr>
        <p:blipFill rotWithShape="1">
          <a:blip r:embed="rId3"/>
          <a:srcRect l="21062" r="23017" b="2"/>
          <a:stretch/>
        </p:blipFill>
        <p:spPr>
          <a:xfrm>
            <a:off x="6831086" y="2729397"/>
            <a:ext cx="4258471" cy="3483864"/>
          </a:xfrm>
          <a:prstGeom prst="rect">
            <a:avLst/>
          </a:prstGeom>
        </p:spPr>
      </p:pic>
    </p:spTree>
    <p:extLst>
      <p:ext uri="{BB962C8B-B14F-4D97-AF65-F5344CB8AC3E}">
        <p14:creationId xmlns:p14="http://schemas.microsoft.com/office/powerpoint/2010/main" val="3367870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9B9E8A9-352D-4DCB-9485-C777000D4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194809-A8DF-4E94-A7F7-1430BA682DCA}"/>
              </a:ext>
            </a:extLst>
          </p:cNvPr>
          <p:cNvSpPr>
            <a:spLocks noGrp="1"/>
          </p:cNvSpPr>
          <p:nvPr>
            <p:ph type="title"/>
          </p:nvPr>
        </p:nvSpPr>
        <p:spPr>
          <a:xfrm>
            <a:off x="612648" y="1078992"/>
            <a:ext cx="6272784" cy="1536192"/>
          </a:xfrm>
        </p:spPr>
        <p:txBody>
          <a:bodyPr anchor="b">
            <a:normAutofit/>
          </a:bodyPr>
          <a:lstStyle/>
          <a:p>
            <a:r>
              <a:rPr lang="en-US" sz="4400"/>
              <a:t>Prediksi menggunakan ARIMA</a:t>
            </a:r>
            <a:endParaRPr lang="en-ID" sz="4400"/>
          </a:p>
        </p:txBody>
      </p:sp>
      <p:sp>
        <p:nvSpPr>
          <p:cNvPr id="15" name="Rectangle 14">
            <a:extLst>
              <a:ext uri="{FF2B5EF4-FFF2-40B4-BE49-F238E27FC236}">
                <a16:creationId xmlns:a16="http://schemas.microsoft.com/office/drawing/2014/main" id="{C2A9B0E5-C2C1-4B85-99A9-117A659D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3A8AEACA-9535-4BE8-A91B-8BE82BA54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FB59B82-227E-49BA-93BE-324FF19704EB}"/>
              </a:ext>
            </a:extLst>
          </p:cNvPr>
          <p:cNvPicPr>
            <a:picLocks noChangeAspect="1"/>
          </p:cNvPicPr>
          <p:nvPr/>
        </p:nvPicPr>
        <p:blipFill>
          <a:blip r:embed="rId2"/>
          <a:stretch>
            <a:fillRect/>
          </a:stretch>
        </p:blipFill>
        <p:spPr>
          <a:xfrm>
            <a:off x="7684008" y="368668"/>
            <a:ext cx="4229773" cy="2759926"/>
          </a:xfrm>
          <a:prstGeom prst="rect">
            <a:avLst/>
          </a:prstGeom>
        </p:spPr>
      </p:pic>
      <p:sp>
        <p:nvSpPr>
          <p:cNvPr id="10" name="Content Placeholder 9">
            <a:extLst>
              <a:ext uri="{FF2B5EF4-FFF2-40B4-BE49-F238E27FC236}">
                <a16:creationId xmlns:a16="http://schemas.microsoft.com/office/drawing/2014/main" id="{5BA97668-6DB5-4062-ADB6-9E6F46602F1F}"/>
              </a:ext>
            </a:extLst>
          </p:cNvPr>
          <p:cNvSpPr>
            <a:spLocks noGrp="1"/>
          </p:cNvSpPr>
          <p:nvPr>
            <p:ph idx="1"/>
          </p:nvPr>
        </p:nvSpPr>
        <p:spPr>
          <a:xfrm>
            <a:off x="612648" y="3355848"/>
            <a:ext cx="6272784" cy="2825496"/>
          </a:xfrm>
        </p:spPr>
        <p:txBody>
          <a:bodyPr>
            <a:normAutofit/>
          </a:bodyPr>
          <a:lstStyle/>
          <a:p>
            <a:r>
              <a:rPr lang="en-US" sz="1800" dirty="0" err="1"/>
              <a:t>Prediksi</a:t>
            </a:r>
            <a:r>
              <a:rPr lang="en-US" sz="1800" dirty="0"/>
              <a:t> yang </a:t>
            </a:r>
            <a:r>
              <a:rPr lang="en-US" sz="1800" dirty="0" err="1"/>
              <a:t>dilakukan</a:t>
            </a:r>
            <a:r>
              <a:rPr lang="en-US" sz="1800" dirty="0"/>
              <a:t> </a:t>
            </a:r>
            <a:r>
              <a:rPr lang="en-US" sz="1800" dirty="0" err="1"/>
              <a:t>dengan</a:t>
            </a:r>
            <a:r>
              <a:rPr lang="en-US" sz="1800" dirty="0"/>
              <a:t> </a:t>
            </a:r>
            <a:r>
              <a:rPr lang="en-US" sz="1800" dirty="0" err="1"/>
              <a:t>metode</a:t>
            </a:r>
            <a:r>
              <a:rPr lang="en-US" sz="1800" dirty="0"/>
              <a:t> ARIMA </a:t>
            </a:r>
            <a:r>
              <a:rPr lang="en-US" sz="1800" dirty="0" err="1"/>
              <a:t>menunjukkan</a:t>
            </a:r>
            <a:r>
              <a:rPr lang="en-US" sz="1800" dirty="0"/>
              <a:t> </a:t>
            </a:r>
            <a:r>
              <a:rPr lang="en-US" sz="1800" dirty="0" err="1"/>
              <a:t>bahwa</a:t>
            </a:r>
            <a:r>
              <a:rPr lang="en-US" sz="1800" dirty="0"/>
              <a:t> </a:t>
            </a:r>
            <a:r>
              <a:rPr lang="en-US" sz="1800" dirty="0" err="1"/>
              <a:t>dalam</a:t>
            </a:r>
            <a:r>
              <a:rPr lang="en-US" sz="1800" dirty="0"/>
              <a:t> </a:t>
            </a:r>
            <a:r>
              <a:rPr lang="en-US" sz="1800" dirty="0" err="1"/>
              <a:t>kurun</a:t>
            </a:r>
            <a:r>
              <a:rPr lang="en-US" sz="1800" dirty="0"/>
              <a:t> </a:t>
            </a:r>
            <a:r>
              <a:rPr lang="en-US" sz="1800" dirty="0" err="1"/>
              <a:t>waktu</a:t>
            </a:r>
            <a:r>
              <a:rPr lang="en-US" sz="1800" dirty="0"/>
              <a:t> 3 </a:t>
            </a:r>
            <a:r>
              <a:rPr lang="en-US" sz="1800" dirty="0" err="1"/>
              <a:t>tahun</a:t>
            </a:r>
            <a:r>
              <a:rPr lang="en-US" sz="1800" dirty="0"/>
              <a:t> </a:t>
            </a:r>
            <a:r>
              <a:rPr lang="en-US" sz="1800" dirty="0" err="1"/>
              <a:t>ke</a:t>
            </a:r>
            <a:r>
              <a:rPr lang="en-US" sz="1800" dirty="0"/>
              <a:t> </a:t>
            </a:r>
            <a:r>
              <a:rPr lang="en-US" sz="1800" dirty="0" err="1"/>
              <a:t>depan</a:t>
            </a:r>
            <a:r>
              <a:rPr lang="en-US" sz="1800" dirty="0"/>
              <a:t>, </a:t>
            </a:r>
            <a:r>
              <a:rPr lang="en-US" sz="1800" dirty="0" err="1"/>
              <a:t>pencairan</a:t>
            </a:r>
            <a:r>
              <a:rPr lang="en-US" sz="1800" dirty="0"/>
              <a:t> es di </a:t>
            </a:r>
            <a:r>
              <a:rPr lang="en-US" sz="1800" dirty="0" err="1"/>
              <a:t>Antartika</a:t>
            </a:r>
            <a:r>
              <a:rPr lang="en-US" sz="1800" dirty="0"/>
              <a:t> </a:t>
            </a:r>
            <a:r>
              <a:rPr lang="en-US" sz="1800" dirty="0" err="1"/>
              <a:t>dapat</a:t>
            </a:r>
            <a:r>
              <a:rPr lang="en-US" sz="1800" dirty="0"/>
              <a:t> </a:t>
            </a:r>
            <a:r>
              <a:rPr lang="en-US" sz="1800" dirty="0" err="1"/>
              <a:t>menyumbang</a:t>
            </a:r>
            <a:r>
              <a:rPr lang="en-US" sz="1800" dirty="0"/>
              <a:t> </a:t>
            </a:r>
            <a:r>
              <a:rPr lang="en-US" sz="1800" dirty="0" err="1"/>
              <a:t>hingga</a:t>
            </a:r>
            <a:r>
              <a:rPr lang="en-US" sz="1800" dirty="0"/>
              <a:t> </a:t>
            </a:r>
            <a:r>
              <a:rPr lang="en-US" sz="1800" dirty="0" err="1"/>
              <a:t>lebih</a:t>
            </a:r>
            <a:r>
              <a:rPr lang="en-US" sz="1800" dirty="0"/>
              <a:t> </a:t>
            </a:r>
            <a:r>
              <a:rPr lang="en-US" sz="1800" dirty="0" err="1"/>
              <a:t>dari</a:t>
            </a:r>
            <a:r>
              <a:rPr lang="en-US" sz="1800" dirty="0"/>
              <a:t> 7mm </a:t>
            </a:r>
            <a:r>
              <a:rPr lang="en-US" sz="1800" dirty="0" err="1"/>
              <a:t>kenaikan</a:t>
            </a:r>
            <a:r>
              <a:rPr lang="en-US" sz="1800" dirty="0"/>
              <a:t> level air </a:t>
            </a:r>
            <a:r>
              <a:rPr lang="en-US" sz="1800" dirty="0" err="1"/>
              <a:t>laut</a:t>
            </a:r>
            <a:r>
              <a:rPr lang="en-US" sz="1800" dirty="0"/>
              <a:t>.</a:t>
            </a:r>
          </a:p>
          <a:p>
            <a:r>
              <a:rPr lang="en-US" sz="1800" dirty="0" err="1"/>
              <a:t>Sedangkan</a:t>
            </a:r>
            <a:r>
              <a:rPr lang="en-US" sz="1800" dirty="0"/>
              <a:t> </a:t>
            </a:r>
            <a:r>
              <a:rPr lang="en-US" sz="1800" dirty="0" err="1"/>
              <a:t>untuk</a:t>
            </a:r>
            <a:r>
              <a:rPr lang="en-US" sz="1800" dirty="0"/>
              <a:t> </a:t>
            </a:r>
            <a:r>
              <a:rPr lang="en-US" sz="1800" dirty="0" err="1"/>
              <a:t>perubahan</a:t>
            </a:r>
            <a:r>
              <a:rPr lang="en-US" sz="1800" dirty="0"/>
              <a:t> </a:t>
            </a:r>
            <a:r>
              <a:rPr lang="en-US" sz="1800" dirty="0" err="1"/>
              <a:t>massa</a:t>
            </a:r>
            <a:r>
              <a:rPr lang="en-US" sz="1800" dirty="0"/>
              <a:t> es, </a:t>
            </a:r>
            <a:r>
              <a:rPr lang="en-US" sz="1800" dirty="0" err="1"/>
              <a:t>diperkirakan</a:t>
            </a:r>
            <a:r>
              <a:rPr lang="en-US" sz="1800" dirty="0"/>
              <a:t> </a:t>
            </a:r>
            <a:r>
              <a:rPr lang="en-US" sz="1800" dirty="0" err="1"/>
              <a:t>akan</a:t>
            </a:r>
            <a:r>
              <a:rPr lang="en-US" sz="1800" dirty="0"/>
              <a:t> </a:t>
            </a:r>
            <a:r>
              <a:rPr lang="en-US" sz="1800" dirty="0" err="1"/>
              <a:t>mencapai</a:t>
            </a:r>
            <a:r>
              <a:rPr lang="en-US" sz="1800" dirty="0"/>
              <a:t> </a:t>
            </a:r>
            <a:r>
              <a:rPr lang="en-US" sz="1800" dirty="0" err="1"/>
              <a:t>angka</a:t>
            </a:r>
            <a:r>
              <a:rPr lang="en-US" sz="1800" dirty="0"/>
              <a:t> </a:t>
            </a:r>
            <a:r>
              <a:rPr lang="en-US" sz="1800" dirty="0" err="1"/>
              <a:t>lebih</a:t>
            </a:r>
            <a:r>
              <a:rPr lang="en-US" sz="1800" dirty="0"/>
              <a:t> </a:t>
            </a:r>
            <a:r>
              <a:rPr lang="en-US" sz="1800" dirty="0" err="1"/>
              <a:t>kecil</a:t>
            </a:r>
            <a:r>
              <a:rPr lang="en-US" sz="1800" dirty="0"/>
              <a:t> </a:t>
            </a:r>
            <a:r>
              <a:rPr lang="en-US" sz="1800" dirty="0" err="1"/>
              <a:t>dari</a:t>
            </a:r>
            <a:r>
              <a:rPr lang="en-US" sz="1800" dirty="0"/>
              <a:t> -2700.</a:t>
            </a:r>
          </a:p>
        </p:txBody>
      </p:sp>
      <p:pic>
        <p:nvPicPr>
          <p:cNvPr id="4" name="Content Placeholder 3">
            <a:extLst>
              <a:ext uri="{FF2B5EF4-FFF2-40B4-BE49-F238E27FC236}">
                <a16:creationId xmlns:a16="http://schemas.microsoft.com/office/drawing/2014/main" id="{3BDD6E1D-EDC3-4956-9222-30AE3ACADC4E}"/>
              </a:ext>
            </a:extLst>
          </p:cNvPr>
          <p:cNvPicPr>
            <a:picLocks noChangeAspect="1"/>
          </p:cNvPicPr>
          <p:nvPr/>
        </p:nvPicPr>
        <p:blipFill>
          <a:blip r:embed="rId3"/>
          <a:stretch>
            <a:fillRect/>
          </a:stretch>
        </p:blipFill>
        <p:spPr>
          <a:xfrm>
            <a:off x="7684008" y="3418197"/>
            <a:ext cx="4229773" cy="2685906"/>
          </a:xfrm>
          <a:prstGeom prst="rect">
            <a:avLst/>
          </a:prstGeom>
        </p:spPr>
      </p:pic>
      <p:sp>
        <p:nvSpPr>
          <p:cNvPr id="6" name="TextBox 5">
            <a:extLst>
              <a:ext uri="{FF2B5EF4-FFF2-40B4-BE49-F238E27FC236}">
                <a16:creationId xmlns:a16="http://schemas.microsoft.com/office/drawing/2014/main" id="{1A65A920-3FC4-4A38-AEF4-FEDADCFFE498}"/>
              </a:ext>
            </a:extLst>
          </p:cNvPr>
          <p:cNvSpPr txBox="1"/>
          <p:nvPr/>
        </p:nvSpPr>
        <p:spPr>
          <a:xfrm>
            <a:off x="2638425" y="5657850"/>
            <a:ext cx="184731" cy="369332"/>
          </a:xfrm>
          <a:prstGeom prst="rect">
            <a:avLst/>
          </a:prstGeom>
          <a:noFill/>
        </p:spPr>
        <p:txBody>
          <a:bodyPr wrap="none" rtlCol="0">
            <a:spAutoFit/>
          </a:bodyPr>
          <a:lstStyle/>
          <a:p>
            <a:endParaRPr lang="en-ID" dirty="0"/>
          </a:p>
        </p:txBody>
      </p:sp>
    </p:spTree>
    <p:extLst>
      <p:ext uri="{BB962C8B-B14F-4D97-AF65-F5344CB8AC3E}">
        <p14:creationId xmlns:p14="http://schemas.microsoft.com/office/powerpoint/2010/main" val="4115210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73A4-DCE0-4D94-93AC-24DC1E949E42}"/>
              </a:ext>
            </a:extLst>
          </p:cNvPr>
          <p:cNvSpPr>
            <a:spLocks noGrp="1"/>
          </p:cNvSpPr>
          <p:nvPr>
            <p:ph type="title"/>
          </p:nvPr>
        </p:nvSpPr>
        <p:spPr>
          <a:xfrm>
            <a:off x="1115568" y="548640"/>
            <a:ext cx="10168128" cy="1179576"/>
          </a:xfrm>
        </p:spPr>
        <p:txBody>
          <a:bodyPr/>
          <a:lstStyle/>
          <a:p>
            <a:r>
              <a:rPr lang="en-US"/>
              <a:t>Kesimpulan</a:t>
            </a:r>
            <a:endParaRPr lang="en-ID" dirty="0"/>
          </a:p>
        </p:txBody>
      </p:sp>
      <p:sp>
        <p:nvSpPr>
          <p:cNvPr id="3" name="Content Placeholder 2">
            <a:extLst>
              <a:ext uri="{FF2B5EF4-FFF2-40B4-BE49-F238E27FC236}">
                <a16:creationId xmlns:a16="http://schemas.microsoft.com/office/drawing/2014/main" id="{E7B4FA1F-B392-402B-A5CE-FA28ADA1B400}"/>
              </a:ext>
            </a:extLst>
          </p:cNvPr>
          <p:cNvSpPr>
            <a:spLocks noGrp="1"/>
          </p:cNvSpPr>
          <p:nvPr>
            <p:ph idx="1"/>
          </p:nvPr>
        </p:nvSpPr>
        <p:spPr/>
        <p:txBody>
          <a:bodyPr>
            <a:normAutofit fontScale="55000" lnSpcReduction="20000"/>
          </a:bodyPr>
          <a:lstStyle/>
          <a:p>
            <a:r>
              <a:rPr lang="en-US" dirty="0" err="1"/>
              <a:t>Emisi</a:t>
            </a:r>
            <a:r>
              <a:rPr lang="en-US" dirty="0"/>
              <a:t> CO2 </a:t>
            </a:r>
            <a:r>
              <a:rPr lang="en-US" dirty="0" err="1"/>
              <a:t>mempengaruhi</a:t>
            </a:r>
            <a:r>
              <a:rPr lang="en-US" dirty="0"/>
              <a:t> </a:t>
            </a:r>
            <a:r>
              <a:rPr lang="en-US" dirty="0" err="1"/>
              <a:t>perubahan</a:t>
            </a:r>
            <a:r>
              <a:rPr lang="en-US" dirty="0"/>
              <a:t> </a:t>
            </a:r>
            <a:r>
              <a:rPr lang="en-US" dirty="0" err="1"/>
              <a:t>massa</a:t>
            </a:r>
            <a:r>
              <a:rPr lang="en-US" dirty="0"/>
              <a:t> es </a:t>
            </a:r>
            <a:r>
              <a:rPr lang="en-US" dirty="0" err="1"/>
              <a:t>dengan</a:t>
            </a:r>
            <a:r>
              <a:rPr lang="en-US" dirty="0"/>
              <a:t> </a:t>
            </a:r>
            <a:r>
              <a:rPr lang="en-US" dirty="0" err="1"/>
              <a:t>korelasi</a:t>
            </a:r>
            <a:r>
              <a:rPr lang="en-US" dirty="0"/>
              <a:t> negative </a:t>
            </a:r>
            <a:r>
              <a:rPr lang="en-US" dirty="0" err="1"/>
              <a:t>sangat</a:t>
            </a:r>
            <a:r>
              <a:rPr lang="en-US" dirty="0"/>
              <a:t> </a:t>
            </a:r>
            <a:r>
              <a:rPr lang="en-US" dirty="0" err="1"/>
              <a:t>tinggi</a:t>
            </a:r>
            <a:r>
              <a:rPr lang="en-US" dirty="0"/>
              <a:t>, </a:t>
            </a:r>
            <a:r>
              <a:rPr lang="en-US" dirty="0" err="1"/>
              <a:t>sehingga</a:t>
            </a:r>
            <a:r>
              <a:rPr lang="en-US" dirty="0"/>
              <a:t> </a:t>
            </a:r>
            <a:r>
              <a:rPr lang="en-US" dirty="0" err="1"/>
              <a:t>semakin</a:t>
            </a:r>
            <a:r>
              <a:rPr lang="en-US" dirty="0"/>
              <a:t> </a:t>
            </a:r>
            <a:r>
              <a:rPr lang="en-US" dirty="0" err="1"/>
              <a:t>tinggi</a:t>
            </a:r>
            <a:r>
              <a:rPr lang="en-US" dirty="0"/>
              <a:t> </a:t>
            </a:r>
            <a:r>
              <a:rPr lang="en-US" dirty="0" err="1"/>
              <a:t>kadar</a:t>
            </a:r>
            <a:r>
              <a:rPr lang="en-US" dirty="0"/>
              <a:t> CO2 di </a:t>
            </a:r>
            <a:r>
              <a:rPr lang="en-US" dirty="0" err="1"/>
              <a:t>atmosfer</a:t>
            </a:r>
            <a:r>
              <a:rPr lang="en-US" dirty="0"/>
              <a:t> </a:t>
            </a:r>
            <a:r>
              <a:rPr lang="en-US" dirty="0" err="1"/>
              <a:t>maka</a:t>
            </a:r>
            <a:r>
              <a:rPr lang="en-US" dirty="0"/>
              <a:t> </a:t>
            </a:r>
            <a:r>
              <a:rPr lang="en-US" dirty="0" err="1"/>
              <a:t>pencairan</a:t>
            </a:r>
            <a:r>
              <a:rPr lang="en-US" dirty="0"/>
              <a:t> es di </a:t>
            </a:r>
            <a:r>
              <a:rPr lang="en-US" dirty="0" err="1"/>
              <a:t>Antartika</a:t>
            </a:r>
            <a:r>
              <a:rPr lang="en-US" dirty="0"/>
              <a:t> juga </a:t>
            </a:r>
            <a:r>
              <a:rPr lang="en-US" dirty="0" err="1"/>
              <a:t>akan</a:t>
            </a:r>
            <a:r>
              <a:rPr lang="en-US" dirty="0"/>
              <a:t> </a:t>
            </a:r>
            <a:r>
              <a:rPr lang="en-US" dirty="0" err="1"/>
              <a:t>semakin</a:t>
            </a:r>
            <a:r>
              <a:rPr lang="en-US" dirty="0"/>
              <a:t> </a:t>
            </a:r>
            <a:r>
              <a:rPr lang="en-US" dirty="0" err="1"/>
              <a:t>meningkat</a:t>
            </a:r>
            <a:endParaRPr lang="en-US" dirty="0"/>
          </a:p>
          <a:p>
            <a:r>
              <a:rPr lang="en-US" dirty="0" err="1"/>
              <a:t>Suhu</a:t>
            </a:r>
            <a:r>
              <a:rPr lang="en-US" dirty="0"/>
              <a:t> </a:t>
            </a:r>
            <a:r>
              <a:rPr lang="en-US" dirty="0" err="1"/>
              <a:t>bumi</a:t>
            </a:r>
            <a:r>
              <a:rPr lang="en-US" dirty="0"/>
              <a:t> </a:t>
            </a:r>
            <a:r>
              <a:rPr lang="en-US" dirty="0" err="1"/>
              <a:t>tidak</a:t>
            </a:r>
            <a:r>
              <a:rPr lang="en-US" dirty="0"/>
              <a:t> </a:t>
            </a:r>
            <a:r>
              <a:rPr lang="en-US" dirty="0" err="1"/>
              <a:t>mempengaruhi</a:t>
            </a:r>
            <a:r>
              <a:rPr lang="en-US" dirty="0"/>
              <a:t> </a:t>
            </a:r>
            <a:r>
              <a:rPr lang="en-US" dirty="0" err="1"/>
              <a:t>laju</a:t>
            </a:r>
            <a:r>
              <a:rPr lang="en-US" dirty="0"/>
              <a:t> </a:t>
            </a:r>
            <a:r>
              <a:rPr lang="en-US" dirty="0" err="1"/>
              <a:t>pencairan</a:t>
            </a:r>
            <a:r>
              <a:rPr lang="en-US" dirty="0"/>
              <a:t> es di </a:t>
            </a:r>
            <a:r>
              <a:rPr lang="en-US" dirty="0" err="1"/>
              <a:t>Antartika</a:t>
            </a:r>
            <a:r>
              <a:rPr lang="en-US" dirty="0"/>
              <a:t>, data </a:t>
            </a:r>
            <a:r>
              <a:rPr lang="en-US" dirty="0" err="1"/>
              <a:t>menunjukkan</a:t>
            </a:r>
            <a:r>
              <a:rPr lang="en-US" dirty="0"/>
              <a:t> </a:t>
            </a:r>
            <a:r>
              <a:rPr lang="en-US" dirty="0" err="1"/>
              <a:t>bahwa</a:t>
            </a:r>
            <a:r>
              <a:rPr lang="en-US" dirty="0"/>
              <a:t> </a:t>
            </a:r>
            <a:r>
              <a:rPr lang="en-US" dirty="0" err="1"/>
              <a:t>keduanya</a:t>
            </a:r>
            <a:r>
              <a:rPr lang="en-US" dirty="0"/>
              <a:t> </a:t>
            </a:r>
            <a:r>
              <a:rPr lang="en-US" dirty="0" err="1"/>
              <a:t>memiliki</a:t>
            </a:r>
            <a:r>
              <a:rPr lang="en-US" dirty="0"/>
              <a:t> </a:t>
            </a:r>
            <a:r>
              <a:rPr lang="en-US" dirty="0" err="1"/>
              <a:t>korelasi</a:t>
            </a:r>
            <a:r>
              <a:rPr lang="en-US" dirty="0"/>
              <a:t> </a:t>
            </a:r>
            <a:r>
              <a:rPr lang="en-US" dirty="0" err="1"/>
              <a:t>sangat</a:t>
            </a:r>
            <a:r>
              <a:rPr lang="en-US" dirty="0"/>
              <a:t> </a:t>
            </a:r>
            <a:r>
              <a:rPr lang="en-US" dirty="0" err="1"/>
              <a:t>lemah</a:t>
            </a:r>
            <a:endParaRPr lang="en-US" dirty="0"/>
          </a:p>
          <a:p>
            <a:r>
              <a:rPr lang="en-US" dirty="0"/>
              <a:t>Ada </a:t>
            </a:r>
            <a:r>
              <a:rPr lang="en-US" dirty="0" err="1"/>
              <a:t>kemungkinan</a:t>
            </a:r>
            <a:r>
              <a:rPr lang="en-US" dirty="0"/>
              <a:t> yang </a:t>
            </a:r>
            <a:r>
              <a:rPr lang="en-US" dirty="0" err="1"/>
              <a:t>terjadi</a:t>
            </a:r>
            <a:r>
              <a:rPr lang="en-US" dirty="0"/>
              <a:t> </a:t>
            </a:r>
            <a:r>
              <a:rPr lang="en-US" dirty="0" err="1"/>
              <a:t>dimana</a:t>
            </a:r>
            <a:r>
              <a:rPr lang="en-US" dirty="0"/>
              <a:t> </a:t>
            </a:r>
            <a:r>
              <a:rPr lang="en-US" dirty="0" err="1"/>
              <a:t>emisi</a:t>
            </a:r>
            <a:r>
              <a:rPr lang="en-US" dirty="0"/>
              <a:t> CO2 </a:t>
            </a:r>
            <a:r>
              <a:rPr lang="en-US" dirty="0" err="1"/>
              <a:t>rendah</a:t>
            </a:r>
            <a:r>
              <a:rPr lang="en-US" dirty="0"/>
              <a:t> pada </a:t>
            </a:r>
            <a:r>
              <a:rPr lang="en-US" dirty="0" err="1"/>
              <a:t>musim</a:t>
            </a:r>
            <a:r>
              <a:rPr lang="en-US" dirty="0"/>
              <a:t> </a:t>
            </a:r>
            <a:r>
              <a:rPr lang="en-US" dirty="0" err="1"/>
              <a:t>panas</a:t>
            </a:r>
            <a:r>
              <a:rPr lang="en-US" dirty="0"/>
              <a:t> </a:t>
            </a:r>
            <a:r>
              <a:rPr lang="en-US" dirty="0" err="1"/>
              <a:t>dikarenakan</a:t>
            </a:r>
            <a:r>
              <a:rPr lang="en-US" dirty="0"/>
              <a:t> </a:t>
            </a:r>
            <a:r>
              <a:rPr lang="en-US" dirty="0" err="1"/>
              <a:t>aktivitas</a:t>
            </a:r>
            <a:r>
              <a:rPr lang="en-US" dirty="0"/>
              <a:t> yang </a:t>
            </a:r>
            <a:r>
              <a:rPr lang="en-US" dirty="0" err="1"/>
              <a:t>dilakukan</a:t>
            </a:r>
            <a:r>
              <a:rPr lang="en-US" dirty="0"/>
              <a:t> </a:t>
            </a:r>
            <a:r>
              <a:rPr lang="en-US" dirty="0" err="1"/>
              <a:t>tidak</a:t>
            </a:r>
            <a:r>
              <a:rPr lang="en-US" dirty="0"/>
              <a:t> </a:t>
            </a:r>
            <a:r>
              <a:rPr lang="en-US" dirty="0" err="1"/>
              <a:t>sebanyak</a:t>
            </a:r>
            <a:r>
              <a:rPr lang="en-US" dirty="0"/>
              <a:t> </a:t>
            </a:r>
            <a:r>
              <a:rPr lang="en-US" dirty="0" err="1"/>
              <a:t>musim</a:t>
            </a:r>
            <a:r>
              <a:rPr lang="en-US" dirty="0"/>
              <a:t> </a:t>
            </a:r>
            <a:r>
              <a:rPr lang="en-US" dirty="0" err="1"/>
              <a:t>lainnya</a:t>
            </a:r>
            <a:r>
              <a:rPr lang="en-US" dirty="0"/>
              <a:t> dan </a:t>
            </a:r>
            <a:r>
              <a:rPr lang="en-US" dirty="0" err="1"/>
              <a:t>tinggi</a:t>
            </a:r>
            <a:r>
              <a:rPr lang="en-US" dirty="0"/>
              <a:t> </a:t>
            </a:r>
            <a:r>
              <a:rPr lang="en-US" dirty="0" err="1"/>
              <a:t>saat</a:t>
            </a:r>
            <a:r>
              <a:rPr lang="en-US" dirty="0"/>
              <a:t> </a:t>
            </a:r>
            <a:r>
              <a:rPr lang="en-US" dirty="0" err="1"/>
              <a:t>musim</a:t>
            </a:r>
            <a:r>
              <a:rPr lang="en-US" dirty="0"/>
              <a:t> </a:t>
            </a:r>
            <a:r>
              <a:rPr lang="en-US" dirty="0" err="1"/>
              <a:t>dingin</a:t>
            </a:r>
            <a:r>
              <a:rPr lang="en-US" dirty="0"/>
              <a:t> yang </a:t>
            </a:r>
            <a:r>
              <a:rPr lang="en-US" dirty="0" err="1"/>
              <a:t>kemungkinan</a:t>
            </a:r>
            <a:r>
              <a:rPr lang="en-US" dirty="0"/>
              <a:t> </a:t>
            </a:r>
            <a:r>
              <a:rPr lang="en-US" dirty="0" err="1"/>
              <a:t>terjadi</a:t>
            </a:r>
            <a:r>
              <a:rPr lang="en-US" dirty="0"/>
              <a:t> </a:t>
            </a:r>
            <a:r>
              <a:rPr lang="en-US" dirty="0" err="1"/>
              <a:t>karena</a:t>
            </a:r>
            <a:r>
              <a:rPr lang="en-US" dirty="0"/>
              <a:t> </a:t>
            </a:r>
            <a:r>
              <a:rPr lang="en-US" dirty="0" err="1"/>
              <a:t>pembakaran</a:t>
            </a:r>
            <a:r>
              <a:rPr lang="en-US" dirty="0"/>
              <a:t> yang </a:t>
            </a:r>
            <a:r>
              <a:rPr lang="en-US" dirty="0" err="1"/>
              <a:t>dilakukan</a:t>
            </a:r>
            <a:r>
              <a:rPr lang="en-US" dirty="0"/>
              <a:t> </a:t>
            </a:r>
            <a:r>
              <a:rPr lang="en-US" dirty="0" err="1"/>
              <a:t>untuk</a:t>
            </a:r>
            <a:r>
              <a:rPr lang="en-US" dirty="0"/>
              <a:t> </a:t>
            </a:r>
            <a:r>
              <a:rPr lang="en-US" dirty="0" err="1"/>
              <a:t>penghangatan</a:t>
            </a:r>
            <a:endParaRPr lang="en-US" dirty="0"/>
          </a:p>
          <a:p>
            <a:r>
              <a:rPr lang="en-US" dirty="0" err="1"/>
              <a:t>Menurut</a:t>
            </a:r>
            <a:r>
              <a:rPr lang="en-US" dirty="0"/>
              <a:t> </a:t>
            </a:r>
            <a:r>
              <a:rPr lang="en-US" dirty="0" err="1"/>
              <a:t>grafik</a:t>
            </a:r>
            <a:r>
              <a:rPr lang="en-US" dirty="0"/>
              <a:t> </a:t>
            </a:r>
            <a:r>
              <a:rPr lang="en-US" dirty="0" err="1"/>
              <a:t>perubahan</a:t>
            </a:r>
            <a:r>
              <a:rPr lang="en-US" dirty="0"/>
              <a:t> </a:t>
            </a:r>
            <a:r>
              <a:rPr lang="en-US" dirty="0" err="1"/>
              <a:t>massa</a:t>
            </a:r>
            <a:r>
              <a:rPr lang="en-US" dirty="0"/>
              <a:t> es dan </a:t>
            </a:r>
            <a:r>
              <a:rPr lang="en-US" dirty="0" err="1"/>
              <a:t>emmisi</a:t>
            </a:r>
            <a:r>
              <a:rPr lang="en-US" dirty="0"/>
              <a:t> CO2, </a:t>
            </a:r>
            <a:r>
              <a:rPr lang="en-US" dirty="0" err="1"/>
              <a:t>perubahan</a:t>
            </a:r>
            <a:r>
              <a:rPr lang="en-US" dirty="0"/>
              <a:t> </a:t>
            </a:r>
            <a:r>
              <a:rPr lang="en-US" dirty="0" err="1"/>
              <a:t>massa</a:t>
            </a:r>
            <a:r>
              <a:rPr lang="en-US" dirty="0"/>
              <a:t> es di </a:t>
            </a:r>
            <a:r>
              <a:rPr lang="en-US" dirty="0" err="1"/>
              <a:t>Antartika</a:t>
            </a:r>
            <a:r>
              <a:rPr lang="en-US" dirty="0"/>
              <a:t> </a:t>
            </a:r>
            <a:r>
              <a:rPr lang="en-US" dirty="0" err="1"/>
              <a:t>dipengaruhi</a:t>
            </a:r>
            <a:r>
              <a:rPr lang="en-US" dirty="0"/>
              <a:t> oleh </a:t>
            </a:r>
            <a:r>
              <a:rPr lang="en-US" dirty="0" err="1"/>
              <a:t>emisi</a:t>
            </a:r>
            <a:r>
              <a:rPr lang="en-US" dirty="0"/>
              <a:t> CO2 </a:t>
            </a:r>
            <a:r>
              <a:rPr lang="en-US" dirty="0" err="1"/>
              <a:t>tidak</a:t>
            </a:r>
            <a:r>
              <a:rPr lang="en-US" dirty="0"/>
              <a:t> </a:t>
            </a:r>
            <a:r>
              <a:rPr lang="en-US" dirty="0" err="1"/>
              <a:t>hanya</a:t>
            </a:r>
            <a:r>
              <a:rPr lang="en-US" dirty="0"/>
              <a:t> </a:t>
            </a:r>
            <a:r>
              <a:rPr lang="en-US" dirty="0" err="1"/>
              <a:t>dipengaruhi</a:t>
            </a:r>
            <a:r>
              <a:rPr lang="en-US" dirty="0"/>
              <a:t> oleh </a:t>
            </a:r>
            <a:r>
              <a:rPr lang="en-US" dirty="0" err="1"/>
              <a:t>emisi</a:t>
            </a:r>
            <a:r>
              <a:rPr lang="en-US" dirty="0"/>
              <a:t> CO2, </a:t>
            </a:r>
            <a:r>
              <a:rPr lang="en-US" dirty="0" err="1"/>
              <a:t>karena</a:t>
            </a:r>
            <a:r>
              <a:rPr lang="en-US" dirty="0"/>
              <a:t> </a:t>
            </a:r>
            <a:r>
              <a:rPr lang="en-US" dirty="0" err="1"/>
              <a:t>grafik</a:t>
            </a:r>
            <a:r>
              <a:rPr lang="en-US" dirty="0"/>
              <a:t> </a:t>
            </a:r>
            <a:r>
              <a:rPr lang="en-US" dirty="0" err="1"/>
              <a:t>emisi</a:t>
            </a:r>
            <a:r>
              <a:rPr lang="en-US" dirty="0"/>
              <a:t> CO2 </a:t>
            </a:r>
            <a:r>
              <a:rPr lang="en-US" dirty="0" err="1"/>
              <a:t>cenderung</a:t>
            </a:r>
            <a:r>
              <a:rPr lang="en-US" dirty="0"/>
              <a:t> </a:t>
            </a:r>
            <a:r>
              <a:rPr lang="en-US" dirty="0" err="1"/>
              <a:t>memiliki</a:t>
            </a:r>
            <a:r>
              <a:rPr lang="en-US" dirty="0"/>
              <a:t> </a:t>
            </a:r>
            <a:r>
              <a:rPr lang="en-US" dirty="0" err="1"/>
              <a:t>perubahan</a:t>
            </a:r>
            <a:r>
              <a:rPr lang="en-US" dirty="0"/>
              <a:t> yang </a:t>
            </a:r>
            <a:r>
              <a:rPr lang="en-US" dirty="0" err="1"/>
              <a:t>cukup</a:t>
            </a:r>
            <a:r>
              <a:rPr lang="en-US" dirty="0"/>
              <a:t> </a:t>
            </a:r>
            <a:r>
              <a:rPr lang="en-US" dirty="0" err="1"/>
              <a:t>stabil</a:t>
            </a:r>
            <a:r>
              <a:rPr lang="en-US" dirty="0"/>
              <a:t>, </a:t>
            </a:r>
            <a:r>
              <a:rPr lang="en-US" dirty="0" err="1"/>
              <a:t>sedangkan</a:t>
            </a:r>
            <a:r>
              <a:rPr lang="en-US" dirty="0"/>
              <a:t> </a:t>
            </a:r>
            <a:r>
              <a:rPr lang="en-US" dirty="0" err="1"/>
              <a:t>perubahan</a:t>
            </a:r>
            <a:r>
              <a:rPr lang="en-US" dirty="0"/>
              <a:t> es </a:t>
            </a:r>
            <a:r>
              <a:rPr lang="en-US" dirty="0" err="1"/>
              <a:t>memiliki</a:t>
            </a:r>
            <a:r>
              <a:rPr lang="en-US" dirty="0"/>
              <a:t> </a:t>
            </a:r>
            <a:r>
              <a:rPr lang="en-US" dirty="0" err="1"/>
              <a:t>perubahan</a:t>
            </a:r>
            <a:r>
              <a:rPr lang="en-US" dirty="0"/>
              <a:t> yang </a:t>
            </a:r>
            <a:r>
              <a:rPr lang="en-US" dirty="0" err="1"/>
              <a:t>cukup</a:t>
            </a:r>
            <a:r>
              <a:rPr lang="en-US" dirty="0"/>
              <a:t> </a:t>
            </a:r>
            <a:r>
              <a:rPr lang="en-US" dirty="0" err="1"/>
              <a:t>signifikan</a:t>
            </a:r>
            <a:r>
              <a:rPr lang="en-US" dirty="0"/>
              <a:t>.</a:t>
            </a:r>
          </a:p>
          <a:p>
            <a:r>
              <a:rPr lang="en-US" dirty="0"/>
              <a:t>Hal lain yang </a:t>
            </a:r>
            <a:r>
              <a:rPr lang="en-US" dirty="0" err="1"/>
              <a:t>dapat</a:t>
            </a:r>
            <a:r>
              <a:rPr lang="en-US" dirty="0"/>
              <a:t> </a:t>
            </a:r>
            <a:r>
              <a:rPr lang="en-US" dirty="0" err="1"/>
              <a:t>menyebabkan</a:t>
            </a:r>
            <a:r>
              <a:rPr lang="en-US" dirty="0"/>
              <a:t> </a:t>
            </a:r>
            <a:r>
              <a:rPr lang="en-US" dirty="0" err="1"/>
              <a:t>pencairan</a:t>
            </a:r>
            <a:r>
              <a:rPr lang="en-US" dirty="0"/>
              <a:t> es </a:t>
            </a:r>
            <a:r>
              <a:rPr lang="en-US" dirty="0" err="1"/>
              <a:t>ini</a:t>
            </a:r>
            <a:r>
              <a:rPr lang="en-US" dirty="0"/>
              <a:t> </a:t>
            </a:r>
            <a:r>
              <a:rPr lang="en-US" dirty="0" err="1"/>
              <a:t>lebih</a:t>
            </a:r>
            <a:r>
              <a:rPr lang="en-US" dirty="0"/>
              <a:t> </a:t>
            </a:r>
            <a:r>
              <a:rPr lang="en-US" dirty="0" err="1"/>
              <a:t>cepat</a:t>
            </a:r>
            <a:r>
              <a:rPr lang="en-US" dirty="0"/>
              <a:t> </a:t>
            </a:r>
            <a:r>
              <a:rPr lang="en-US" dirty="0" err="1"/>
              <a:t>kemungkinan</a:t>
            </a:r>
            <a:r>
              <a:rPr lang="en-US" dirty="0"/>
              <a:t> bias </a:t>
            </a:r>
            <a:r>
              <a:rPr lang="en-US" dirty="0" err="1"/>
              <a:t>terjadi</a:t>
            </a:r>
            <a:r>
              <a:rPr lang="en-US" dirty="0"/>
              <a:t> </a:t>
            </a:r>
            <a:r>
              <a:rPr lang="en-US" dirty="0" err="1"/>
              <a:t>karena</a:t>
            </a:r>
            <a:r>
              <a:rPr lang="en-US" dirty="0"/>
              <a:t> :</a:t>
            </a:r>
          </a:p>
          <a:p>
            <a:pPr lvl="1"/>
            <a:r>
              <a:rPr lang="en-US" dirty="0" err="1"/>
              <a:t>Efek</a:t>
            </a:r>
            <a:r>
              <a:rPr lang="en-US" dirty="0"/>
              <a:t> </a:t>
            </a:r>
            <a:r>
              <a:rPr lang="en-US" dirty="0" err="1"/>
              <a:t>dari</a:t>
            </a:r>
            <a:r>
              <a:rPr lang="en-US" dirty="0"/>
              <a:t> </a:t>
            </a:r>
            <a:r>
              <a:rPr lang="en-US" dirty="0" err="1"/>
              <a:t>emisi</a:t>
            </a:r>
            <a:r>
              <a:rPr lang="en-US" dirty="0"/>
              <a:t> CO2 yang </a:t>
            </a:r>
            <a:r>
              <a:rPr lang="en-US" dirty="0" err="1"/>
              <a:t>menipiskan</a:t>
            </a:r>
            <a:r>
              <a:rPr lang="en-US" dirty="0"/>
              <a:t> </a:t>
            </a:r>
            <a:r>
              <a:rPr lang="en-US" dirty="0" err="1"/>
              <a:t>ozon</a:t>
            </a:r>
            <a:r>
              <a:rPr lang="en-US" dirty="0"/>
              <a:t> </a:t>
            </a:r>
            <a:r>
              <a:rPr lang="en-US" dirty="0" err="1"/>
              <a:t>sehingga</a:t>
            </a:r>
            <a:r>
              <a:rPr lang="en-US" dirty="0"/>
              <a:t> filter </a:t>
            </a:r>
            <a:r>
              <a:rPr lang="en-US" dirty="0" err="1"/>
              <a:t>cahaya</a:t>
            </a:r>
            <a:r>
              <a:rPr lang="en-US" dirty="0"/>
              <a:t> </a:t>
            </a:r>
            <a:r>
              <a:rPr lang="en-US" dirty="0" err="1"/>
              <a:t>matahari</a:t>
            </a:r>
            <a:r>
              <a:rPr lang="en-US" dirty="0"/>
              <a:t> </a:t>
            </a:r>
            <a:r>
              <a:rPr lang="en-US" dirty="0" err="1"/>
              <a:t>menjadi</a:t>
            </a:r>
            <a:r>
              <a:rPr lang="en-US" dirty="0"/>
              <a:t> </a:t>
            </a:r>
            <a:r>
              <a:rPr lang="en-US" dirty="0" err="1"/>
              <a:t>berkurang</a:t>
            </a:r>
            <a:endParaRPr lang="en-US" dirty="0"/>
          </a:p>
          <a:p>
            <a:pPr lvl="1"/>
            <a:r>
              <a:rPr lang="en-US" dirty="0" err="1"/>
              <a:t>Suhu</a:t>
            </a:r>
            <a:r>
              <a:rPr lang="en-US" dirty="0"/>
              <a:t> </a:t>
            </a:r>
            <a:r>
              <a:rPr lang="en-US" dirty="0" err="1"/>
              <a:t>atmosfer</a:t>
            </a:r>
            <a:r>
              <a:rPr lang="en-US" dirty="0"/>
              <a:t> </a:t>
            </a:r>
            <a:r>
              <a:rPr lang="en-US" dirty="0" err="1"/>
              <a:t>bumi</a:t>
            </a:r>
            <a:r>
              <a:rPr lang="en-US" dirty="0"/>
              <a:t> yang </a:t>
            </a:r>
            <a:r>
              <a:rPr lang="en-US" dirty="0" err="1"/>
              <a:t>semakin</a:t>
            </a:r>
            <a:r>
              <a:rPr lang="en-US" dirty="0"/>
              <a:t> </a:t>
            </a:r>
            <a:r>
              <a:rPr lang="en-US" dirty="0" err="1"/>
              <a:t>meningkat</a:t>
            </a:r>
            <a:r>
              <a:rPr lang="en-US" dirty="0"/>
              <a:t> </a:t>
            </a:r>
            <a:r>
              <a:rPr lang="en-US" dirty="0" err="1"/>
              <a:t>akibat</a:t>
            </a:r>
            <a:r>
              <a:rPr lang="en-US" dirty="0"/>
              <a:t> </a:t>
            </a:r>
            <a:r>
              <a:rPr lang="en-US" dirty="0" err="1"/>
              <a:t>efek</a:t>
            </a:r>
            <a:r>
              <a:rPr lang="en-US" dirty="0"/>
              <a:t> </a:t>
            </a:r>
            <a:r>
              <a:rPr lang="en-US" dirty="0" err="1"/>
              <a:t>rumah</a:t>
            </a:r>
            <a:r>
              <a:rPr lang="en-US" dirty="0"/>
              <a:t> </a:t>
            </a:r>
            <a:r>
              <a:rPr lang="en-US" dirty="0" err="1"/>
              <a:t>kaca</a:t>
            </a:r>
            <a:r>
              <a:rPr lang="en-US" dirty="0"/>
              <a:t> yang </a:t>
            </a:r>
            <a:r>
              <a:rPr lang="en-US" dirty="0" err="1"/>
              <a:t>disebabkan</a:t>
            </a:r>
            <a:r>
              <a:rPr lang="en-US" dirty="0"/>
              <a:t> CO2</a:t>
            </a:r>
            <a:endParaRPr lang="en-ID" dirty="0"/>
          </a:p>
        </p:txBody>
      </p:sp>
    </p:spTree>
    <p:extLst>
      <p:ext uri="{BB962C8B-B14F-4D97-AF65-F5344CB8AC3E}">
        <p14:creationId xmlns:p14="http://schemas.microsoft.com/office/powerpoint/2010/main" val="741634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E65B7-39B3-4A3F-A7D5-F07B5F8126E2}"/>
              </a:ext>
            </a:extLst>
          </p:cNvPr>
          <p:cNvSpPr>
            <a:spLocks noGrp="1"/>
          </p:cNvSpPr>
          <p:nvPr>
            <p:ph type="title"/>
          </p:nvPr>
        </p:nvSpPr>
        <p:spPr/>
        <p:txBody>
          <a:bodyPr/>
          <a:lstStyle/>
          <a:p>
            <a:r>
              <a:rPr lang="en-US" dirty="0"/>
              <a:t>Link </a:t>
            </a:r>
            <a:r>
              <a:rPr lang="en-US" dirty="0" err="1"/>
              <a:t>Github</a:t>
            </a:r>
            <a:endParaRPr lang="en-ID" dirty="0"/>
          </a:p>
        </p:txBody>
      </p:sp>
      <p:sp>
        <p:nvSpPr>
          <p:cNvPr id="3" name="Content Placeholder 2">
            <a:extLst>
              <a:ext uri="{FF2B5EF4-FFF2-40B4-BE49-F238E27FC236}">
                <a16:creationId xmlns:a16="http://schemas.microsoft.com/office/drawing/2014/main" id="{4BD17FC8-ACBB-41FB-B9F7-8BFBED248D2E}"/>
              </a:ext>
            </a:extLst>
          </p:cNvPr>
          <p:cNvSpPr>
            <a:spLocks noGrp="1"/>
          </p:cNvSpPr>
          <p:nvPr>
            <p:ph idx="1"/>
          </p:nvPr>
        </p:nvSpPr>
        <p:spPr/>
        <p:txBody>
          <a:bodyPr/>
          <a:lstStyle/>
          <a:p>
            <a:endParaRPr lang="en-ID" dirty="0"/>
          </a:p>
        </p:txBody>
      </p:sp>
    </p:spTree>
    <p:extLst>
      <p:ext uri="{BB962C8B-B14F-4D97-AF65-F5344CB8AC3E}">
        <p14:creationId xmlns:p14="http://schemas.microsoft.com/office/powerpoint/2010/main" val="3220366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D801-498E-404C-B57A-39C5DFEB31F8}"/>
              </a:ext>
            </a:extLst>
          </p:cNvPr>
          <p:cNvSpPr>
            <a:spLocks noGrp="1"/>
          </p:cNvSpPr>
          <p:nvPr>
            <p:ph type="title"/>
          </p:nvPr>
        </p:nvSpPr>
        <p:spPr/>
        <p:txBody>
          <a:bodyPr>
            <a:normAutofit fontScale="90000"/>
          </a:bodyPr>
          <a:lstStyle/>
          <a:p>
            <a:r>
              <a:rPr lang="en-US" dirty="0"/>
              <a:t>Link </a:t>
            </a:r>
            <a:r>
              <a:rPr lang="en-US" dirty="0" err="1"/>
              <a:t>Github</a:t>
            </a:r>
            <a:r>
              <a:rPr lang="en-US" dirty="0"/>
              <a:t>, Link Social Media, dan </a:t>
            </a:r>
            <a:r>
              <a:rPr lang="en-US" dirty="0" err="1"/>
              <a:t>Referensi</a:t>
            </a:r>
            <a:endParaRPr lang="en-ID" dirty="0"/>
          </a:p>
        </p:txBody>
      </p:sp>
      <p:sp>
        <p:nvSpPr>
          <p:cNvPr id="3" name="Content Placeholder 2">
            <a:extLst>
              <a:ext uri="{FF2B5EF4-FFF2-40B4-BE49-F238E27FC236}">
                <a16:creationId xmlns:a16="http://schemas.microsoft.com/office/drawing/2014/main" id="{9140A6DE-EA3A-4C9B-A3C5-1DAF63A54555}"/>
              </a:ext>
            </a:extLst>
          </p:cNvPr>
          <p:cNvSpPr>
            <a:spLocks noGrp="1"/>
          </p:cNvSpPr>
          <p:nvPr>
            <p:ph idx="1"/>
          </p:nvPr>
        </p:nvSpPr>
        <p:spPr>
          <a:xfrm>
            <a:off x="1115567" y="4525762"/>
            <a:ext cx="10789388" cy="2132490"/>
          </a:xfrm>
        </p:spPr>
        <p:txBody>
          <a:bodyPr>
            <a:normAutofit fontScale="25000" lnSpcReduction="20000"/>
          </a:bodyPr>
          <a:lstStyle/>
          <a:p>
            <a:pPr marL="0" indent="0">
              <a:buNone/>
            </a:pPr>
            <a:r>
              <a:rPr lang="en-ID" dirty="0" err="1"/>
              <a:t>Referensi</a:t>
            </a:r>
            <a:endParaRPr lang="en-ID" dirty="0"/>
          </a:p>
          <a:p>
            <a:r>
              <a:rPr lang="en-ID" dirty="0"/>
              <a:t>https://datatofish.com/export-dataframe-to-excel/</a:t>
            </a:r>
          </a:p>
          <a:p>
            <a:r>
              <a:rPr lang="en-ID" dirty="0"/>
              <a:t>https://levelup.gitconnected.com/pearson-coefficient-of-correlation-using-pandas-ca68ce678c04</a:t>
            </a:r>
          </a:p>
          <a:p>
            <a:r>
              <a:rPr lang="en-ID" dirty="0"/>
              <a:t>https://medium.com/analytics-vidhya/kendall-rank-correlation-python-19524cb0e9a0?</a:t>
            </a:r>
          </a:p>
          <a:p>
            <a:r>
              <a:rPr lang="en-ID" dirty="0"/>
              <a:t>https://towardsdatascience.com/kendall-rank-correlation-explained-dee01d99c535?</a:t>
            </a:r>
          </a:p>
          <a:p>
            <a:r>
              <a:rPr lang="en-ID" dirty="0"/>
              <a:t>https://www.statistikian.com/2012/07/pearson-dan-asumsi-klasik.html</a:t>
            </a:r>
          </a:p>
          <a:p>
            <a:r>
              <a:rPr lang="en-ID" dirty="0" err="1"/>
              <a:t>teriou</a:t>
            </a:r>
            <a:r>
              <a:rPr lang="en-ID" dirty="0"/>
              <a:t>, </a:t>
            </a:r>
            <a:r>
              <a:rPr lang="en-ID" dirty="0" err="1"/>
              <a:t>Dimitros</a:t>
            </a:r>
            <a:r>
              <a:rPr lang="en-ID" dirty="0"/>
              <a:t>; Hall, Stephen G. (2011). "ARIMA Models and the Box–Jenkins Methodology". Applied Econometrics (Second ed.). Palgrave MacMillan.</a:t>
            </a:r>
          </a:p>
          <a:p>
            <a:r>
              <a:rPr lang="en-ID" dirty="0"/>
              <a:t>https://www.hindawi.com/journals/amete/2019/5907673/</a:t>
            </a:r>
          </a:p>
          <a:p>
            <a:r>
              <a:rPr lang="en-ID" dirty="0"/>
              <a:t>http://www.globalcarbonatlas.org/en/CO2-emissions</a:t>
            </a:r>
          </a:p>
        </p:txBody>
      </p:sp>
      <p:sp>
        <p:nvSpPr>
          <p:cNvPr id="5" name="Rectangle 4">
            <a:extLst>
              <a:ext uri="{FF2B5EF4-FFF2-40B4-BE49-F238E27FC236}">
                <a16:creationId xmlns:a16="http://schemas.microsoft.com/office/drawing/2014/main" id="{B4A3C76D-E856-4F2A-9052-1775175C97CB}"/>
              </a:ext>
            </a:extLst>
          </p:cNvPr>
          <p:cNvSpPr/>
          <p:nvPr/>
        </p:nvSpPr>
        <p:spPr>
          <a:xfrm>
            <a:off x="1115567" y="2475521"/>
            <a:ext cx="6096000" cy="923330"/>
          </a:xfrm>
          <a:prstGeom prst="rect">
            <a:avLst/>
          </a:prstGeom>
        </p:spPr>
        <p:txBody>
          <a:bodyPr>
            <a:spAutoFit/>
          </a:bodyPr>
          <a:lstStyle/>
          <a:p>
            <a:pPr marL="285750" indent="-285750">
              <a:buFont typeface="Arial" panose="020B0604020202020204" pitchFamily="34" charset="0"/>
              <a:buChar char="•"/>
            </a:pPr>
            <a:r>
              <a:rPr lang="en-ID" dirty="0"/>
              <a:t>Link </a:t>
            </a:r>
            <a:r>
              <a:rPr lang="en-ID" dirty="0" err="1"/>
              <a:t>github</a:t>
            </a:r>
            <a:endParaRPr lang="en-ID" dirty="0"/>
          </a:p>
          <a:p>
            <a:r>
              <a:rPr lang="en-ID" dirty="0"/>
              <a:t>https://github.com/salmanfarizi19/Probstok_Ice-melting-in-Antartica</a:t>
            </a:r>
          </a:p>
        </p:txBody>
      </p:sp>
      <p:sp>
        <p:nvSpPr>
          <p:cNvPr id="6" name="TextBox 5">
            <a:extLst>
              <a:ext uri="{FF2B5EF4-FFF2-40B4-BE49-F238E27FC236}">
                <a16:creationId xmlns:a16="http://schemas.microsoft.com/office/drawing/2014/main" id="{C36E79C4-DA04-4AE2-B2A5-73448E2A1B7F}"/>
              </a:ext>
            </a:extLst>
          </p:cNvPr>
          <p:cNvSpPr txBox="1"/>
          <p:nvPr/>
        </p:nvSpPr>
        <p:spPr>
          <a:xfrm>
            <a:off x="1115567" y="3398851"/>
            <a:ext cx="2305439" cy="646331"/>
          </a:xfrm>
          <a:prstGeom prst="rect">
            <a:avLst/>
          </a:prstGeom>
          <a:noFill/>
        </p:spPr>
        <p:txBody>
          <a:bodyPr wrap="none" rtlCol="0">
            <a:spAutoFit/>
          </a:bodyPr>
          <a:lstStyle/>
          <a:p>
            <a:pPr marL="285750" indent="-285750">
              <a:buFont typeface="Arial" panose="020B0604020202020204" pitchFamily="34" charset="0"/>
              <a:buChar char="•"/>
            </a:pPr>
            <a:r>
              <a:rPr lang="en-US" dirty="0"/>
              <a:t>Link Social Media</a:t>
            </a:r>
          </a:p>
          <a:p>
            <a:endParaRPr lang="en-ID" dirty="0"/>
          </a:p>
        </p:txBody>
      </p:sp>
    </p:spTree>
    <p:extLst>
      <p:ext uri="{BB962C8B-B14F-4D97-AF65-F5344CB8AC3E}">
        <p14:creationId xmlns:p14="http://schemas.microsoft.com/office/powerpoint/2010/main" val="1351126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8D51-8159-4863-85C3-613EA6FFB40C}"/>
              </a:ext>
            </a:extLst>
          </p:cNvPr>
          <p:cNvSpPr>
            <a:spLocks noGrp="1"/>
          </p:cNvSpPr>
          <p:nvPr>
            <p:ph type="title"/>
          </p:nvPr>
        </p:nvSpPr>
        <p:spPr/>
        <p:txBody>
          <a:bodyPr/>
          <a:lstStyle/>
          <a:p>
            <a:r>
              <a:rPr lang="en-US" dirty="0" err="1"/>
              <a:t>Rumusan</a:t>
            </a:r>
            <a:r>
              <a:rPr lang="en-US" dirty="0"/>
              <a:t> </a:t>
            </a:r>
            <a:r>
              <a:rPr lang="en-US" dirty="0" err="1"/>
              <a:t>Masalah</a:t>
            </a:r>
            <a:endParaRPr lang="en-ID" dirty="0"/>
          </a:p>
        </p:txBody>
      </p:sp>
      <p:sp>
        <p:nvSpPr>
          <p:cNvPr id="3" name="Content Placeholder 2">
            <a:extLst>
              <a:ext uri="{FF2B5EF4-FFF2-40B4-BE49-F238E27FC236}">
                <a16:creationId xmlns:a16="http://schemas.microsoft.com/office/drawing/2014/main" id="{4BF13A07-3DF1-4868-943E-C5BE765F3B1C}"/>
              </a:ext>
            </a:extLst>
          </p:cNvPr>
          <p:cNvSpPr>
            <a:spLocks noGrp="1"/>
          </p:cNvSpPr>
          <p:nvPr>
            <p:ph idx="1"/>
          </p:nvPr>
        </p:nvSpPr>
        <p:spPr/>
        <p:txBody>
          <a:bodyPr/>
          <a:lstStyle/>
          <a:p>
            <a:r>
              <a:rPr lang="en-US" dirty="0" err="1"/>
              <a:t>Apakah</a:t>
            </a:r>
            <a:r>
              <a:rPr lang="en-US" dirty="0"/>
              <a:t> </a:t>
            </a:r>
            <a:r>
              <a:rPr lang="en-US" dirty="0" err="1"/>
              <a:t>emisi</a:t>
            </a:r>
            <a:r>
              <a:rPr lang="en-US" dirty="0"/>
              <a:t> CO2 </a:t>
            </a:r>
            <a:r>
              <a:rPr lang="en-US" dirty="0" err="1"/>
              <a:t>mempengaruhi</a:t>
            </a:r>
            <a:r>
              <a:rPr lang="en-US" dirty="0"/>
              <a:t> </a:t>
            </a:r>
            <a:r>
              <a:rPr lang="en-US" dirty="0" err="1"/>
              <a:t>perubahan</a:t>
            </a:r>
            <a:r>
              <a:rPr lang="en-US" dirty="0"/>
              <a:t> </a:t>
            </a:r>
            <a:r>
              <a:rPr lang="en-US" dirty="0" err="1"/>
              <a:t>massa</a:t>
            </a:r>
            <a:r>
              <a:rPr lang="en-US" dirty="0"/>
              <a:t> es?</a:t>
            </a:r>
          </a:p>
          <a:p>
            <a:r>
              <a:rPr lang="en-US" dirty="0" err="1"/>
              <a:t>Apakah</a:t>
            </a:r>
            <a:r>
              <a:rPr lang="en-US" dirty="0"/>
              <a:t> </a:t>
            </a:r>
            <a:r>
              <a:rPr lang="en-US" dirty="0" err="1"/>
              <a:t>suhu</a:t>
            </a:r>
            <a:r>
              <a:rPr lang="en-US" dirty="0"/>
              <a:t> </a:t>
            </a:r>
            <a:r>
              <a:rPr lang="en-US" dirty="0" err="1"/>
              <a:t>bumi</a:t>
            </a:r>
            <a:r>
              <a:rPr lang="en-US" dirty="0"/>
              <a:t> </a:t>
            </a:r>
            <a:r>
              <a:rPr lang="en-US" dirty="0" err="1"/>
              <a:t>mempengaruhi</a:t>
            </a:r>
            <a:r>
              <a:rPr lang="en-US" dirty="0"/>
              <a:t> </a:t>
            </a:r>
            <a:r>
              <a:rPr lang="en-US" dirty="0" err="1"/>
              <a:t>perubahan</a:t>
            </a:r>
            <a:r>
              <a:rPr lang="en-US" dirty="0"/>
              <a:t> </a:t>
            </a:r>
            <a:r>
              <a:rPr lang="en-US" dirty="0" err="1"/>
              <a:t>massa</a:t>
            </a:r>
            <a:r>
              <a:rPr lang="en-US" dirty="0"/>
              <a:t> es?</a:t>
            </a:r>
          </a:p>
          <a:p>
            <a:pPr marL="0" indent="0">
              <a:buNone/>
            </a:pPr>
            <a:endParaRPr lang="en-ID" dirty="0"/>
          </a:p>
        </p:txBody>
      </p:sp>
    </p:spTree>
    <p:extLst>
      <p:ext uri="{BB962C8B-B14F-4D97-AF65-F5344CB8AC3E}">
        <p14:creationId xmlns:p14="http://schemas.microsoft.com/office/powerpoint/2010/main" val="1743738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5ACC6BB2-28F8-4405-829D-0562733BE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1">
            <a:extLst>
              <a:ext uri="{FF2B5EF4-FFF2-40B4-BE49-F238E27FC236}">
                <a16:creationId xmlns:a16="http://schemas.microsoft.com/office/drawing/2014/main" id="{5C2E53F0-AD54-4A55-99A0-EC896CE3C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3">
            <a:extLst>
              <a:ext uri="{FF2B5EF4-FFF2-40B4-BE49-F238E27FC236}">
                <a16:creationId xmlns:a16="http://schemas.microsoft.com/office/drawing/2014/main" id="{D15F19F8-85EE-477A-ACBA-4B6D0697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1519A0-2979-4A6C-A5E5-C59C41AF5E57}"/>
              </a:ext>
            </a:extLst>
          </p:cNvPr>
          <p:cNvSpPr>
            <a:spLocks noGrp="1"/>
          </p:cNvSpPr>
          <p:nvPr>
            <p:ph type="title"/>
          </p:nvPr>
        </p:nvSpPr>
        <p:spPr>
          <a:xfrm>
            <a:off x="838200" y="253397"/>
            <a:ext cx="10515600" cy="1273233"/>
          </a:xfrm>
        </p:spPr>
        <p:txBody>
          <a:bodyPr>
            <a:normAutofit/>
          </a:bodyPr>
          <a:lstStyle/>
          <a:p>
            <a:r>
              <a:rPr lang="en-US"/>
              <a:t>Hipotesis</a:t>
            </a:r>
            <a:endParaRPr lang="en-ID" dirty="0"/>
          </a:p>
        </p:txBody>
      </p:sp>
      <p:sp>
        <p:nvSpPr>
          <p:cNvPr id="16" name="Rectangle 15">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97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0" name="Content Placeholder 2">
            <a:extLst>
              <a:ext uri="{FF2B5EF4-FFF2-40B4-BE49-F238E27FC236}">
                <a16:creationId xmlns:a16="http://schemas.microsoft.com/office/drawing/2014/main" id="{D9513D52-86B5-4864-A7C7-4C26C2C7BBE0}"/>
              </a:ext>
            </a:extLst>
          </p:cNvPr>
          <p:cNvGraphicFramePr>
            <a:graphicFrameLocks noGrp="1"/>
          </p:cNvGraphicFramePr>
          <p:nvPr>
            <p:ph idx="1"/>
            <p:extLst>
              <p:ext uri="{D42A27DB-BD31-4B8C-83A1-F6EECF244321}">
                <p14:modId xmlns:p14="http://schemas.microsoft.com/office/powerpoint/2010/main" val="133322145"/>
              </p:ext>
            </p:extLst>
          </p:nvPr>
        </p:nvGraphicFramePr>
        <p:xfrm>
          <a:off x="838200" y="2184158"/>
          <a:ext cx="10515600" cy="4061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3365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94FC2-7E20-40E4-ACEA-D4B90CC108E4}"/>
              </a:ext>
            </a:extLst>
          </p:cNvPr>
          <p:cNvSpPr>
            <a:spLocks noGrp="1"/>
          </p:cNvSpPr>
          <p:nvPr>
            <p:ph type="title"/>
          </p:nvPr>
        </p:nvSpPr>
        <p:spPr/>
        <p:txBody>
          <a:bodyPr/>
          <a:lstStyle/>
          <a:p>
            <a:r>
              <a:rPr lang="en-US" dirty="0"/>
              <a:t>Data</a:t>
            </a:r>
            <a:endParaRPr lang="en-ID" dirty="0"/>
          </a:p>
        </p:txBody>
      </p:sp>
      <p:sp>
        <p:nvSpPr>
          <p:cNvPr id="3" name="Content Placeholder 2">
            <a:extLst>
              <a:ext uri="{FF2B5EF4-FFF2-40B4-BE49-F238E27FC236}">
                <a16:creationId xmlns:a16="http://schemas.microsoft.com/office/drawing/2014/main" id="{D5C6DE1A-D612-407C-ADA5-B3CC118A63FE}"/>
              </a:ext>
            </a:extLst>
          </p:cNvPr>
          <p:cNvSpPr>
            <a:spLocks noGrp="1"/>
          </p:cNvSpPr>
          <p:nvPr>
            <p:ph idx="1"/>
          </p:nvPr>
        </p:nvSpPr>
        <p:spPr/>
        <p:txBody>
          <a:bodyPr>
            <a:normAutofit lnSpcReduction="10000"/>
          </a:bodyPr>
          <a:lstStyle/>
          <a:p>
            <a:pPr marL="0" indent="0">
              <a:buNone/>
            </a:pPr>
            <a:r>
              <a:rPr lang="en-US" dirty="0"/>
              <a:t>Data yang </a:t>
            </a:r>
            <a:r>
              <a:rPr lang="en-US" dirty="0" err="1"/>
              <a:t>digunakan</a:t>
            </a:r>
            <a:r>
              <a:rPr lang="en-US" dirty="0"/>
              <a:t> pada </a:t>
            </a:r>
            <a:r>
              <a:rPr lang="en-US" dirty="0" err="1"/>
              <a:t>pengolahan</a:t>
            </a:r>
            <a:r>
              <a:rPr lang="en-US" dirty="0"/>
              <a:t> data </a:t>
            </a:r>
            <a:r>
              <a:rPr lang="en-US" dirty="0" err="1"/>
              <a:t>ini</a:t>
            </a:r>
            <a:r>
              <a:rPr lang="en-US" dirty="0"/>
              <a:t> </a:t>
            </a:r>
            <a:r>
              <a:rPr lang="en-US" dirty="0" err="1"/>
              <a:t>terdiri</a:t>
            </a:r>
            <a:r>
              <a:rPr lang="en-US" dirty="0"/>
              <a:t> </a:t>
            </a:r>
            <a:r>
              <a:rPr lang="en-US" dirty="0" err="1"/>
              <a:t>dari</a:t>
            </a:r>
            <a:r>
              <a:rPr lang="en-US" dirty="0"/>
              <a:t> :</a:t>
            </a:r>
          </a:p>
          <a:p>
            <a:r>
              <a:rPr lang="en-US" dirty="0"/>
              <a:t>Data </a:t>
            </a:r>
            <a:r>
              <a:rPr lang="en-US" dirty="0" err="1"/>
              <a:t>Perubahan</a:t>
            </a:r>
            <a:r>
              <a:rPr lang="en-US" dirty="0"/>
              <a:t> </a:t>
            </a:r>
            <a:r>
              <a:rPr lang="en-US" dirty="0" err="1"/>
              <a:t>massa</a:t>
            </a:r>
            <a:r>
              <a:rPr lang="en-US" dirty="0"/>
              <a:t> es di </a:t>
            </a:r>
            <a:r>
              <a:rPr lang="en-US" dirty="0" err="1"/>
              <a:t>antartika</a:t>
            </a:r>
            <a:r>
              <a:rPr lang="en-US" dirty="0"/>
              <a:t> </a:t>
            </a:r>
            <a:r>
              <a:rPr lang="en-US" dirty="0" err="1"/>
              <a:t>secara</a:t>
            </a:r>
            <a:r>
              <a:rPr lang="en-US" dirty="0"/>
              <a:t> </a:t>
            </a:r>
            <a:r>
              <a:rPr lang="en-US" dirty="0" err="1"/>
              <a:t>kumulatif</a:t>
            </a:r>
            <a:r>
              <a:rPr lang="en-US" dirty="0"/>
              <a:t> </a:t>
            </a:r>
            <a:r>
              <a:rPr lang="en-US" dirty="0" err="1"/>
              <a:t>tahun</a:t>
            </a:r>
            <a:r>
              <a:rPr lang="en-US" dirty="0"/>
              <a:t> 1992 - 2017</a:t>
            </a:r>
          </a:p>
          <a:p>
            <a:r>
              <a:rPr lang="en-US" dirty="0"/>
              <a:t>Data </a:t>
            </a:r>
            <a:r>
              <a:rPr lang="en-US" dirty="0" err="1"/>
              <a:t>Konsentrasi</a:t>
            </a:r>
            <a:r>
              <a:rPr lang="en-US" dirty="0"/>
              <a:t> CO2 di </a:t>
            </a:r>
            <a:r>
              <a:rPr lang="en-US" dirty="0" err="1"/>
              <a:t>atmosfer</a:t>
            </a:r>
            <a:r>
              <a:rPr lang="en-US" dirty="0"/>
              <a:t> </a:t>
            </a:r>
            <a:r>
              <a:rPr lang="en-US" dirty="0" err="1"/>
              <a:t>tahun</a:t>
            </a:r>
            <a:r>
              <a:rPr lang="en-US" dirty="0"/>
              <a:t> 1992 – 2017</a:t>
            </a:r>
          </a:p>
          <a:p>
            <a:r>
              <a:rPr lang="en-US" dirty="0" err="1"/>
              <a:t>Suhu</a:t>
            </a:r>
            <a:r>
              <a:rPr lang="en-US" dirty="0"/>
              <a:t> rata - rata pada </a:t>
            </a:r>
            <a:r>
              <a:rPr lang="en-US" dirty="0" err="1"/>
              <a:t>daratan</a:t>
            </a:r>
            <a:r>
              <a:rPr lang="en-US" dirty="0"/>
              <a:t> </a:t>
            </a:r>
            <a:r>
              <a:rPr lang="en-US" dirty="0" err="1"/>
              <a:t>Bumi</a:t>
            </a:r>
            <a:r>
              <a:rPr lang="en-US" dirty="0"/>
              <a:t> </a:t>
            </a:r>
            <a:r>
              <a:rPr lang="en-US" dirty="0" err="1"/>
              <a:t>tahun</a:t>
            </a:r>
            <a:r>
              <a:rPr lang="en-US" dirty="0"/>
              <a:t> 1750 – 2015</a:t>
            </a:r>
          </a:p>
          <a:p>
            <a:r>
              <a:rPr lang="en-US" dirty="0"/>
              <a:t>Data </a:t>
            </a:r>
            <a:r>
              <a:rPr lang="en-US" dirty="0" err="1"/>
              <a:t>penggabungan</a:t>
            </a:r>
            <a:r>
              <a:rPr lang="en-US" dirty="0"/>
              <a:t> </a:t>
            </a:r>
            <a:r>
              <a:rPr lang="en-US" dirty="0" err="1"/>
              <a:t>ketiga</a:t>
            </a:r>
            <a:r>
              <a:rPr lang="en-US" dirty="0"/>
              <a:t> data </a:t>
            </a:r>
            <a:r>
              <a:rPr lang="en-US" dirty="0" err="1"/>
              <a:t>untuk</a:t>
            </a:r>
            <a:r>
              <a:rPr lang="en-US" dirty="0"/>
              <a:t> </a:t>
            </a:r>
            <a:r>
              <a:rPr lang="en-US" dirty="0" err="1"/>
              <a:t>menemukan</a:t>
            </a:r>
            <a:r>
              <a:rPr lang="en-US" dirty="0"/>
              <a:t> </a:t>
            </a:r>
            <a:r>
              <a:rPr lang="en-US" dirty="0" err="1"/>
              <a:t>tingkat</a:t>
            </a:r>
            <a:r>
              <a:rPr lang="en-US" dirty="0"/>
              <a:t> </a:t>
            </a:r>
            <a:r>
              <a:rPr lang="en-US" dirty="0" err="1"/>
              <a:t>korelasi</a:t>
            </a:r>
            <a:endParaRPr lang="en-ID" dirty="0"/>
          </a:p>
        </p:txBody>
      </p:sp>
    </p:spTree>
    <p:extLst>
      <p:ext uri="{BB962C8B-B14F-4D97-AF65-F5344CB8AC3E}">
        <p14:creationId xmlns:p14="http://schemas.microsoft.com/office/powerpoint/2010/main" val="1818532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B2BD-BF78-4CD1-8AA1-37D47C0C70FC}"/>
              </a:ext>
            </a:extLst>
          </p:cNvPr>
          <p:cNvSpPr>
            <a:spLocks noGrp="1"/>
          </p:cNvSpPr>
          <p:nvPr>
            <p:ph type="title"/>
          </p:nvPr>
        </p:nvSpPr>
        <p:spPr/>
        <p:txBody>
          <a:bodyPr>
            <a:normAutofit fontScale="90000"/>
          </a:bodyPr>
          <a:lstStyle/>
          <a:p>
            <a:r>
              <a:rPr lang="en-US" dirty="0"/>
              <a:t>Data </a:t>
            </a:r>
            <a:r>
              <a:rPr lang="en-US" dirty="0" err="1"/>
              <a:t>Perubahan</a:t>
            </a:r>
            <a:r>
              <a:rPr lang="en-US" dirty="0"/>
              <a:t> </a:t>
            </a:r>
            <a:r>
              <a:rPr lang="en-US" dirty="0" err="1"/>
              <a:t>massa</a:t>
            </a:r>
            <a:r>
              <a:rPr lang="en-US" dirty="0"/>
              <a:t> es di </a:t>
            </a:r>
            <a:r>
              <a:rPr lang="en-US" dirty="0" err="1"/>
              <a:t>antartika</a:t>
            </a:r>
            <a:r>
              <a:rPr lang="en-US" dirty="0"/>
              <a:t> </a:t>
            </a:r>
            <a:r>
              <a:rPr lang="en-US" dirty="0" err="1"/>
              <a:t>secara</a:t>
            </a:r>
            <a:r>
              <a:rPr lang="en-US" dirty="0"/>
              <a:t> </a:t>
            </a:r>
            <a:r>
              <a:rPr lang="en-US" dirty="0" err="1"/>
              <a:t>kumulatif</a:t>
            </a:r>
            <a:r>
              <a:rPr lang="en-US" dirty="0"/>
              <a:t> </a:t>
            </a:r>
            <a:r>
              <a:rPr lang="en-US" dirty="0" err="1"/>
              <a:t>tahun</a:t>
            </a:r>
            <a:r>
              <a:rPr lang="en-US" dirty="0"/>
              <a:t> 1992 - 2017</a:t>
            </a:r>
            <a:br>
              <a:rPr lang="en-US" dirty="0"/>
            </a:br>
            <a:endParaRPr lang="en-ID" dirty="0"/>
          </a:p>
        </p:txBody>
      </p:sp>
      <p:pic>
        <p:nvPicPr>
          <p:cNvPr id="4" name="Content Placeholder 3">
            <a:extLst>
              <a:ext uri="{FF2B5EF4-FFF2-40B4-BE49-F238E27FC236}">
                <a16:creationId xmlns:a16="http://schemas.microsoft.com/office/drawing/2014/main" id="{D245A7C4-5F73-4237-8453-BFB90EC62033}"/>
              </a:ext>
            </a:extLst>
          </p:cNvPr>
          <p:cNvPicPr>
            <a:picLocks noGrp="1" noChangeAspect="1"/>
          </p:cNvPicPr>
          <p:nvPr>
            <p:ph idx="1"/>
          </p:nvPr>
        </p:nvPicPr>
        <p:blipFill>
          <a:blip r:embed="rId2"/>
          <a:stretch>
            <a:fillRect/>
          </a:stretch>
        </p:blipFill>
        <p:spPr>
          <a:xfrm>
            <a:off x="273182" y="2326642"/>
            <a:ext cx="6596667" cy="3016884"/>
          </a:xfrm>
          <a:prstGeom prst="rect">
            <a:avLst/>
          </a:prstGeom>
        </p:spPr>
      </p:pic>
      <p:pic>
        <p:nvPicPr>
          <p:cNvPr id="7" name="Picture 6">
            <a:extLst>
              <a:ext uri="{FF2B5EF4-FFF2-40B4-BE49-F238E27FC236}">
                <a16:creationId xmlns:a16="http://schemas.microsoft.com/office/drawing/2014/main" id="{F0901EC5-AC1D-4957-85B6-7CCE4158DBFD}"/>
              </a:ext>
            </a:extLst>
          </p:cNvPr>
          <p:cNvPicPr>
            <a:picLocks noChangeAspect="1"/>
          </p:cNvPicPr>
          <p:nvPr/>
        </p:nvPicPr>
        <p:blipFill>
          <a:blip r:embed="rId3"/>
          <a:stretch>
            <a:fillRect/>
          </a:stretch>
        </p:blipFill>
        <p:spPr>
          <a:xfrm>
            <a:off x="7377948" y="2727899"/>
            <a:ext cx="2990893" cy="1567876"/>
          </a:xfrm>
          <a:prstGeom prst="rect">
            <a:avLst/>
          </a:prstGeom>
        </p:spPr>
      </p:pic>
      <p:pic>
        <p:nvPicPr>
          <p:cNvPr id="8" name="Picture 7">
            <a:extLst>
              <a:ext uri="{FF2B5EF4-FFF2-40B4-BE49-F238E27FC236}">
                <a16:creationId xmlns:a16="http://schemas.microsoft.com/office/drawing/2014/main" id="{E7B571B8-A95F-4096-9B15-F773E3E74312}"/>
              </a:ext>
            </a:extLst>
          </p:cNvPr>
          <p:cNvPicPr>
            <a:picLocks noChangeAspect="1"/>
          </p:cNvPicPr>
          <p:nvPr/>
        </p:nvPicPr>
        <p:blipFill>
          <a:blip r:embed="rId4"/>
          <a:stretch>
            <a:fillRect/>
          </a:stretch>
        </p:blipFill>
        <p:spPr>
          <a:xfrm>
            <a:off x="7010400" y="4453514"/>
            <a:ext cx="3358441" cy="1521926"/>
          </a:xfrm>
          <a:prstGeom prst="rect">
            <a:avLst/>
          </a:prstGeom>
        </p:spPr>
      </p:pic>
    </p:spTree>
    <p:extLst>
      <p:ext uri="{BB962C8B-B14F-4D97-AF65-F5344CB8AC3E}">
        <p14:creationId xmlns:p14="http://schemas.microsoft.com/office/powerpoint/2010/main" val="2203243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A8DBB-8024-43BC-88C6-141F38B6DF1B}"/>
              </a:ext>
            </a:extLst>
          </p:cNvPr>
          <p:cNvSpPr>
            <a:spLocks noGrp="1"/>
          </p:cNvSpPr>
          <p:nvPr>
            <p:ph type="title"/>
          </p:nvPr>
        </p:nvSpPr>
        <p:spPr/>
        <p:txBody>
          <a:bodyPr>
            <a:normAutofit fontScale="90000"/>
          </a:bodyPr>
          <a:lstStyle/>
          <a:p>
            <a:r>
              <a:rPr lang="en-US" dirty="0"/>
              <a:t>Data </a:t>
            </a:r>
            <a:r>
              <a:rPr lang="en-US" dirty="0" err="1"/>
              <a:t>Konsentrasi</a:t>
            </a:r>
            <a:r>
              <a:rPr lang="en-US" dirty="0"/>
              <a:t> CO2 di </a:t>
            </a:r>
            <a:r>
              <a:rPr lang="en-US" dirty="0" err="1"/>
              <a:t>atmosfer</a:t>
            </a:r>
            <a:r>
              <a:rPr lang="en-US" dirty="0"/>
              <a:t> </a:t>
            </a:r>
            <a:r>
              <a:rPr lang="en-US" dirty="0" err="1"/>
              <a:t>tahun</a:t>
            </a:r>
            <a:r>
              <a:rPr lang="en-US" dirty="0"/>
              <a:t> 1992 – 2017</a:t>
            </a:r>
            <a:br>
              <a:rPr lang="en-US" dirty="0"/>
            </a:br>
            <a:endParaRPr lang="en-ID" dirty="0"/>
          </a:p>
        </p:txBody>
      </p:sp>
      <p:pic>
        <p:nvPicPr>
          <p:cNvPr id="4" name="Picture 3">
            <a:extLst>
              <a:ext uri="{FF2B5EF4-FFF2-40B4-BE49-F238E27FC236}">
                <a16:creationId xmlns:a16="http://schemas.microsoft.com/office/drawing/2014/main" id="{6EDB4B4F-E4F8-4630-8D1C-9A794F9C75B0}"/>
              </a:ext>
            </a:extLst>
          </p:cNvPr>
          <p:cNvPicPr>
            <a:picLocks noChangeAspect="1"/>
          </p:cNvPicPr>
          <p:nvPr/>
        </p:nvPicPr>
        <p:blipFill>
          <a:blip r:embed="rId2"/>
          <a:stretch>
            <a:fillRect/>
          </a:stretch>
        </p:blipFill>
        <p:spPr>
          <a:xfrm>
            <a:off x="209264" y="2249652"/>
            <a:ext cx="6933992" cy="3703473"/>
          </a:xfrm>
          <a:prstGeom prst="rect">
            <a:avLst/>
          </a:prstGeom>
        </p:spPr>
      </p:pic>
      <p:pic>
        <p:nvPicPr>
          <p:cNvPr id="5" name="Picture 4">
            <a:extLst>
              <a:ext uri="{FF2B5EF4-FFF2-40B4-BE49-F238E27FC236}">
                <a16:creationId xmlns:a16="http://schemas.microsoft.com/office/drawing/2014/main" id="{B0B92A76-35C0-4FB4-9D49-BD88D9117BD8}"/>
              </a:ext>
            </a:extLst>
          </p:cNvPr>
          <p:cNvPicPr>
            <a:picLocks noChangeAspect="1"/>
          </p:cNvPicPr>
          <p:nvPr/>
        </p:nvPicPr>
        <p:blipFill>
          <a:blip r:embed="rId3"/>
          <a:stretch>
            <a:fillRect/>
          </a:stretch>
        </p:blipFill>
        <p:spPr>
          <a:xfrm>
            <a:off x="7869463" y="2529771"/>
            <a:ext cx="2684237" cy="1753961"/>
          </a:xfrm>
          <a:prstGeom prst="rect">
            <a:avLst/>
          </a:prstGeom>
        </p:spPr>
      </p:pic>
      <p:pic>
        <p:nvPicPr>
          <p:cNvPr id="6" name="Picture 5">
            <a:extLst>
              <a:ext uri="{FF2B5EF4-FFF2-40B4-BE49-F238E27FC236}">
                <a16:creationId xmlns:a16="http://schemas.microsoft.com/office/drawing/2014/main" id="{E888682E-7D19-407A-88A5-83B2FDB922F3}"/>
              </a:ext>
            </a:extLst>
          </p:cNvPr>
          <p:cNvPicPr>
            <a:picLocks noChangeAspect="1"/>
          </p:cNvPicPr>
          <p:nvPr/>
        </p:nvPicPr>
        <p:blipFill>
          <a:blip r:embed="rId4"/>
          <a:stretch>
            <a:fillRect/>
          </a:stretch>
        </p:blipFill>
        <p:spPr>
          <a:xfrm>
            <a:off x="8167127" y="4440418"/>
            <a:ext cx="2454669" cy="1611745"/>
          </a:xfrm>
          <a:prstGeom prst="rect">
            <a:avLst/>
          </a:prstGeom>
        </p:spPr>
      </p:pic>
    </p:spTree>
    <p:extLst>
      <p:ext uri="{BB962C8B-B14F-4D97-AF65-F5344CB8AC3E}">
        <p14:creationId xmlns:p14="http://schemas.microsoft.com/office/powerpoint/2010/main" val="257763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9235B-37C1-446B-826C-BD48C29DCA12}"/>
              </a:ext>
            </a:extLst>
          </p:cNvPr>
          <p:cNvSpPr>
            <a:spLocks noGrp="1"/>
          </p:cNvSpPr>
          <p:nvPr>
            <p:ph type="title"/>
          </p:nvPr>
        </p:nvSpPr>
        <p:spPr/>
        <p:txBody>
          <a:bodyPr>
            <a:normAutofit fontScale="90000"/>
          </a:bodyPr>
          <a:lstStyle/>
          <a:p>
            <a:r>
              <a:rPr lang="en-US" dirty="0" err="1"/>
              <a:t>Suhu</a:t>
            </a:r>
            <a:r>
              <a:rPr lang="en-US" dirty="0"/>
              <a:t> rata - rata pada </a:t>
            </a:r>
            <a:r>
              <a:rPr lang="en-US" dirty="0" err="1"/>
              <a:t>daratan</a:t>
            </a:r>
            <a:r>
              <a:rPr lang="en-US" dirty="0"/>
              <a:t> </a:t>
            </a:r>
            <a:r>
              <a:rPr lang="en-US" dirty="0" err="1"/>
              <a:t>Bumi</a:t>
            </a:r>
            <a:r>
              <a:rPr lang="en-US" dirty="0"/>
              <a:t> </a:t>
            </a:r>
            <a:r>
              <a:rPr lang="en-US" dirty="0" err="1"/>
              <a:t>tahun</a:t>
            </a:r>
            <a:r>
              <a:rPr lang="en-US" dirty="0"/>
              <a:t> 1750 - 2015</a:t>
            </a:r>
            <a:br>
              <a:rPr lang="en-ID" dirty="0"/>
            </a:br>
            <a:endParaRPr lang="en-ID" dirty="0"/>
          </a:p>
        </p:txBody>
      </p:sp>
      <p:pic>
        <p:nvPicPr>
          <p:cNvPr id="4" name="Picture 3">
            <a:extLst>
              <a:ext uri="{FF2B5EF4-FFF2-40B4-BE49-F238E27FC236}">
                <a16:creationId xmlns:a16="http://schemas.microsoft.com/office/drawing/2014/main" id="{C6571285-C64B-442C-8C8D-81085D94B0D7}"/>
              </a:ext>
            </a:extLst>
          </p:cNvPr>
          <p:cNvPicPr>
            <a:picLocks noChangeAspect="1"/>
          </p:cNvPicPr>
          <p:nvPr/>
        </p:nvPicPr>
        <p:blipFill>
          <a:blip r:embed="rId2"/>
          <a:stretch>
            <a:fillRect/>
          </a:stretch>
        </p:blipFill>
        <p:spPr>
          <a:xfrm>
            <a:off x="7911372" y="2599343"/>
            <a:ext cx="2619478" cy="1659314"/>
          </a:xfrm>
          <a:prstGeom prst="rect">
            <a:avLst/>
          </a:prstGeom>
        </p:spPr>
      </p:pic>
      <p:pic>
        <p:nvPicPr>
          <p:cNvPr id="5" name="Picture 4">
            <a:extLst>
              <a:ext uri="{FF2B5EF4-FFF2-40B4-BE49-F238E27FC236}">
                <a16:creationId xmlns:a16="http://schemas.microsoft.com/office/drawing/2014/main" id="{67E657B8-A734-4178-829D-5A670FBB3D5F}"/>
              </a:ext>
            </a:extLst>
          </p:cNvPr>
          <p:cNvPicPr>
            <a:picLocks noChangeAspect="1"/>
          </p:cNvPicPr>
          <p:nvPr/>
        </p:nvPicPr>
        <p:blipFill>
          <a:blip r:embed="rId3"/>
          <a:stretch>
            <a:fillRect/>
          </a:stretch>
        </p:blipFill>
        <p:spPr>
          <a:xfrm>
            <a:off x="8023235" y="4650046"/>
            <a:ext cx="2507615" cy="1659314"/>
          </a:xfrm>
          <a:prstGeom prst="rect">
            <a:avLst/>
          </a:prstGeom>
        </p:spPr>
      </p:pic>
      <p:pic>
        <p:nvPicPr>
          <p:cNvPr id="6" name="Picture 5">
            <a:extLst>
              <a:ext uri="{FF2B5EF4-FFF2-40B4-BE49-F238E27FC236}">
                <a16:creationId xmlns:a16="http://schemas.microsoft.com/office/drawing/2014/main" id="{5FC988A4-F464-4608-BB74-04E70564F1DD}"/>
              </a:ext>
            </a:extLst>
          </p:cNvPr>
          <p:cNvPicPr>
            <a:picLocks noChangeAspect="1"/>
          </p:cNvPicPr>
          <p:nvPr/>
        </p:nvPicPr>
        <p:blipFill>
          <a:blip r:embed="rId4"/>
          <a:stretch>
            <a:fillRect/>
          </a:stretch>
        </p:blipFill>
        <p:spPr>
          <a:xfrm>
            <a:off x="1760082" y="2127931"/>
            <a:ext cx="4497844" cy="4261451"/>
          </a:xfrm>
          <a:prstGeom prst="rect">
            <a:avLst/>
          </a:prstGeom>
        </p:spPr>
      </p:pic>
    </p:spTree>
    <p:extLst>
      <p:ext uri="{BB962C8B-B14F-4D97-AF65-F5344CB8AC3E}">
        <p14:creationId xmlns:p14="http://schemas.microsoft.com/office/powerpoint/2010/main" val="1721806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588A-6067-4D56-A118-0A7D0CA09B85}"/>
              </a:ext>
            </a:extLst>
          </p:cNvPr>
          <p:cNvSpPr>
            <a:spLocks noGrp="1"/>
          </p:cNvSpPr>
          <p:nvPr>
            <p:ph type="title"/>
          </p:nvPr>
        </p:nvSpPr>
        <p:spPr/>
        <p:txBody>
          <a:bodyPr/>
          <a:lstStyle/>
          <a:p>
            <a:r>
              <a:rPr lang="en-US" dirty="0"/>
              <a:t>Data </a:t>
            </a:r>
            <a:r>
              <a:rPr lang="en-US" dirty="0" err="1"/>
              <a:t>gabungan</a:t>
            </a:r>
            <a:endParaRPr lang="en-ID" dirty="0"/>
          </a:p>
        </p:txBody>
      </p:sp>
      <p:pic>
        <p:nvPicPr>
          <p:cNvPr id="5" name="Picture 4">
            <a:extLst>
              <a:ext uri="{FF2B5EF4-FFF2-40B4-BE49-F238E27FC236}">
                <a16:creationId xmlns:a16="http://schemas.microsoft.com/office/drawing/2014/main" id="{AC54FACB-C4D2-422D-8BC4-137EDCA50B18}"/>
              </a:ext>
            </a:extLst>
          </p:cNvPr>
          <p:cNvPicPr>
            <a:picLocks noChangeAspect="1"/>
          </p:cNvPicPr>
          <p:nvPr/>
        </p:nvPicPr>
        <p:blipFill>
          <a:blip r:embed="rId2"/>
          <a:stretch>
            <a:fillRect/>
          </a:stretch>
        </p:blipFill>
        <p:spPr>
          <a:xfrm>
            <a:off x="909053" y="2162313"/>
            <a:ext cx="5140338" cy="2728063"/>
          </a:xfrm>
          <a:prstGeom prst="rect">
            <a:avLst/>
          </a:prstGeom>
        </p:spPr>
      </p:pic>
      <p:pic>
        <p:nvPicPr>
          <p:cNvPr id="6" name="Picture 5">
            <a:extLst>
              <a:ext uri="{FF2B5EF4-FFF2-40B4-BE49-F238E27FC236}">
                <a16:creationId xmlns:a16="http://schemas.microsoft.com/office/drawing/2014/main" id="{96991FE0-0DA6-4EBE-AB27-D8922EF0BF95}"/>
              </a:ext>
            </a:extLst>
          </p:cNvPr>
          <p:cNvPicPr>
            <a:picLocks noChangeAspect="1"/>
          </p:cNvPicPr>
          <p:nvPr/>
        </p:nvPicPr>
        <p:blipFill>
          <a:blip r:embed="rId3"/>
          <a:stretch>
            <a:fillRect/>
          </a:stretch>
        </p:blipFill>
        <p:spPr>
          <a:xfrm>
            <a:off x="7545582" y="2162313"/>
            <a:ext cx="4059358" cy="2728063"/>
          </a:xfrm>
          <a:prstGeom prst="rect">
            <a:avLst/>
          </a:prstGeom>
        </p:spPr>
      </p:pic>
      <p:pic>
        <p:nvPicPr>
          <p:cNvPr id="7" name="Picture 6">
            <a:extLst>
              <a:ext uri="{FF2B5EF4-FFF2-40B4-BE49-F238E27FC236}">
                <a16:creationId xmlns:a16="http://schemas.microsoft.com/office/drawing/2014/main" id="{15A296CD-4AA8-4874-853C-A87BA1994EF2}"/>
              </a:ext>
            </a:extLst>
          </p:cNvPr>
          <p:cNvPicPr>
            <a:picLocks noChangeAspect="1"/>
          </p:cNvPicPr>
          <p:nvPr/>
        </p:nvPicPr>
        <p:blipFill>
          <a:blip r:embed="rId4"/>
          <a:stretch>
            <a:fillRect/>
          </a:stretch>
        </p:blipFill>
        <p:spPr>
          <a:xfrm>
            <a:off x="3755572" y="5129785"/>
            <a:ext cx="4587638" cy="1455546"/>
          </a:xfrm>
          <a:prstGeom prst="rect">
            <a:avLst/>
          </a:prstGeom>
        </p:spPr>
      </p:pic>
    </p:spTree>
    <p:extLst>
      <p:ext uri="{BB962C8B-B14F-4D97-AF65-F5344CB8AC3E}">
        <p14:creationId xmlns:p14="http://schemas.microsoft.com/office/powerpoint/2010/main" val="246456144"/>
      </p:ext>
    </p:extLst>
  </p:cSld>
  <p:clrMapOvr>
    <a:masterClrMapping/>
  </p:clrMapOvr>
</p:sld>
</file>

<file path=ppt/theme/theme1.xml><?xml version="1.0" encoding="utf-8"?>
<a:theme xmlns:a="http://schemas.openxmlformats.org/drawingml/2006/main" name="AccentBoxVTI">
  <a:themeElements>
    <a:clrScheme name="AnalogousFromRegularSeedLeftStep">
      <a:dk1>
        <a:srgbClr val="000000"/>
      </a:dk1>
      <a:lt1>
        <a:srgbClr val="FFFFFF"/>
      </a:lt1>
      <a:dk2>
        <a:srgbClr val="412524"/>
      </a:dk2>
      <a:lt2>
        <a:srgbClr val="E2E5E8"/>
      </a:lt2>
      <a:accent1>
        <a:srgbClr val="E77929"/>
      </a:accent1>
      <a:accent2>
        <a:srgbClr val="D51817"/>
      </a:accent2>
      <a:accent3>
        <a:srgbClr val="E72977"/>
      </a:accent3>
      <a:accent4>
        <a:srgbClr val="D517B4"/>
      </a:accent4>
      <a:accent5>
        <a:srgbClr val="B929E7"/>
      </a:accent5>
      <a:accent6>
        <a:srgbClr val="6A31DA"/>
      </a:accent6>
      <a:hlink>
        <a:srgbClr val="3F89B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84</TotalTime>
  <Words>1439</Words>
  <Application>Microsoft Office PowerPoint</Application>
  <PresentationFormat>Widescreen</PresentationFormat>
  <Paragraphs>75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 Unicode MS</vt:lpstr>
      <vt:lpstr>Avenir Next LT Pro</vt:lpstr>
      <vt:lpstr>Calibri</vt:lpstr>
      <vt:lpstr>AccentBoxVTI</vt:lpstr>
      <vt:lpstr>Ice Melting in Antartica, its impact on sea level, and the correlation to CO2 concentration and Earth’s temperature</vt:lpstr>
      <vt:lpstr>Background</vt:lpstr>
      <vt:lpstr>Rumusan Masalah</vt:lpstr>
      <vt:lpstr>Hipotesis</vt:lpstr>
      <vt:lpstr>Data</vt:lpstr>
      <vt:lpstr>Data Perubahan massa es di antartika secara kumulatif tahun 1992 - 2017 </vt:lpstr>
      <vt:lpstr>Data Konsentrasi CO2 di atmosfer tahun 1992 – 2017 </vt:lpstr>
      <vt:lpstr>Suhu rata - rata pada daratan Bumi tahun 1750 - 2015 </vt:lpstr>
      <vt:lpstr>Data gabungan</vt:lpstr>
      <vt:lpstr>Metode</vt:lpstr>
      <vt:lpstr>Pearson Correlation</vt:lpstr>
      <vt:lpstr>Kendall Rank</vt:lpstr>
      <vt:lpstr>ARIMA</vt:lpstr>
      <vt:lpstr>Analisis Data</vt:lpstr>
      <vt:lpstr>Data Perubahan massa es di antartika secara kumulatif tahun 1993 </vt:lpstr>
      <vt:lpstr>Data emisi CO2</vt:lpstr>
      <vt:lpstr>Data suhu daratan bumi</vt:lpstr>
      <vt:lpstr>Korelasi Data menggunakan metode Pearson</vt:lpstr>
      <vt:lpstr>Korelasi data dengan metode Kendall</vt:lpstr>
      <vt:lpstr>Perbandingan data perubahan massa es dengan emisi CO2</vt:lpstr>
      <vt:lpstr>Prediksi menggunakan ARIMA</vt:lpstr>
      <vt:lpstr>Kesimpulan</vt:lpstr>
      <vt:lpstr>Link Github</vt:lpstr>
      <vt:lpstr>Link Github, Link Social Media, dan Referensi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Ice Melting in Antartica, its impact on sea level, and the correlation to CO2 concentration and Earth’s temperature</dc:title>
  <dc:creator>Teuku Salman Farizi</dc:creator>
  <cp:lastModifiedBy>Teuku Salman Farizi</cp:lastModifiedBy>
  <cp:revision>12</cp:revision>
  <dcterms:created xsi:type="dcterms:W3CDTF">2019-12-17T01:14:26Z</dcterms:created>
  <dcterms:modified xsi:type="dcterms:W3CDTF">2019-12-17T02:38:27Z</dcterms:modified>
</cp:coreProperties>
</file>