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1896"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FC95E2F-81AF-4068-8B5F-981E635071E3}"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96FF3-05FB-422F-8DE6-85BE4DD223B7}" type="slidenum">
              <a:rPr lang="en-US" smtClean="0"/>
              <a:t>‹#›</a:t>
            </a:fld>
            <a:endParaRPr lang="en-US"/>
          </a:p>
        </p:txBody>
      </p:sp>
    </p:spTree>
    <p:extLst>
      <p:ext uri="{BB962C8B-B14F-4D97-AF65-F5344CB8AC3E}">
        <p14:creationId xmlns:p14="http://schemas.microsoft.com/office/powerpoint/2010/main" val="2889546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C95E2F-81AF-4068-8B5F-981E635071E3}"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96FF3-05FB-422F-8DE6-85BE4DD223B7}" type="slidenum">
              <a:rPr lang="en-US" smtClean="0"/>
              <a:t>‹#›</a:t>
            </a:fld>
            <a:endParaRPr lang="en-US"/>
          </a:p>
        </p:txBody>
      </p:sp>
    </p:spTree>
    <p:extLst>
      <p:ext uri="{BB962C8B-B14F-4D97-AF65-F5344CB8AC3E}">
        <p14:creationId xmlns:p14="http://schemas.microsoft.com/office/powerpoint/2010/main" val="2990208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C95E2F-81AF-4068-8B5F-981E635071E3}"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96FF3-05FB-422F-8DE6-85BE4DD223B7}" type="slidenum">
              <a:rPr lang="en-US" smtClean="0"/>
              <a:t>‹#›</a:t>
            </a:fld>
            <a:endParaRPr lang="en-US"/>
          </a:p>
        </p:txBody>
      </p:sp>
    </p:spTree>
    <p:extLst>
      <p:ext uri="{BB962C8B-B14F-4D97-AF65-F5344CB8AC3E}">
        <p14:creationId xmlns:p14="http://schemas.microsoft.com/office/powerpoint/2010/main" val="3310602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C95E2F-81AF-4068-8B5F-981E635071E3}"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96FF3-05FB-422F-8DE6-85BE4DD223B7}" type="slidenum">
              <a:rPr lang="en-US" smtClean="0"/>
              <a:t>‹#›</a:t>
            </a:fld>
            <a:endParaRPr lang="en-US"/>
          </a:p>
        </p:txBody>
      </p:sp>
    </p:spTree>
    <p:extLst>
      <p:ext uri="{BB962C8B-B14F-4D97-AF65-F5344CB8AC3E}">
        <p14:creationId xmlns:p14="http://schemas.microsoft.com/office/powerpoint/2010/main" val="294543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C95E2F-81AF-4068-8B5F-981E635071E3}"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96FF3-05FB-422F-8DE6-85BE4DD223B7}" type="slidenum">
              <a:rPr lang="en-US" smtClean="0"/>
              <a:t>‹#›</a:t>
            </a:fld>
            <a:endParaRPr lang="en-US"/>
          </a:p>
        </p:txBody>
      </p:sp>
    </p:spTree>
    <p:extLst>
      <p:ext uri="{BB962C8B-B14F-4D97-AF65-F5344CB8AC3E}">
        <p14:creationId xmlns:p14="http://schemas.microsoft.com/office/powerpoint/2010/main" val="3769998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C95E2F-81AF-4068-8B5F-981E635071E3}"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396FF3-05FB-422F-8DE6-85BE4DD223B7}" type="slidenum">
              <a:rPr lang="en-US" smtClean="0"/>
              <a:t>‹#›</a:t>
            </a:fld>
            <a:endParaRPr lang="en-US"/>
          </a:p>
        </p:txBody>
      </p:sp>
    </p:spTree>
    <p:extLst>
      <p:ext uri="{BB962C8B-B14F-4D97-AF65-F5344CB8AC3E}">
        <p14:creationId xmlns:p14="http://schemas.microsoft.com/office/powerpoint/2010/main" val="194660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C95E2F-81AF-4068-8B5F-981E635071E3}" type="datetimeFigureOut">
              <a:rPr lang="en-US" smtClean="0"/>
              <a:t>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396FF3-05FB-422F-8DE6-85BE4DD223B7}" type="slidenum">
              <a:rPr lang="en-US" smtClean="0"/>
              <a:t>‹#›</a:t>
            </a:fld>
            <a:endParaRPr lang="en-US"/>
          </a:p>
        </p:txBody>
      </p:sp>
    </p:spTree>
    <p:extLst>
      <p:ext uri="{BB962C8B-B14F-4D97-AF65-F5344CB8AC3E}">
        <p14:creationId xmlns:p14="http://schemas.microsoft.com/office/powerpoint/2010/main" val="3946041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C95E2F-81AF-4068-8B5F-981E635071E3}" type="datetimeFigureOut">
              <a:rPr lang="en-US" smtClean="0"/>
              <a:t>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396FF3-05FB-422F-8DE6-85BE4DD223B7}" type="slidenum">
              <a:rPr lang="en-US" smtClean="0"/>
              <a:t>‹#›</a:t>
            </a:fld>
            <a:endParaRPr lang="en-US"/>
          </a:p>
        </p:txBody>
      </p:sp>
    </p:spTree>
    <p:extLst>
      <p:ext uri="{BB962C8B-B14F-4D97-AF65-F5344CB8AC3E}">
        <p14:creationId xmlns:p14="http://schemas.microsoft.com/office/powerpoint/2010/main" val="1400987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C95E2F-81AF-4068-8B5F-981E635071E3}" type="datetimeFigureOut">
              <a:rPr lang="en-US" smtClean="0"/>
              <a:t>2/17/2021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396FF3-05FB-422F-8DE6-85BE4DD223B7}" type="slidenum">
              <a:rPr lang="en-US" smtClean="0"/>
              <a:t>‹#›</a:t>
            </a:fld>
            <a:endParaRPr lang="en-US"/>
          </a:p>
        </p:txBody>
      </p:sp>
    </p:spTree>
    <p:extLst>
      <p:ext uri="{BB962C8B-B14F-4D97-AF65-F5344CB8AC3E}">
        <p14:creationId xmlns:p14="http://schemas.microsoft.com/office/powerpoint/2010/main" val="2525668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FC95E2F-81AF-4068-8B5F-981E635071E3}"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396FF3-05FB-422F-8DE6-85BE4DD223B7}" type="slidenum">
              <a:rPr lang="en-US" smtClean="0"/>
              <a:t>‹#›</a:t>
            </a:fld>
            <a:endParaRPr lang="en-US"/>
          </a:p>
        </p:txBody>
      </p:sp>
    </p:spTree>
    <p:extLst>
      <p:ext uri="{BB962C8B-B14F-4D97-AF65-F5344CB8AC3E}">
        <p14:creationId xmlns:p14="http://schemas.microsoft.com/office/powerpoint/2010/main" val="1451867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FC95E2F-81AF-4068-8B5F-981E635071E3}"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396FF3-05FB-422F-8DE6-85BE4DD223B7}" type="slidenum">
              <a:rPr lang="en-US" smtClean="0"/>
              <a:t>‹#›</a:t>
            </a:fld>
            <a:endParaRPr lang="en-US"/>
          </a:p>
        </p:txBody>
      </p:sp>
    </p:spTree>
    <p:extLst>
      <p:ext uri="{BB962C8B-B14F-4D97-AF65-F5344CB8AC3E}">
        <p14:creationId xmlns:p14="http://schemas.microsoft.com/office/powerpoint/2010/main" val="909658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C95E2F-81AF-4068-8B5F-981E635071E3}" type="datetimeFigureOut">
              <a:rPr lang="en-US" smtClean="0"/>
              <a:t>2/17/2021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396FF3-05FB-422F-8DE6-85BE4DD223B7}" type="slidenum">
              <a:rPr lang="en-US" smtClean="0"/>
              <a:t>‹#›</a:t>
            </a:fld>
            <a:endParaRPr lang="en-US"/>
          </a:p>
        </p:txBody>
      </p:sp>
    </p:spTree>
    <p:extLst>
      <p:ext uri="{BB962C8B-B14F-4D97-AF65-F5344CB8AC3E}">
        <p14:creationId xmlns:p14="http://schemas.microsoft.com/office/powerpoint/2010/main" val="1350791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 Id="rId4" Type="http://schemas.openxmlformats.org/officeDocument/2006/relationships/hyperlink" Target="http://www.foursquare.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Best Location Turkish Restaurant</a:t>
            </a:r>
            <a:endParaRPr lang="en-US" dirty="0"/>
          </a:p>
        </p:txBody>
      </p:sp>
      <p:sp>
        <p:nvSpPr>
          <p:cNvPr id="3" name="Subtitle 2"/>
          <p:cNvSpPr>
            <a:spLocks noGrp="1"/>
          </p:cNvSpPr>
          <p:nvPr>
            <p:ph type="subTitle" idx="1"/>
          </p:nvPr>
        </p:nvSpPr>
        <p:spPr/>
        <p:txBody>
          <a:bodyPr/>
          <a:lstStyle/>
          <a:p>
            <a:r>
              <a:rPr lang="en-US" dirty="0" smtClean="0"/>
              <a:t>Final Capstone Presentation</a:t>
            </a:r>
            <a:endParaRPr lang="en-US" dirty="0"/>
          </a:p>
        </p:txBody>
      </p:sp>
    </p:spTree>
    <p:extLst>
      <p:ext uri="{BB962C8B-B14F-4D97-AF65-F5344CB8AC3E}">
        <p14:creationId xmlns:p14="http://schemas.microsoft.com/office/powerpoint/2010/main" val="4291811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a:t>
            </a:r>
            <a:r>
              <a:rPr lang="en-US" dirty="0"/>
              <a:t>1 - Introduction</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Tourism sees on annual basis almost 27.5m tourist. An attractive destination for all types of tourist offering loads of attractions, parks, music and event.</a:t>
            </a:r>
            <a:r>
              <a:rPr lang="en-US" dirty="0" smtClean="0"/>
              <a:t/>
            </a:r>
            <a:br>
              <a:rPr lang="en-US" dirty="0" smtClean="0"/>
            </a:br>
            <a:r>
              <a:rPr lang="en-US" dirty="0" smtClean="0"/>
              <a:t/>
            </a:r>
            <a:br>
              <a:rPr lang="en-US" dirty="0" smtClean="0"/>
            </a:br>
            <a:r>
              <a:rPr lang="en-US" dirty="0"/>
              <a:t>- Tourist spend on </a:t>
            </a:r>
            <a:r>
              <a:rPr lang="en-US" dirty="0" err="1"/>
              <a:t>aveverage</a:t>
            </a:r>
            <a:r>
              <a:rPr lang="en-US" dirty="0"/>
              <a:t> 6.5B dollars</a:t>
            </a:r>
            <a:r>
              <a:rPr lang="en-US" dirty="0" smtClean="0"/>
              <a:t/>
            </a:r>
            <a:br>
              <a:rPr lang="en-US" dirty="0" smtClean="0"/>
            </a:br>
            <a:r>
              <a:rPr lang="en-US" dirty="0" smtClean="0"/>
              <a:t/>
            </a:r>
            <a:br>
              <a:rPr lang="en-US" dirty="0" smtClean="0"/>
            </a:br>
            <a:r>
              <a:rPr lang="en-US" dirty="0"/>
              <a:t>- 6.4B dollars in hotels booking</a:t>
            </a:r>
            <a:r>
              <a:rPr lang="en-US" dirty="0" smtClean="0"/>
              <a:t/>
            </a:r>
            <a:br>
              <a:rPr lang="en-US" dirty="0" smtClean="0"/>
            </a:br>
            <a:r>
              <a:rPr lang="en-US" dirty="0" smtClean="0"/>
              <a:t/>
            </a:r>
            <a:br>
              <a:rPr lang="en-US" dirty="0" smtClean="0"/>
            </a:br>
            <a:r>
              <a:rPr lang="en-US" dirty="0"/>
              <a:t>- An overall impact of 10.3B dollar.</a:t>
            </a:r>
            <a:r>
              <a:rPr lang="en-US" dirty="0" smtClean="0"/>
              <a:t/>
            </a:r>
            <a:br>
              <a:rPr lang="en-US" dirty="0" smtClean="0"/>
            </a:br>
            <a:r>
              <a:rPr lang="en-US" dirty="0" smtClean="0"/>
              <a:t/>
            </a:r>
            <a:br>
              <a:rPr lang="en-US" dirty="0" smtClean="0"/>
            </a:br>
            <a:r>
              <a:rPr lang="en-US" dirty="0"/>
              <a:t>- </a:t>
            </a:r>
            <a:r>
              <a:rPr lang="en-US" dirty="0" smtClean="0"/>
              <a:t>Accommodation, </a:t>
            </a:r>
            <a:r>
              <a:rPr lang="en-US" dirty="0"/>
              <a:t>food, drink and performing arts contribute 70% of all tourism </a:t>
            </a:r>
            <a:r>
              <a:rPr lang="en-US" dirty="0" smtClean="0"/>
              <a:t>activities</a:t>
            </a:r>
          </a:p>
          <a:p>
            <a:pPr marL="0" indent="0">
              <a:buNone/>
            </a:pPr>
            <a:endParaRPr lang="en-US" dirty="0"/>
          </a:p>
          <a:p>
            <a:pPr marL="0" indent="0">
              <a:buNone/>
            </a:pPr>
            <a:r>
              <a:rPr lang="en-US" dirty="0" smtClean="0"/>
              <a:t/>
            </a:r>
            <a:br>
              <a:rPr lang="en-US" dirty="0" smtClean="0"/>
            </a:br>
            <a:r>
              <a:rPr lang="en-US" b="1" dirty="0" smtClean="0"/>
              <a:t>Objective</a:t>
            </a:r>
            <a:r>
              <a:rPr lang="en-US" dirty="0" smtClean="0"/>
              <a:t/>
            </a:r>
            <a:br>
              <a:rPr lang="en-US" dirty="0" smtClean="0"/>
            </a:br>
            <a:r>
              <a:rPr lang="en-US" dirty="0"/>
              <a:t>The </a:t>
            </a:r>
            <a:r>
              <a:rPr lang="en-US" dirty="0" smtClean="0"/>
              <a:t>exercise </a:t>
            </a:r>
            <a:r>
              <a:rPr lang="en-US" dirty="0"/>
              <a:t>is to try and identify a location / zone to establish a Turkish restaurant around Ontario, Toronto, targeting tourist &amp; business customers.</a:t>
            </a:r>
            <a:r>
              <a:rPr lang="en-US" dirty="0" smtClean="0"/>
              <a:t/>
            </a:r>
            <a:br>
              <a:rPr lang="en-US" dirty="0" smtClean="0"/>
            </a:br>
            <a:r>
              <a:rPr lang="en-US" dirty="0" smtClean="0"/>
              <a:t/>
            </a:r>
            <a:br>
              <a:rPr lang="en-US" dirty="0" smtClean="0"/>
            </a:br>
            <a:r>
              <a:rPr lang="en-US" b="1" dirty="0" smtClean="0"/>
              <a:t>Location</a:t>
            </a:r>
            <a:r>
              <a:rPr lang="en-US" b="1" dirty="0"/>
              <a:t>:</a:t>
            </a:r>
            <a:r>
              <a:rPr lang="en-US" b="1" dirty="0" smtClean="0"/>
              <a:t/>
            </a:r>
            <a:br>
              <a:rPr lang="en-US" b="1" dirty="0" smtClean="0"/>
            </a:br>
            <a:r>
              <a:rPr lang="en-US" dirty="0"/>
              <a:t>Scarborough is known for its diverse cultural landscape and proximity to tourist locations.</a:t>
            </a:r>
            <a:r>
              <a:rPr lang="en-US" dirty="0" smtClean="0"/>
              <a:t/>
            </a:r>
            <a:br>
              <a:rPr lang="en-US" dirty="0" smtClean="0"/>
            </a:br>
            <a:r>
              <a:rPr lang="en-US" dirty="0" smtClean="0"/>
              <a:t/>
            </a:r>
            <a:br>
              <a:rPr lang="en-US" dirty="0" smtClean="0"/>
            </a:br>
            <a:r>
              <a:rPr lang="en-US" b="1" dirty="0" smtClean="0"/>
              <a:t>Foursquare </a:t>
            </a:r>
            <a:r>
              <a:rPr lang="en-US" b="1" dirty="0"/>
              <a:t>API:</a:t>
            </a:r>
            <a:r>
              <a:rPr lang="en-US" b="1" dirty="0" smtClean="0"/>
              <a:t/>
            </a:r>
            <a:br>
              <a:rPr lang="en-US" b="1" dirty="0" smtClean="0"/>
            </a:br>
            <a:r>
              <a:rPr lang="en-US" dirty="0"/>
              <a:t>Primary data source for this exercise will be sourced from Four Square. Which will cover the 4 main categories </a:t>
            </a:r>
            <a:r>
              <a:rPr lang="en-US" dirty="0" err="1"/>
              <a:t>accomodation</a:t>
            </a:r>
            <a:r>
              <a:rPr lang="en-US" dirty="0"/>
              <a:t>, food, drink and performance </a:t>
            </a:r>
            <a:r>
              <a:rPr lang="en-US" dirty="0" smtClean="0"/>
              <a:t>arts</a:t>
            </a:r>
            <a:endParaRPr lang="en-US" dirty="0"/>
          </a:p>
        </p:txBody>
      </p:sp>
    </p:spTree>
    <p:extLst>
      <p:ext uri="{BB962C8B-B14F-4D97-AF65-F5344CB8AC3E}">
        <p14:creationId xmlns:p14="http://schemas.microsoft.com/office/powerpoint/2010/main" val="2447806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222222"/>
                </a:solidFill>
                <a:latin typeface="Arial" panose="020B0604020202020204" pitchFamily="34" charset="0"/>
                <a:cs typeface="Arial" panose="020B0604020202020204" pitchFamily="34" charset="0"/>
              </a:rPr>
              <a:t>Section 2 - Data Section </a:t>
            </a:r>
            <a:endParaRPr lang="en-US" dirty="0"/>
          </a:p>
        </p:txBody>
      </p:sp>
      <p:sp>
        <p:nvSpPr>
          <p:cNvPr id="4" name="Rectangle 1"/>
          <p:cNvSpPr>
            <a:spLocks noGrp="1" noChangeArrowheads="1"/>
          </p:cNvSpPr>
          <p:nvPr>
            <p:ph idx="1"/>
          </p:nvPr>
        </p:nvSpPr>
        <p:spPr bwMode="auto">
          <a:xfrm>
            <a:off x="838200" y="1004873"/>
            <a:ext cx="11260667" cy="466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
            </a:r>
            <a:br>
              <a:rPr kumimoji="0" lang="en-US" altLang="en-US" b="0" i="0" u="none" strike="noStrike" cap="none" normalizeH="0" baseline="0" dirty="0" smtClean="0">
                <a:ln>
                  <a:noFill/>
                </a:ln>
                <a:solidFill>
                  <a:schemeClr val="tx1"/>
                </a:solidFill>
                <a:effectLst/>
                <a:latin typeface="Arial" panose="020B0604020202020204" pitchFamily="34" charset="0"/>
              </a:rPr>
            </a:br>
            <a:r>
              <a:rPr kumimoji="0" lang="en-US" altLang="en-US" sz="12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To be able to determine the ideal location for opening a Turkish restaurant, </a:t>
            </a:r>
            <a:r>
              <a:rPr kumimoji="0" lang="en-US" altLang="en-US" sz="1200" b="0" i="0" u="none" strike="noStrike" cap="none" normalizeH="0" baseline="0" dirty="0" err="1" smtClean="0">
                <a:ln>
                  <a:noFill/>
                </a:ln>
                <a:solidFill>
                  <a:srgbClr val="222222"/>
                </a:solidFill>
                <a:effectLst/>
                <a:latin typeface="Arial" panose="020B0604020202020204" pitchFamily="34" charset="0"/>
                <a:cs typeface="Arial" panose="020B0604020202020204" pitchFamily="34" charset="0"/>
              </a:rPr>
              <a:t>i</a:t>
            </a:r>
            <a:r>
              <a:rPr kumimoji="0" lang="en-US" altLang="en-US" sz="12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will explore the area for various types of venues and compare them with respect to business zone and tourist attractions. capturing venue name, location, venue categories. The data collected will then be used to create hot zones and identify the best zone for an investment.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22222"/>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List of data to be collected from Foursquare would include but not limited to ( in addition to the data already sourced from </a:t>
            </a:r>
            <a:r>
              <a:rPr kumimoji="0" lang="en-US" altLang="en-US" sz="1200" b="0" i="0" u="none" strike="noStrike" cap="none" normalizeH="0" baseline="0" dirty="0" err="1" smtClean="0">
                <a:ln>
                  <a:noFill/>
                </a:ln>
                <a:solidFill>
                  <a:srgbClr val="222222"/>
                </a:solidFill>
                <a:effectLst/>
                <a:latin typeface="Arial" panose="020B0604020202020204" pitchFamily="34" charset="0"/>
                <a:cs typeface="Arial" panose="020B0604020202020204" pitchFamily="34" charset="0"/>
              </a:rPr>
              <a:t>wikipedia</a:t>
            </a:r>
            <a:r>
              <a:rPr kumimoji="0" lang="en-US" altLang="en-US" sz="12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and geo</a:t>
            </a:r>
            <a:r>
              <a:rPr kumimoji="0" lang="en-US" altLang="en-US" sz="1100" b="0" i="0" u="none" strike="noStrike" cap="none" normalizeH="0" baseline="0" dirty="0" smtClean="0">
                <a:ln>
                  <a:noFill/>
                </a:ln>
                <a:solidFill>
                  <a:schemeClr val="tx1"/>
                </a:solidFill>
                <a:effectLst/>
              </a:rPr>
              <a:t/>
            </a:r>
            <a:br>
              <a:rPr kumimoji="0" lang="en-US" altLang="en-US" sz="1100" b="0" i="0" u="none" strike="noStrike" cap="none" normalizeH="0" baseline="0" dirty="0" smtClean="0">
                <a:ln>
                  <a:noFill/>
                </a:ln>
                <a:solidFill>
                  <a:schemeClr val="tx1"/>
                </a:solidFill>
                <a:effectLst/>
              </a:rPr>
            </a:br>
            <a:r>
              <a:rPr kumimoji="0" lang="en-US" altLang="en-US" sz="3200" b="0" i="0" u="none" strike="noStrike" cap="none" normalizeH="0" baseline="0" dirty="0" smtClean="0">
                <a:ln>
                  <a:noFill/>
                </a:ln>
                <a:solidFill>
                  <a:schemeClr val="tx1"/>
                </a:solidFill>
                <a:effectLst/>
                <a:latin typeface="Arial" panose="020B0604020202020204" pitchFamily="34" charset="0"/>
              </a:rPr>
              <a:t/>
            </a:r>
            <a:br>
              <a:rPr kumimoji="0" lang="en-US" altLang="en-US" sz="3200" b="0" i="0" u="none" strike="noStrike" cap="none" normalizeH="0" baseline="0" dirty="0" smtClean="0">
                <a:ln>
                  <a:noFill/>
                </a:ln>
                <a:solidFill>
                  <a:schemeClr val="tx1"/>
                </a:solidFill>
                <a:effectLst/>
                <a:latin typeface="Arial" panose="020B0604020202020204" pitchFamily="34" charset="0"/>
              </a:rPr>
            </a:br>
            <a:r>
              <a:rPr kumimoji="0" lang="en-US" altLang="en-US" sz="11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Venue Name</a:t>
            </a:r>
            <a:r>
              <a:rPr kumimoji="0" lang="en-US" altLang="en-US" sz="1050" b="0" i="0" u="none" strike="noStrike" cap="none" normalizeH="0" baseline="0" dirty="0" smtClean="0">
                <a:ln>
                  <a:noFill/>
                </a:ln>
                <a:solidFill>
                  <a:schemeClr val="tx1"/>
                </a:solidFill>
                <a:effectLst/>
              </a:rPr>
              <a:t/>
            </a:r>
            <a:br>
              <a:rPr kumimoji="0" lang="en-US" altLang="en-US" sz="1050" b="0" i="0" u="none" strike="noStrike" cap="none" normalizeH="0" baseline="0" dirty="0" smtClean="0">
                <a:ln>
                  <a:noFill/>
                </a:ln>
                <a:solidFill>
                  <a:schemeClr val="tx1"/>
                </a:solidFill>
                <a:effectLst/>
              </a:rPr>
            </a:br>
            <a:r>
              <a:rPr kumimoji="0" lang="en-US" altLang="en-US" sz="11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Venue location (Longitude / Latitude)</a:t>
            </a:r>
            <a:r>
              <a:rPr kumimoji="0" lang="en-US" altLang="en-US" sz="1050" b="0" i="0" u="none" strike="noStrike" cap="none" normalizeH="0" baseline="0" dirty="0" smtClean="0">
                <a:ln>
                  <a:noFill/>
                </a:ln>
                <a:solidFill>
                  <a:schemeClr val="tx1"/>
                </a:solidFill>
                <a:effectLst/>
              </a:rPr>
              <a:t/>
            </a:r>
            <a:br>
              <a:rPr kumimoji="0" lang="en-US" altLang="en-US" sz="1050" b="0" i="0" u="none" strike="noStrike" cap="none" normalizeH="0" baseline="0" dirty="0" smtClean="0">
                <a:ln>
                  <a:noFill/>
                </a:ln>
                <a:solidFill>
                  <a:schemeClr val="tx1"/>
                </a:solidFill>
                <a:effectLst/>
              </a:rPr>
            </a:br>
            <a:r>
              <a:rPr kumimoji="0" lang="en-US" altLang="en-US" sz="11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Venue Category (targeting: accommodation, food, drink and arts mainly)</a:t>
            </a:r>
            <a:r>
              <a:rPr kumimoji="0" lang="en-US" altLang="en-US" b="0" i="0" u="none" strike="noStrike" cap="none" normalizeH="0" baseline="0" dirty="0" smtClean="0">
                <a:ln>
                  <a:noFill/>
                </a:ln>
                <a:solidFill>
                  <a:schemeClr val="tx1"/>
                </a:solidFill>
                <a:effectLst/>
                <a:latin typeface="Arial" panose="020B0604020202020204" pitchFamily="34" charset="0"/>
              </a:rPr>
              <a:t/>
            </a:r>
            <a:br>
              <a:rPr kumimoji="0" lang="en-US" altLang="en-US" b="0" i="0" u="none" strike="noStrike" cap="none" normalizeH="0" baseline="0" dirty="0" smtClean="0">
                <a:ln>
                  <a:noFill/>
                </a:ln>
                <a:solidFill>
                  <a:schemeClr val="tx1"/>
                </a:solidFill>
                <a:effectLst/>
                <a:latin typeface="Arial" panose="020B0604020202020204" pitchFamily="34" charset="0"/>
              </a:rPr>
            </a:br>
            <a:r>
              <a:rPr kumimoji="0" lang="en-US" altLang="en-US" sz="11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Neighborhood name</a:t>
            </a:r>
            <a:r>
              <a:rPr kumimoji="0" lang="en-US" altLang="en-US" sz="1050" b="0" i="0" u="none" strike="noStrike" cap="none" normalizeH="0" baseline="0" dirty="0" smtClean="0">
                <a:ln>
                  <a:noFill/>
                </a:ln>
                <a:solidFill>
                  <a:schemeClr val="tx1"/>
                </a:solidFill>
                <a:effectLst/>
              </a:rPr>
              <a:t/>
            </a:r>
            <a:br>
              <a:rPr kumimoji="0" lang="en-US" altLang="en-US" sz="1050" b="0" i="0" u="none" strike="noStrike" cap="none" normalizeH="0" baseline="0" dirty="0" smtClean="0">
                <a:ln>
                  <a:noFill/>
                </a:ln>
                <a:solidFill>
                  <a:schemeClr val="tx1"/>
                </a:solidFill>
                <a:effectLst/>
              </a:rPr>
            </a:br>
            <a:r>
              <a:rPr kumimoji="0" lang="en-US" altLang="en-US" sz="11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Neighborhood location (Longitude / Latitude)</a:t>
            </a:r>
            <a:r>
              <a:rPr kumimoji="0" lang="en-US" altLang="en-US" sz="1050" b="0" i="0" u="none" strike="noStrike" cap="none" normalizeH="0" baseline="0" dirty="0" smtClean="0">
                <a:ln>
                  <a:noFill/>
                </a:ln>
                <a:solidFill>
                  <a:schemeClr val="tx1"/>
                </a:solidFill>
                <a:effectLst/>
              </a:rPr>
              <a:t/>
            </a:r>
            <a:br>
              <a:rPr kumimoji="0" lang="en-US" altLang="en-US" sz="1050" b="0" i="0" u="none" strike="noStrike" cap="none" normalizeH="0" baseline="0" dirty="0" smtClean="0">
                <a:ln>
                  <a:noFill/>
                </a:ln>
                <a:solidFill>
                  <a:schemeClr val="tx1"/>
                </a:solidFill>
                <a:effectLst/>
              </a:rPr>
            </a:br>
            <a:r>
              <a:rPr kumimoji="0" lang="en-US" altLang="en-US" sz="11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volume of traffic at the venue (if available)</a:t>
            </a:r>
            <a:r>
              <a:rPr kumimoji="0" lang="en-US" altLang="en-US" sz="1050" b="0" i="0" u="none" strike="noStrike" cap="none" normalizeH="0" baseline="0" dirty="0" smtClean="0">
                <a:ln>
                  <a:noFill/>
                </a:ln>
                <a:solidFill>
                  <a:schemeClr val="tx1"/>
                </a:solidFill>
                <a:effectLst/>
              </a:rPr>
              <a:t/>
            </a:r>
            <a:br>
              <a:rPr kumimoji="0" lang="en-US" altLang="en-US" sz="1050" b="0" i="0" u="none" strike="noStrike" cap="none" normalizeH="0" baseline="0" dirty="0" smtClean="0">
                <a:ln>
                  <a:noFill/>
                </a:ln>
                <a:solidFill>
                  <a:schemeClr val="tx1"/>
                </a:solidFill>
                <a:effectLst/>
              </a:rPr>
            </a:br>
            <a:r>
              <a:rPr kumimoji="0" lang="en-US" altLang="en-US" sz="11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volume of recommendation (if available)</a:t>
            </a:r>
            <a:r>
              <a:rPr kumimoji="0" lang="en-US" altLang="en-US" sz="1050" b="0" i="0" u="none" strike="noStrike" cap="none" normalizeH="0" baseline="0" dirty="0" smtClean="0">
                <a:ln>
                  <a:noFill/>
                </a:ln>
                <a:solidFill>
                  <a:schemeClr val="tx1"/>
                </a:solidFill>
                <a:effectLst/>
              </a:rPr>
              <a:t/>
            </a:r>
            <a:br>
              <a:rPr kumimoji="0" lang="en-US" altLang="en-US" sz="1050" b="0" i="0" u="none" strike="noStrike" cap="none" normalizeH="0" baseline="0" dirty="0" smtClean="0">
                <a:ln>
                  <a:noFill/>
                </a:ln>
                <a:solidFill>
                  <a:schemeClr val="tx1"/>
                </a:solidFill>
                <a:effectLst/>
              </a:rPr>
            </a:br>
            <a:r>
              <a:rPr kumimoji="0" lang="en-US" altLang="en-US" b="0" i="0" u="none" strike="noStrike" cap="none" normalizeH="0" baseline="0" dirty="0" smtClean="0">
                <a:ln>
                  <a:noFill/>
                </a:ln>
                <a:solidFill>
                  <a:schemeClr val="tx1"/>
                </a:solidFill>
                <a:effectLst/>
                <a:latin typeface="Arial" panose="020B0604020202020204" pitchFamily="34" charset="0"/>
              </a:rPr>
              <a:t/>
            </a:r>
            <a:br>
              <a:rPr kumimoji="0" lang="en-US" altLang="en-US" b="0" i="0" u="none" strike="noStrike" cap="none" normalizeH="0" baseline="0" dirty="0" smtClean="0">
                <a:ln>
                  <a:noFill/>
                </a:ln>
                <a:solidFill>
                  <a:schemeClr val="tx1"/>
                </a:solidFill>
                <a:effectLst/>
                <a:latin typeface="Arial" panose="020B0604020202020204" pitchFamily="34" charset="0"/>
              </a:rPr>
            </a:br>
            <a:r>
              <a:rPr kumimoji="0" lang="en-US" altLang="en-US" sz="11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data source:</a:t>
            </a:r>
            <a:r>
              <a:rPr kumimoji="0" lang="en-US" altLang="en-US" sz="1050" b="0" i="0" u="none" strike="noStrike" cap="none" normalizeH="0" baseline="0" dirty="0" smtClean="0">
                <a:ln>
                  <a:noFill/>
                </a:ln>
                <a:solidFill>
                  <a:schemeClr val="tx1"/>
                </a:solidFill>
                <a:effectLst/>
              </a:rPr>
              <a:t/>
            </a:r>
            <a:br>
              <a:rPr kumimoji="0" lang="en-US" altLang="en-US" sz="1050" b="0" i="0" u="none" strike="noStrike" cap="none" normalizeH="0" baseline="0" dirty="0" smtClean="0">
                <a:ln>
                  <a:noFill/>
                </a:ln>
                <a:solidFill>
                  <a:schemeClr val="tx1"/>
                </a:solidFill>
                <a:effectLst/>
              </a:rPr>
            </a:br>
            <a:r>
              <a:rPr kumimoji="0" lang="en-US" altLang="en-US" sz="11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1. Data on Toronto - </a:t>
            </a:r>
            <a:r>
              <a:rPr kumimoji="0" lang="en-US" altLang="en-US" sz="1100" b="0" i="0" u="sng" strike="noStrike" cap="none" normalizeH="0" baseline="0" dirty="0" smtClean="0">
                <a:ln>
                  <a:noFill/>
                </a:ln>
                <a:solidFill>
                  <a:srgbClr val="1155CC"/>
                </a:solidFill>
                <a:effectLst/>
                <a:latin typeface="Arial" panose="020B0604020202020204" pitchFamily="34" charset="0"/>
                <a:cs typeface="Arial" panose="020B0604020202020204" pitchFamily="34" charset="0"/>
                <a:hlinkClick r:id="rId2"/>
              </a:rPr>
              <a:t>https://en.wikipedia.org/wiki/List_of_postal_codes_of_Canada:_M</a:t>
            </a:r>
            <a:r>
              <a:rPr kumimoji="0" lang="en-US" altLang="en-US" sz="1050" b="0" i="0" u="none" strike="noStrike" cap="none" normalizeH="0" baseline="0" dirty="0" smtClean="0">
                <a:ln>
                  <a:noFill/>
                </a:ln>
                <a:solidFill>
                  <a:schemeClr val="tx1"/>
                </a:solidFill>
                <a:effectLst/>
              </a:rPr>
              <a:t/>
            </a:r>
            <a:br>
              <a:rPr kumimoji="0" lang="en-US" altLang="en-US" sz="1050" b="0" i="0" u="none" strike="noStrike" cap="none" normalizeH="0" baseline="0" dirty="0" smtClean="0">
                <a:ln>
                  <a:noFill/>
                </a:ln>
                <a:solidFill>
                  <a:schemeClr val="tx1"/>
                </a:solidFill>
                <a:effectLst/>
              </a:rPr>
            </a:br>
            <a:r>
              <a:rPr kumimoji="0" lang="en-US" altLang="en-US" sz="11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2. Geolocation data - </a:t>
            </a:r>
            <a:r>
              <a:rPr kumimoji="0" lang="en-US" altLang="en-US" sz="1100" b="0" i="0" u="sng" strike="noStrike" cap="none" normalizeH="0" baseline="0" dirty="0" smtClean="0">
                <a:ln>
                  <a:noFill/>
                </a:ln>
                <a:solidFill>
                  <a:srgbClr val="1155CC"/>
                </a:solidFill>
                <a:effectLst/>
                <a:latin typeface="Arial" panose="020B0604020202020204" pitchFamily="34" charset="0"/>
                <a:cs typeface="Arial" panose="020B0604020202020204" pitchFamily="34" charset="0"/>
                <a:hlinkClick r:id="rId3"/>
              </a:rPr>
              <a:t>https://cocl.us/Geospatial_data</a:t>
            </a:r>
            <a:r>
              <a:rPr kumimoji="0" lang="en-US" altLang="en-US" sz="1050" b="0" i="0" u="none" strike="noStrike" cap="none" normalizeH="0" baseline="0" dirty="0" smtClean="0">
                <a:ln>
                  <a:noFill/>
                </a:ln>
                <a:solidFill>
                  <a:schemeClr val="tx1"/>
                </a:solidFill>
                <a:effectLst/>
              </a:rPr>
              <a:t/>
            </a:r>
            <a:br>
              <a:rPr kumimoji="0" lang="en-US" altLang="en-US" sz="1050" b="0" i="0" u="none" strike="noStrike" cap="none" normalizeH="0" baseline="0" dirty="0" smtClean="0">
                <a:ln>
                  <a:noFill/>
                </a:ln>
                <a:solidFill>
                  <a:schemeClr val="tx1"/>
                </a:solidFill>
                <a:effectLst/>
              </a:rPr>
            </a:br>
            <a:r>
              <a:rPr kumimoji="0" lang="en-US" altLang="en-US" sz="11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3. Venue data - </a:t>
            </a:r>
            <a:r>
              <a:rPr kumimoji="0" lang="en-US" altLang="en-US" sz="1100" b="0" i="0" u="sng" strike="noStrike" cap="none" normalizeH="0" baseline="0" dirty="0" smtClean="0">
                <a:ln>
                  <a:noFill/>
                </a:ln>
                <a:solidFill>
                  <a:srgbClr val="1155CC"/>
                </a:solidFill>
                <a:effectLst/>
                <a:latin typeface="Arial" panose="020B0604020202020204" pitchFamily="34" charset="0"/>
                <a:cs typeface="Arial" panose="020B0604020202020204" pitchFamily="34" charset="0"/>
                <a:hlinkClick r:id="rId4"/>
              </a:rPr>
              <a:t>www.foursquare.com</a:t>
            </a: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8359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3 - Methodology</a:t>
            </a:r>
            <a:endParaRPr lang="en-US" dirty="0"/>
          </a:p>
        </p:txBody>
      </p:sp>
      <p:sp>
        <p:nvSpPr>
          <p:cNvPr id="3" name="Content Placeholder 2"/>
          <p:cNvSpPr>
            <a:spLocks noGrp="1"/>
          </p:cNvSpPr>
          <p:nvPr>
            <p:ph idx="1"/>
          </p:nvPr>
        </p:nvSpPr>
        <p:spPr>
          <a:xfrm>
            <a:off x="838200" y="1476491"/>
            <a:ext cx="10515600" cy="2613371"/>
          </a:xfrm>
        </p:spPr>
        <p:txBody>
          <a:bodyPr>
            <a:normAutofit fontScale="62500" lnSpcReduction="20000"/>
          </a:bodyPr>
          <a:lstStyle/>
          <a:p>
            <a:pPr marL="0" indent="0">
              <a:buNone/>
            </a:pPr>
            <a:r>
              <a:rPr lang="en-US" dirty="0"/>
              <a:t>Now that I have the data structured and identified venue data by neighborhood using Foursquare. </a:t>
            </a:r>
            <a:r>
              <a:rPr lang="en-US" dirty="0" smtClean="0"/>
              <a:t/>
            </a:r>
            <a:br>
              <a:rPr lang="en-US" dirty="0" smtClean="0"/>
            </a:br>
            <a:r>
              <a:rPr lang="en-US" dirty="0" smtClean="0"/>
              <a:t/>
            </a:r>
            <a:br>
              <a:rPr lang="en-US" dirty="0" smtClean="0"/>
            </a:br>
            <a:r>
              <a:rPr lang="en-US" dirty="0"/>
              <a:t>- Total of 96 Neighborhoods</a:t>
            </a:r>
            <a:r>
              <a:rPr lang="en-US" dirty="0" smtClean="0"/>
              <a:t/>
            </a:r>
            <a:br>
              <a:rPr lang="en-US" dirty="0" smtClean="0"/>
            </a:br>
            <a:r>
              <a:rPr lang="en-US" dirty="0"/>
              <a:t>- Containing 260 </a:t>
            </a:r>
            <a:r>
              <a:rPr lang="en-US" dirty="0" smtClean="0"/>
              <a:t>unique </a:t>
            </a:r>
            <a:r>
              <a:rPr lang="en-US" dirty="0"/>
              <a:t>Venue Categories</a:t>
            </a:r>
            <a:r>
              <a:rPr lang="en-US" dirty="0" smtClean="0"/>
              <a:t/>
            </a:r>
            <a:br>
              <a:rPr lang="en-US" dirty="0" smtClean="0"/>
            </a:br>
            <a:r>
              <a:rPr lang="en-US" dirty="0" smtClean="0"/>
              <a:t/>
            </a:r>
            <a:br>
              <a:rPr lang="en-US" dirty="0" smtClean="0"/>
            </a:br>
            <a:r>
              <a:rPr lang="en-US" dirty="0"/>
              <a:t>I will now examine the neighborhoods and identify the number of Turkish restaurants per neighborhood.</a:t>
            </a:r>
            <a:r>
              <a:rPr lang="en-US" dirty="0" smtClean="0"/>
              <a:t/>
            </a:r>
            <a:br>
              <a:rPr lang="en-US" dirty="0" smtClean="0"/>
            </a:br>
            <a:r>
              <a:rPr lang="en-US" dirty="0" smtClean="0"/>
              <a:t/>
            </a:r>
            <a:br>
              <a:rPr lang="en-US" dirty="0" smtClean="0"/>
            </a:br>
            <a:r>
              <a:rPr lang="en-US" dirty="0"/>
              <a:t>I will  achieve this by clustering  venue category in each neighborhood. I will then proceed to determine the optimal clusters, accordingly proceed to determine the spread of the clusters based neighborhoods across </a:t>
            </a:r>
            <a:r>
              <a:rPr lang="en-US" dirty="0" smtClean="0"/>
              <a:t>Toronto. </a:t>
            </a:r>
            <a:br>
              <a:rPr lang="en-US" dirty="0" smtClean="0"/>
            </a:br>
            <a:r>
              <a:rPr lang="en-US" dirty="0" smtClean="0"/>
              <a:t/>
            </a:r>
            <a:br>
              <a:rPr lang="en-US" dirty="0" smtClean="0"/>
            </a:br>
            <a:r>
              <a:rPr lang="en-US" dirty="0"/>
              <a:t>After having determined the clusters, </a:t>
            </a:r>
            <a:r>
              <a:rPr lang="en-US" dirty="0" err="1"/>
              <a:t>i</a:t>
            </a:r>
            <a:r>
              <a:rPr lang="en-US" dirty="0"/>
              <a:t> will propose based on cluster density, cluster size and number of restaurants the ideal cluster to focus on to establish the </a:t>
            </a:r>
            <a:r>
              <a:rPr lang="en-US" dirty="0" smtClean="0"/>
              <a:t>Turkish </a:t>
            </a:r>
            <a:r>
              <a:rPr lang="en-US" dirty="0"/>
              <a:t>restaurant</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993" y="4438650"/>
            <a:ext cx="5736258" cy="2322639"/>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7525" y="4438650"/>
            <a:ext cx="4781550" cy="2322639"/>
          </a:xfrm>
          <a:prstGeom prst="rect">
            <a:avLst/>
          </a:prstGeom>
        </p:spPr>
      </p:pic>
      <p:sp>
        <p:nvSpPr>
          <p:cNvPr id="10" name="TextBox 9"/>
          <p:cNvSpPr txBox="1"/>
          <p:nvPr/>
        </p:nvSpPr>
        <p:spPr>
          <a:xfrm>
            <a:off x="2447925" y="4207073"/>
            <a:ext cx="3505200" cy="307777"/>
          </a:xfrm>
          <a:prstGeom prst="rect">
            <a:avLst/>
          </a:prstGeom>
          <a:noFill/>
        </p:spPr>
        <p:txBody>
          <a:bodyPr wrap="square" rtlCol="0">
            <a:spAutoFit/>
          </a:bodyPr>
          <a:lstStyle/>
          <a:p>
            <a:r>
              <a:rPr lang="en-US" sz="1400" b="1" dirty="0" smtClean="0"/>
              <a:t># of Venues per neighborhood</a:t>
            </a:r>
            <a:endParaRPr lang="en-US" sz="1400" b="1" dirty="0"/>
          </a:p>
        </p:txBody>
      </p:sp>
      <p:sp>
        <p:nvSpPr>
          <p:cNvPr id="11" name="TextBox 10"/>
          <p:cNvSpPr txBox="1"/>
          <p:nvPr/>
        </p:nvSpPr>
        <p:spPr>
          <a:xfrm>
            <a:off x="8010525" y="4207072"/>
            <a:ext cx="3505200" cy="307777"/>
          </a:xfrm>
          <a:prstGeom prst="rect">
            <a:avLst/>
          </a:prstGeom>
          <a:noFill/>
        </p:spPr>
        <p:txBody>
          <a:bodyPr wrap="square" rtlCol="0">
            <a:spAutoFit/>
          </a:bodyPr>
          <a:lstStyle/>
          <a:p>
            <a:r>
              <a:rPr lang="en-US" sz="1400" b="1" dirty="0" smtClean="0"/>
              <a:t>Neighborhood in Toronto </a:t>
            </a:r>
            <a:endParaRPr lang="en-US" sz="1400" b="1" dirty="0"/>
          </a:p>
        </p:txBody>
      </p:sp>
    </p:spTree>
    <p:extLst>
      <p:ext uri="{BB962C8B-B14F-4D97-AF65-F5344CB8AC3E}">
        <p14:creationId xmlns:p14="http://schemas.microsoft.com/office/powerpoint/2010/main" val="3029377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4 - Results</a:t>
            </a:r>
            <a:br>
              <a:rPr lang="en-US" dirty="0" smtClean="0"/>
            </a:br>
            <a:endParaRPr lang="en-US" dirty="0"/>
          </a:p>
        </p:txBody>
      </p:sp>
      <p:sp>
        <p:nvSpPr>
          <p:cNvPr id="3" name="Content Placeholder 2"/>
          <p:cNvSpPr>
            <a:spLocks noGrp="1"/>
          </p:cNvSpPr>
          <p:nvPr>
            <p:ph idx="1"/>
          </p:nvPr>
        </p:nvSpPr>
        <p:spPr>
          <a:xfrm>
            <a:off x="838200" y="1152294"/>
            <a:ext cx="10515600" cy="2297488"/>
          </a:xfrm>
        </p:spPr>
        <p:txBody>
          <a:bodyPr>
            <a:normAutofit/>
          </a:bodyPr>
          <a:lstStyle/>
          <a:p>
            <a:pPr marL="0" indent="0">
              <a:buNone/>
            </a:pPr>
            <a:r>
              <a:rPr lang="en-US" sz="2000" dirty="0" smtClean="0"/>
              <a:t>Objective </a:t>
            </a:r>
            <a:r>
              <a:rPr lang="en-US" sz="2000" dirty="0"/>
              <a:t>of the exercise was to determine an area to start a new </a:t>
            </a:r>
            <a:r>
              <a:rPr lang="en-US" sz="2000" dirty="0" smtClean="0"/>
              <a:t>Turkish </a:t>
            </a:r>
            <a:r>
              <a:rPr lang="en-US" sz="2000" dirty="0"/>
              <a:t>restaurant. Cluster 0 mainly consisting of neighborhoods around downtown seems to be the ideal location. </a:t>
            </a: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US" sz="20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318" y="2717065"/>
            <a:ext cx="5569377" cy="1888077"/>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2825" y="2717065"/>
            <a:ext cx="5563054" cy="1684877"/>
          </a:xfrm>
          <a:prstGeom prst="rect">
            <a:avLst/>
          </a:prstGeom>
        </p:spPr>
      </p:pic>
      <p:sp>
        <p:nvSpPr>
          <p:cNvPr id="10" name="TextBox 9"/>
          <p:cNvSpPr txBox="1"/>
          <p:nvPr/>
        </p:nvSpPr>
        <p:spPr>
          <a:xfrm>
            <a:off x="1730375" y="2477858"/>
            <a:ext cx="3505200" cy="307777"/>
          </a:xfrm>
          <a:prstGeom prst="rect">
            <a:avLst/>
          </a:prstGeom>
          <a:noFill/>
        </p:spPr>
        <p:txBody>
          <a:bodyPr wrap="square" rtlCol="0">
            <a:spAutoFit/>
          </a:bodyPr>
          <a:lstStyle/>
          <a:p>
            <a:r>
              <a:rPr lang="en-US" sz="1400" b="1" dirty="0" smtClean="0"/>
              <a:t># of Restaurants per neighborhood</a:t>
            </a:r>
            <a:endParaRPr lang="en-US" sz="1400" b="1" dirty="0"/>
          </a:p>
        </p:txBody>
      </p:sp>
      <p:sp>
        <p:nvSpPr>
          <p:cNvPr id="11" name="TextBox 10"/>
          <p:cNvSpPr txBox="1"/>
          <p:nvPr/>
        </p:nvSpPr>
        <p:spPr>
          <a:xfrm>
            <a:off x="7121752" y="2477857"/>
            <a:ext cx="3505200" cy="307777"/>
          </a:xfrm>
          <a:prstGeom prst="rect">
            <a:avLst/>
          </a:prstGeom>
          <a:noFill/>
        </p:spPr>
        <p:txBody>
          <a:bodyPr wrap="square" rtlCol="0">
            <a:spAutoFit/>
          </a:bodyPr>
          <a:lstStyle/>
          <a:p>
            <a:r>
              <a:rPr lang="en-US" sz="1400" b="1" dirty="0" smtClean="0"/>
              <a:t># of Turkish restaurants per neighborhood</a:t>
            </a:r>
            <a:endParaRPr lang="en-US" sz="1400" b="1" dirty="0"/>
          </a:p>
        </p:txBody>
      </p:sp>
      <p:sp>
        <p:nvSpPr>
          <p:cNvPr id="12" name="Rectangle 11"/>
          <p:cNvSpPr/>
          <p:nvPr/>
        </p:nvSpPr>
        <p:spPr>
          <a:xfrm>
            <a:off x="644525" y="4605142"/>
            <a:ext cx="11239500" cy="923330"/>
          </a:xfrm>
          <a:prstGeom prst="rect">
            <a:avLst/>
          </a:prstGeom>
        </p:spPr>
        <p:txBody>
          <a:bodyPr wrap="square">
            <a:spAutoFit/>
          </a:bodyPr>
          <a:lstStyle/>
          <a:p>
            <a:r>
              <a:rPr lang="en-US" b="0" i="0" u="none" strike="noStrike" dirty="0" smtClean="0">
                <a:solidFill>
                  <a:srgbClr val="FF0000"/>
                </a:solidFill>
                <a:effectLst/>
                <a:latin typeface="Arial" panose="020B0604020202020204" pitchFamily="34" charset="0"/>
              </a:rPr>
              <a:t>Having seen that the number of Turkish restaurants is just 2 across all of </a:t>
            </a:r>
            <a:r>
              <a:rPr lang="en-US" dirty="0">
                <a:solidFill>
                  <a:srgbClr val="FF0000"/>
                </a:solidFill>
                <a:latin typeface="Arial" panose="020B0604020202020204" pitchFamily="34" charset="0"/>
              </a:rPr>
              <a:t>T</a:t>
            </a:r>
            <a:r>
              <a:rPr lang="en-US" b="0" i="0" u="none" strike="noStrike" dirty="0" smtClean="0">
                <a:solidFill>
                  <a:srgbClr val="FF0000"/>
                </a:solidFill>
                <a:effectLst/>
                <a:latin typeface="Arial" panose="020B0604020202020204" pitchFamily="34" charset="0"/>
              </a:rPr>
              <a:t>oronto, this poses as a good opportunity to open a new outlets. As the data is insufficient to determine a good locations, we will work with all types of restaurants to determine a hot spot for establishment </a:t>
            </a:r>
            <a:endParaRPr lang="en-US" dirty="0">
              <a:solidFill>
                <a:srgbClr val="FF0000"/>
              </a:solidFill>
            </a:endParaRPr>
          </a:p>
        </p:txBody>
      </p:sp>
    </p:spTree>
    <p:extLst>
      <p:ext uri="{BB962C8B-B14F-4D97-AF65-F5344CB8AC3E}">
        <p14:creationId xmlns:p14="http://schemas.microsoft.com/office/powerpoint/2010/main" val="1060603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4 – Results (cont</a:t>
            </a:r>
            <a:r>
              <a:rPr lang="en-US" dirty="0" smtClean="0"/>
              <a:t>.)</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547" y="4037402"/>
            <a:ext cx="3574294" cy="274796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3801" y="4179112"/>
            <a:ext cx="4076700" cy="237724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1462" y="4037403"/>
            <a:ext cx="4300538" cy="2747963"/>
          </a:xfrm>
          <a:prstGeom prst="rect">
            <a:avLst/>
          </a:prstGeom>
        </p:spPr>
      </p:pic>
      <p:sp>
        <p:nvSpPr>
          <p:cNvPr id="9" name="Content Placeholder 2"/>
          <p:cNvSpPr>
            <a:spLocks noGrp="1"/>
          </p:cNvSpPr>
          <p:nvPr>
            <p:ph idx="1"/>
          </p:nvPr>
        </p:nvSpPr>
        <p:spPr>
          <a:xfrm>
            <a:off x="838200" y="1543852"/>
            <a:ext cx="10515600" cy="2297488"/>
          </a:xfrm>
        </p:spPr>
        <p:txBody>
          <a:bodyPr>
            <a:normAutofit fontScale="92500" lnSpcReduction="10000"/>
          </a:bodyPr>
          <a:lstStyle/>
          <a:p>
            <a:pPr marL="0" indent="0">
              <a:buNone/>
            </a:pPr>
            <a:r>
              <a:rPr lang="en-US" sz="2000" dirty="0" smtClean="0"/>
              <a:t>Based on grouping of data, I determined the number of clusters as shown in figure below. Optimal number of cluster equal to 3 </a:t>
            </a:r>
          </a:p>
          <a:p>
            <a:pPr marL="0" indent="0">
              <a:buNone/>
            </a:pPr>
            <a:endParaRPr lang="en-US" sz="2000" dirty="0" smtClean="0"/>
          </a:p>
          <a:p>
            <a:pPr marL="0" indent="0">
              <a:buNone/>
            </a:pPr>
            <a:r>
              <a:rPr lang="en-US" sz="2000" dirty="0" smtClean="0"/>
              <a:t>Created the cluster map which reflect the spread of each group across Toronto </a:t>
            </a:r>
          </a:p>
          <a:p>
            <a:pPr marL="0" indent="0">
              <a:buNone/>
            </a:pPr>
            <a:endParaRPr lang="en-US" sz="2000" dirty="0"/>
          </a:p>
          <a:p>
            <a:pPr marL="0" indent="0">
              <a:buNone/>
            </a:pPr>
            <a:r>
              <a:rPr lang="en-US" sz="2000" dirty="0" smtClean="0"/>
              <a:t>It was clear from both the map and the number of neighborhoods per cluster that cluster zero seemed like the optimal cluster</a:t>
            </a:r>
            <a:endParaRPr lang="en-US" sz="2000" dirty="0"/>
          </a:p>
        </p:txBody>
      </p:sp>
      <p:sp>
        <p:nvSpPr>
          <p:cNvPr id="10" name="TextBox 9"/>
          <p:cNvSpPr txBox="1"/>
          <p:nvPr/>
        </p:nvSpPr>
        <p:spPr>
          <a:xfrm>
            <a:off x="733251" y="3883514"/>
            <a:ext cx="3505200" cy="307777"/>
          </a:xfrm>
          <a:prstGeom prst="rect">
            <a:avLst/>
          </a:prstGeom>
          <a:noFill/>
        </p:spPr>
        <p:txBody>
          <a:bodyPr wrap="square" rtlCol="0">
            <a:spAutoFit/>
          </a:bodyPr>
          <a:lstStyle/>
          <a:p>
            <a:r>
              <a:rPr lang="en-US" sz="1400" b="1" dirty="0" smtClean="0"/>
              <a:t>Determine Number of Clusters</a:t>
            </a:r>
            <a:endParaRPr lang="en-US" sz="1400" b="1" dirty="0"/>
          </a:p>
        </p:txBody>
      </p:sp>
      <p:sp>
        <p:nvSpPr>
          <p:cNvPr id="11" name="TextBox 10"/>
          <p:cNvSpPr txBox="1"/>
          <p:nvPr/>
        </p:nvSpPr>
        <p:spPr>
          <a:xfrm>
            <a:off x="4568651" y="3895016"/>
            <a:ext cx="3505200" cy="307777"/>
          </a:xfrm>
          <a:prstGeom prst="rect">
            <a:avLst/>
          </a:prstGeom>
          <a:noFill/>
        </p:spPr>
        <p:txBody>
          <a:bodyPr wrap="square" rtlCol="0">
            <a:spAutoFit/>
          </a:bodyPr>
          <a:lstStyle/>
          <a:p>
            <a:r>
              <a:rPr lang="en-US" sz="1400" b="1" dirty="0" smtClean="0"/>
              <a:t>Clusters across Toronto</a:t>
            </a:r>
            <a:endParaRPr lang="en-US" sz="1400" b="1" dirty="0"/>
          </a:p>
        </p:txBody>
      </p:sp>
    </p:spTree>
    <p:extLst>
      <p:ext uri="{BB962C8B-B14F-4D97-AF65-F5344CB8AC3E}">
        <p14:creationId xmlns:p14="http://schemas.microsoft.com/office/powerpoint/2010/main" val="1856253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4 – Results (cont</a:t>
            </a:r>
            <a:r>
              <a:rPr lang="en-US" dirty="0" smtClean="0"/>
              <a:t>.)</a:t>
            </a:r>
            <a:endParaRPr lang="en-US" dirty="0"/>
          </a:p>
        </p:txBody>
      </p:sp>
      <p:sp>
        <p:nvSpPr>
          <p:cNvPr id="9" name="Content Placeholder 2"/>
          <p:cNvSpPr>
            <a:spLocks noGrp="1"/>
          </p:cNvSpPr>
          <p:nvPr>
            <p:ph idx="1"/>
          </p:nvPr>
        </p:nvSpPr>
        <p:spPr>
          <a:xfrm>
            <a:off x="838200" y="1543852"/>
            <a:ext cx="10515600" cy="2837648"/>
          </a:xfrm>
        </p:spPr>
        <p:txBody>
          <a:bodyPr>
            <a:normAutofit fontScale="92500" lnSpcReduction="10000"/>
          </a:bodyPr>
          <a:lstStyle/>
          <a:p>
            <a:r>
              <a:rPr lang="en-US" sz="2000" dirty="0" smtClean="0"/>
              <a:t>Further investigate cluster zero, it clearly reflected downtown had the maximum number of restaurants equal 238</a:t>
            </a:r>
          </a:p>
          <a:p>
            <a:endParaRPr lang="en-US" sz="2000" dirty="0"/>
          </a:p>
          <a:p>
            <a:r>
              <a:rPr lang="en-US" sz="2000" dirty="0" smtClean="0"/>
              <a:t>No Turkish restaurants </a:t>
            </a:r>
          </a:p>
          <a:p>
            <a:endParaRPr lang="en-US" sz="2000" dirty="0" smtClean="0"/>
          </a:p>
          <a:p>
            <a:r>
              <a:rPr lang="en-US" sz="2000" dirty="0" smtClean="0"/>
              <a:t>On average each neighborhood contains 15 restaurants </a:t>
            </a:r>
          </a:p>
          <a:p>
            <a:pPr marL="0" indent="0">
              <a:buNone/>
            </a:pPr>
            <a:endParaRPr lang="en-US" sz="2000" dirty="0"/>
          </a:p>
          <a:p>
            <a:r>
              <a:rPr lang="en-US" sz="2000" dirty="0" smtClean="0"/>
              <a:t>Cluster contains a good mix of neighborhoods catering for business, tourism and Food.</a:t>
            </a:r>
            <a:endParaRPr lang="en-US" sz="2000" dirty="0" smtClean="0"/>
          </a:p>
          <a:p>
            <a:pPr marL="0" indent="0">
              <a:buNone/>
            </a:pPr>
            <a:endParaRPr lang="en-US" sz="2000" dirty="0"/>
          </a:p>
          <a:p>
            <a:pPr marL="0" indent="0">
              <a:buNone/>
            </a:pPr>
            <a:endParaRPr lang="en-US" sz="2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0116" y="4478238"/>
            <a:ext cx="5556751" cy="2151162"/>
          </a:xfrm>
          <a:prstGeom prst="rect">
            <a:avLst/>
          </a:prstGeom>
        </p:spPr>
      </p:pic>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r="10640"/>
          <a:stretch/>
        </p:blipFill>
        <p:spPr>
          <a:xfrm>
            <a:off x="217605" y="4484092"/>
            <a:ext cx="5852995" cy="2373908"/>
          </a:xfrm>
          <a:prstGeom prst="rect">
            <a:avLst/>
          </a:prstGeom>
        </p:spPr>
      </p:pic>
      <p:sp>
        <p:nvSpPr>
          <p:cNvPr id="10" name="TextBox 9"/>
          <p:cNvSpPr txBox="1"/>
          <p:nvPr/>
        </p:nvSpPr>
        <p:spPr>
          <a:xfrm>
            <a:off x="1901651" y="4275981"/>
            <a:ext cx="3505200" cy="307777"/>
          </a:xfrm>
          <a:prstGeom prst="rect">
            <a:avLst/>
          </a:prstGeom>
          <a:noFill/>
        </p:spPr>
        <p:txBody>
          <a:bodyPr wrap="square" rtlCol="0">
            <a:spAutoFit/>
          </a:bodyPr>
          <a:lstStyle/>
          <a:p>
            <a:r>
              <a:rPr lang="en-US" sz="1400" b="1" dirty="0" smtClean="0"/>
              <a:t># of Restaurants across Boroughs</a:t>
            </a:r>
            <a:endParaRPr lang="en-US" sz="1400" b="1" dirty="0"/>
          </a:p>
        </p:txBody>
      </p:sp>
      <p:sp>
        <p:nvSpPr>
          <p:cNvPr id="11" name="TextBox 10"/>
          <p:cNvSpPr txBox="1"/>
          <p:nvPr/>
        </p:nvSpPr>
        <p:spPr>
          <a:xfrm>
            <a:off x="7413451" y="4258419"/>
            <a:ext cx="3505200" cy="307777"/>
          </a:xfrm>
          <a:prstGeom prst="rect">
            <a:avLst/>
          </a:prstGeom>
          <a:noFill/>
        </p:spPr>
        <p:txBody>
          <a:bodyPr wrap="square" rtlCol="0">
            <a:spAutoFit/>
          </a:bodyPr>
          <a:lstStyle/>
          <a:p>
            <a:r>
              <a:rPr lang="en-US" sz="1400" b="1" dirty="0" smtClean="0"/>
              <a:t>Restaurants across downtown</a:t>
            </a:r>
            <a:endParaRPr lang="en-US" sz="1400" b="1" dirty="0"/>
          </a:p>
        </p:txBody>
      </p:sp>
    </p:spTree>
    <p:extLst>
      <p:ext uri="{BB962C8B-B14F-4D97-AF65-F5344CB8AC3E}">
        <p14:creationId xmlns:p14="http://schemas.microsoft.com/office/powerpoint/2010/main" val="992511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5 - Discussion</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Data model was built as tool to determine the best location for a Turkish restaurant </a:t>
            </a:r>
          </a:p>
          <a:p>
            <a:pPr marL="0" indent="0">
              <a:buNone/>
            </a:pPr>
            <a:endParaRPr lang="en-US" dirty="0"/>
          </a:p>
          <a:p>
            <a:pPr marL="0" indent="0">
              <a:buNone/>
            </a:pPr>
            <a:r>
              <a:rPr lang="en-US" dirty="0" smtClean="0"/>
              <a:t>The data model is good as the source of the data;</a:t>
            </a:r>
          </a:p>
          <a:p>
            <a:pPr marL="0" indent="0">
              <a:buNone/>
            </a:pPr>
            <a:r>
              <a:rPr lang="en-US" dirty="0" smtClean="0"/>
              <a:t/>
            </a:r>
            <a:br>
              <a:rPr lang="en-US" dirty="0" smtClean="0"/>
            </a:br>
            <a:r>
              <a:rPr lang="en-US" dirty="0" smtClean="0"/>
              <a:t>- Foursquare was the only source of venue data and could be limited, exercise could be continued with further inputs to determine if there are any other Turkish restaurants in cluster 0</a:t>
            </a:r>
            <a:br>
              <a:rPr lang="en-US" dirty="0" smtClean="0"/>
            </a:br>
            <a:endParaRPr lang="en-US" dirty="0" smtClean="0"/>
          </a:p>
          <a:p>
            <a:pPr marL="0" indent="0">
              <a:buNone/>
            </a:pPr>
            <a:r>
              <a:rPr lang="en-US" dirty="0" smtClean="0"/>
              <a:t>- additional tourism data can be integrated to determine number of Turkish tourist/residents in Toronto to further enhance data model </a:t>
            </a:r>
            <a:br>
              <a:rPr lang="en-US"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298622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6 - Conclusion</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
            </a:r>
            <a:br>
              <a:rPr lang="en-US" dirty="0" smtClean="0"/>
            </a:br>
            <a:r>
              <a:rPr lang="en-US" dirty="0" smtClean="0"/>
              <a:t>Exercise was successfully completed based on factual data collected from various sources, using tools such as </a:t>
            </a:r>
          </a:p>
          <a:p>
            <a:pPr marL="0" indent="0">
              <a:buNone/>
            </a:pPr>
            <a:r>
              <a:rPr lang="en-US" dirty="0" smtClean="0"/>
              <a:t/>
            </a:r>
            <a:br>
              <a:rPr lang="en-US" dirty="0" smtClean="0"/>
            </a:br>
            <a:r>
              <a:rPr lang="en-US" dirty="0" smtClean="0"/>
              <a:t>- beautiful soup</a:t>
            </a:r>
            <a:br>
              <a:rPr lang="en-US" dirty="0" smtClean="0"/>
            </a:br>
            <a:r>
              <a:rPr lang="en-US" dirty="0" smtClean="0"/>
              <a:t>- Pandas</a:t>
            </a:r>
            <a:br>
              <a:rPr lang="en-US" dirty="0" smtClean="0"/>
            </a:br>
            <a:r>
              <a:rPr lang="en-US" dirty="0" smtClean="0"/>
              <a:t>- </a:t>
            </a:r>
            <a:r>
              <a:rPr lang="en-US" dirty="0" err="1" smtClean="0"/>
              <a:t>numpy</a:t>
            </a:r>
            <a:r>
              <a:rPr lang="en-US" dirty="0" smtClean="0"/>
              <a:t/>
            </a:r>
            <a:br>
              <a:rPr lang="en-US" dirty="0" smtClean="0"/>
            </a:br>
            <a:r>
              <a:rPr lang="en-US" dirty="0" smtClean="0"/>
              <a:t>- </a:t>
            </a:r>
            <a:r>
              <a:rPr lang="en-US" dirty="0" err="1" smtClean="0"/>
              <a:t>matplotlib</a:t>
            </a:r>
            <a:r>
              <a:rPr lang="en-US" dirty="0" smtClean="0"/>
              <a:t/>
            </a:r>
            <a:br>
              <a:rPr lang="en-US" dirty="0" smtClean="0"/>
            </a:br>
            <a:r>
              <a:rPr lang="en-US" dirty="0" smtClean="0"/>
              <a:t>- </a:t>
            </a:r>
            <a:r>
              <a:rPr lang="en-US" dirty="0" err="1" smtClean="0"/>
              <a:t>Follium</a:t>
            </a:r>
            <a:r>
              <a:rPr lang="en-US" dirty="0" smtClean="0"/>
              <a:t/>
            </a:r>
            <a:br>
              <a:rPr lang="en-US" dirty="0" smtClean="0"/>
            </a:br>
            <a:r>
              <a:rPr lang="en-US" dirty="0" smtClean="0"/>
              <a:t/>
            </a:r>
            <a:br>
              <a:rPr lang="en-US" dirty="0" smtClean="0"/>
            </a:br>
            <a:r>
              <a:rPr lang="en-US" dirty="0" smtClean="0"/>
              <a:t>Using the tools I structured the data and used various graphs / clustering methodologies to determine the best location for a Turkish restaurant. </a:t>
            </a:r>
          </a:p>
          <a:p>
            <a:pPr marL="0" indent="0">
              <a:buNone/>
            </a:pPr>
            <a:endParaRPr lang="en-US"/>
          </a:p>
          <a:p>
            <a:pPr marL="0" indent="0">
              <a:buNone/>
            </a:pPr>
            <a:r>
              <a:rPr lang="en-US" smtClean="0"/>
              <a:t>I </a:t>
            </a:r>
            <a:r>
              <a:rPr lang="en-US" dirty="0" smtClean="0"/>
              <a:t>am confident based on the model created anyone who wishes to establish Turkish restaurant in Toronto downtown area will be successful in the venture. </a:t>
            </a:r>
          </a:p>
          <a:p>
            <a:endParaRPr lang="en-US" dirty="0" smtClean="0"/>
          </a:p>
          <a:p>
            <a:endParaRPr lang="en-US" dirty="0" smtClean="0"/>
          </a:p>
          <a:p>
            <a:endParaRPr lang="en-US" dirty="0"/>
          </a:p>
        </p:txBody>
      </p:sp>
    </p:spTree>
    <p:extLst>
      <p:ext uri="{BB962C8B-B14F-4D97-AF65-F5344CB8AC3E}">
        <p14:creationId xmlns:p14="http://schemas.microsoft.com/office/powerpoint/2010/main" val="963794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913</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Best Location Turkish Restaurant</vt:lpstr>
      <vt:lpstr>Section 1 - Introduction</vt:lpstr>
      <vt:lpstr>Section 2 - Data Section </vt:lpstr>
      <vt:lpstr>Section 3 - Methodology</vt:lpstr>
      <vt:lpstr>Section 4 - Results </vt:lpstr>
      <vt:lpstr>Section 4 – Results (cont.)</vt:lpstr>
      <vt:lpstr>Section 4 – Results (cont.)</vt:lpstr>
      <vt:lpstr>Section 5 - Discussion</vt:lpstr>
      <vt:lpstr>Section 6 -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Location Turkish Restaurant</dc:title>
  <dc:creator>Salman Farooq</dc:creator>
  <cp:lastModifiedBy>Salman Farooq</cp:lastModifiedBy>
  <cp:revision>9</cp:revision>
  <dcterms:created xsi:type="dcterms:W3CDTF">2021-02-17T18:47:07Z</dcterms:created>
  <dcterms:modified xsi:type="dcterms:W3CDTF">2021-02-17T19:45:22Z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01b8f5e3-3c49-4593-a9f9-b2d2d28de857</vt:lpwstr>
  </property>
  <property fmtid="{D5CDD505-2E9C-101B-9397-08002B2CF9AE}" pid="3" name="duClassification">
    <vt:lpwstr>P</vt:lpwstr>
  </property>
</Properties>
</file>