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C09DE-EF24-4B19-9319-FB8C9AE3F036}">
  <a:tblStyle styleId="{86AC09DE-EF24-4B19-9319-FB8C9AE3F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cc93c7be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cc93c7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c93c7b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c93c7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cc93c7be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cc93c7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cc93c7be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cc93c7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cc93c7be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cc93c7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14c99ea3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14c99e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cc93c7be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cc93c7b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ecfa10c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ecfa1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08c3ae6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08c3a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fe7e4ed4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fe7e4e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cc93c7b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cc93c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f17bbd60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f17bbd6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fe7e4ed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fe7e4e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a48a585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a48a5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08c3ae60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08c3ae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a48a5859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a48a58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cc93c7b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cc93c7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00" y="0"/>
            <a:ext cx="88837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Gaussian Process Classifer (Cont'd)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536630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78.57%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282313" y="61502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0.8103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575" y="2155974"/>
            <a:ext cx="3618350" cy="361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75" y="2155973"/>
            <a:ext cx="3618351" cy="35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Support Vector Machine (SVM)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5030222"/>
            <a:ext cx="85206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Hyperparameter Selection using Random-Search (200 iterations)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'C': 9.9016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'gamma': 0.01183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Training Set Accuracy: 84.01% (sd: 4.65% 10-fold CV)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Support Vector Machine (SVM) (Cont'd)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536630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80.27%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282313" y="61502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0.8339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38" y="2119275"/>
            <a:ext cx="3911011" cy="387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752" y="2119275"/>
            <a:ext cx="3911011" cy="3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AdaBoost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5526397"/>
            <a:ext cx="85206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Hyperparameter Selection using Random-Search (200 iterations)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'learning_rate': 0.7327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Training Set Accuracy: 84.34% (sd: 5.34% 10-fold CV)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514200" y="1521475"/>
            <a:ext cx="80808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D1F22"/>
                </a:solidFill>
                <a:highlight>
                  <a:srgbClr val="FFFFFF"/>
                </a:highlight>
              </a:rPr>
              <a:t>1. fitting a classifier on the original dataset </a:t>
            </a:r>
            <a:endParaRPr sz="18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D1F22"/>
                </a:solidFill>
                <a:highlight>
                  <a:srgbClr val="FFFFFF"/>
                </a:highlight>
              </a:rPr>
              <a:t>2. fits additional copies of the classifier on the same dataset but where the weights of incorrectly classified instances are adjusted such that subsequent classifiers focus more on difficult cases</a:t>
            </a:r>
            <a:endParaRPr sz="18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38" y="2795123"/>
            <a:ext cx="6848325" cy="27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AdaBoost </a:t>
            </a:r>
            <a:r>
              <a:rPr lang="ko"/>
              <a:t>(Cont'd)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536630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80.27%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282313" y="61502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0.8337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63" y="2317673"/>
            <a:ext cx="3705831" cy="36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428" y="2317674"/>
            <a:ext cx="3915675" cy="3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Testing set predictions &amp; Comparisons 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21450" y="5414850"/>
            <a:ext cx="91011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T</a:t>
            </a:r>
            <a:r>
              <a:rPr lang="ko" sz="2400"/>
              <a:t>he predictions are </a:t>
            </a:r>
            <a:r>
              <a:rPr lang="ko" sz="2400"/>
              <a:t>different</a:t>
            </a:r>
            <a:r>
              <a:rPr lang="ko" sz="2400"/>
              <a:t> between two models.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Appropriate combination of multiple classification algorithm might achieve higher accuracy</a:t>
            </a:r>
            <a:endParaRPr sz="240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4395176" cy="37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76" y="1509267"/>
            <a:ext cx="4291623" cy="367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Ensemble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698706"/>
            <a:ext cx="8520600" cy="4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Training Results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Model with rank: 1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Mean validation score: 0.8485 (std: 0.0529)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Parameters: {'voting': 'hard'}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Model with rank: 2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Mean validation score: 0.8434 (std: 0.0530)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Parameters: {'voting': 'soft'}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Testing accuracy : 79.9</a:t>
            </a:r>
            <a:r>
              <a:rPr lang="ko">
                <a:solidFill>
                  <a:srgbClr val="000000"/>
                </a:solidFill>
              </a:rPr>
              <a:t>3%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Worse than single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Try weighting more to the model with higher validation accuracy but obtain same accuracy 79.93%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456300" y="134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{86AC09DE-EF24-4B19-9319-FB8C9AE3F036}</a:tableStyleId>
              </a:tblPr>
              <a:tblGrid>
                <a:gridCol w="4120275"/>
                <a:gridCol w="4120275"/>
              </a:tblGrid>
              <a:tr h="6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Method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Accuracy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Logistic Regression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79.25%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KNN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79.93%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SVM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80.27%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Gaussian Process Classifier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78.57%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AdaBoost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80.27%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Ensemble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79.93%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Ensemble is not always good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Best one **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Existing 80~85% accuracy, hand-crafted features ...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chemeClr val="dk1"/>
                </a:solidFill>
              </a:rPr>
              <a:t>Preprocessed Training Data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chemeClr val="dk1"/>
                </a:solidFill>
              </a:rPr>
              <a:t>Model Training and Evaluation Part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Ensemble Approach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Summary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Preprocessed Training Data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</a:rPr>
              <a:t>Summary of Features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'Age', 'Sex', 'SibSp', 'Parch', 'is_alone'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'calculated_fare'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'title_ Master', 'title_ Miss', 'title_ Mr', 'title_ Mrs', 'title_ rare'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'Pclass_1', 'Pclass_2', 'Pclass_3',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'Embarked_C', 'Embarked_Q', 'Embarked_S'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Model Training and Evaluation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" sz="2400">
                <a:solidFill>
                  <a:schemeClr val="dk1"/>
                </a:solidFill>
                <a:highlight>
                  <a:srgbClr val="FFFFFF"/>
                </a:highlight>
              </a:rPr>
              <a:t>After all the preprocessings done, we're ready to train our model with the data.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" sz="2400">
                <a:solidFill>
                  <a:schemeClr val="dk1"/>
                </a:solidFill>
                <a:highlight>
                  <a:srgbClr val="FFFFFF"/>
                </a:highlight>
              </a:rPr>
              <a:t>We choose following models 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Logistic Regression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ko" sz="2400">
                <a:solidFill>
                  <a:srgbClr val="000000"/>
                </a:solidFill>
              </a:rPr>
              <a:t>K-Nearest Neighbors(KNN)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" sz="2400">
                <a:solidFill>
                  <a:schemeClr val="dk1"/>
                </a:solidFill>
              </a:rPr>
              <a:t>Gaussian Process Classifier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" sz="2400">
                <a:solidFill>
                  <a:schemeClr val="dk1"/>
                </a:solidFill>
              </a:rPr>
              <a:t>Support Vector Machines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" sz="2400">
                <a:solidFill>
                  <a:schemeClr val="dk1"/>
                </a:solidFill>
              </a:rPr>
              <a:t>Adaboost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Logistic Regression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536624"/>
            <a:ext cx="8520600" cy="5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Hyperparameter Selection using Random-Search (200 iterations)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ko" sz="2000">
                <a:solidFill>
                  <a:schemeClr val="dk1"/>
                </a:solidFill>
              </a:rPr>
              <a:t>'C': 0.054 (Inverse of regularization strength, smaller values = stronger regularization)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ko" sz="2000">
                <a:solidFill>
                  <a:schemeClr val="dk1"/>
                </a:solidFill>
              </a:rPr>
              <a:t>'penalty': 'l1'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ko" sz="2000">
                <a:solidFill>
                  <a:srgbClr val="000000"/>
                </a:solidFill>
              </a:rPr>
              <a:t>Selected Features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ko" sz="2000">
                <a:solidFill>
                  <a:srgbClr val="000000"/>
                </a:solidFill>
              </a:rPr>
              <a:t>'Age', 'Sex', 'SibSp', 'Parch', 'is_alone'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ko" sz="2000">
                <a:solidFill>
                  <a:srgbClr val="000000"/>
                </a:solidFill>
              </a:rPr>
              <a:t>'calculated_fare'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ko" sz="2000">
                <a:solidFill>
                  <a:srgbClr val="000000"/>
                </a:solidFill>
              </a:rPr>
              <a:t>'title_ Master', </a:t>
            </a:r>
            <a:r>
              <a:rPr lang="ko" sz="2000">
                <a:solidFill>
                  <a:srgbClr val="B7B7B7"/>
                </a:solidFill>
              </a:rPr>
              <a:t>'</a:t>
            </a:r>
            <a:r>
              <a:rPr b="1" lang="ko" sz="2000">
                <a:solidFill>
                  <a:srgbClr val="B7B7B7"/>
                </a:solidFill>
              </a:rPr>
              <a:t>title_ Miss'</a:t>
            </a:r>
            <a:r>
              <a:rPr lang="ko" sz="2000">
                <a:solidFill>
                  <a:srgbClr val="B7B7B7"/>
                </a:solidFill>
              </a:rPr>
              <a:t>,</a:t>
            </a:r>
            <a:r>
              <a:rPr lang="ko" sz="2000">
                <a:solidFill>
                  <a:srgbClr val="000000"/>
                </a:solidFill>
              </a:rPr>
              <a:t> 'title_ Mr', 'title_ Mrs', </a:t>
            </a:r>
            <a:r>
              <a:rPr lang="ko" sz="2000">
                <a:solidFill>
                  <a:srgbClr val="B7B7B7"/>
                </a:solidFill>
              </a:rPr>
              <a:t>'</a:t>
            </a:r>
            <a:r>
              <a:rPr b="1" lang="ko" sz="2000">
                <a:solidFill>
                  <a:srgbClr val="B7B7B7"/>
                </a:solidFill>
              </a:rPr>
              <a:t>title_ rare</a:t>
            </a:r>
            <a:r>
              <a:rPr lang="ko" sz="2000">
                <a:solidFill>
                  <a:srgbClr val="B7B7B7"/>
                </a:solidFill>
              </a:rPr>
              <a:t>'</a:t>
            </a:r>
            <a:endParaRPr sz="2000">
              <a:solidFill>
                <a:srgbClr val="B7B7B7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ko" sz="2000">
                <a:solidFill>
                  <a:srgbClr val="000000"/>
                </a:solidFill>
              </a:rPr>
              <a:t>'Pclass_1', </a:t>
            </a:r>
            <a:r>
              <a:rPr lang="ko" sz="2000">
                <a:solidFill>
                  <a:srgbClr val="B7B7B7"/>
                </a:solidFill>
              </a:rPr>
              <a:t>'</a:t>
            </a:r>
            <a:r>
              <a:rPr b="1" lang="ko" sz="2000">
                <a:solidFill>
                  <a:srgbClr val="B7B7B7"/>
                </a:solidFill>
              </a:rPr>
              <a:t>Pclass_2</a:t>
            </a:r>
            <a:r>
              <a:rPr lang="ko" sz="2000">
                <a:solidFill>
                  <a:srgbClr val="B7B7B7"/>
                </a:solidFill>
              </a:rPr>
              <a:t>'</a:t>
            </a:r>
            <a:r>
              <a:rPr lang="ko" sz="2000">
                <a:solidFill>
                  <a:srgbClr val="000000"/>
                </a:solidFill>
              </a:rPr>
              <a:t>, 'Pclass_3',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ko" sz="2000">
                <a:solidFill>
                  <a:srgbClr val="B7B7B7"/>
                </a:solidFill>
              </a:rPr>
              <a:t>'</a:t>
            </a:r>
            <a:r>
              <a:rPr b="1" lang="ko" sz="2000">
                <a:solidFill>
                  <a:srgbClr val="B7B7B7"/>
                </a:solidFill>
              </a:rPr>
              <a:t>Embarked_C</a:t>
            </a:r>
            <a:r>
              <a:rPr lang="ko" sz="2000">
                <a:solidFill>
                  <a:srgbClr val="B7B7B7"/>
                </a:solidFill>
              </a:rPr>
              <a:t>'</a:t>
            </a:r>
            <a:r>
              <a:rPr lang="ko" sz="2000">
                <a:solidFill>
                  <a:srgbClr val="000000"/>
                </a:solidFill>
              </a:rPr>
              <a:t>, 'Embarked_Q', 'Embarked_S'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ko" sz="2000">
                <a:solidFill>
                  <a:srgbClr val="000000"/>
                </a:solidFill>
              </a:rPr>
              <a:t>Training Set Accuracy: 84.34% (sd: 5.4% 10-fold CV)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Logistic Regression (Cont’d)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76" y="2305050"/>
            <a:ext cx="3794208" cy="3786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536630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79.25%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82313" y="61502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0.839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50" y="2305050"/>
            <a:ext cx="3824024" cy="37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K-Nearest Neighbors</a:t>
            </a:r>
            <a:r>
              <a:rPr lang="ko"/>
              <a:t>(KNN)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T</a:t>
            </a:r>
            <a:r>
              <a:rPr lang="ko">
                <a:solidFill>
                  <a:srgbClr val="000000"/>
                </a:solidFill>
              </a:rPr>
              <a:t>he passenger being assigned to the class most common among its k nearest neighbors (k is a positive integer).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Hyperparameter Selection using Random-Search </a:t>
            </a:r>
            <a:r>
              <a:rPr lang="ko">
                <a:solidFill>
                  <a:schemeClr val="dk1"/>
                </a:solidFill>
              </a:rPr>
              <a:t>(200 iterations)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'n_neighbors': 13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'weights': 'uniform' is better than 'distance'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Training Set Accuracy: </a:t>
            </a:r>
            <a:r>
              <a:rPr lang="ko">
                <a:solidFill>
                  <a:srgbClr val="000000"/>
                </a:solidFill>
              </a:rPr>
              <a:t>80.30</a:t>
            </a:r>
            <a:r>
              <a:rPr lang="ko">
                <a:solidFill>
                  <a:srgbClr val="000000"/>
                </a:solidFill>
              </a:rPr>
              <a:t>% </a:t>
            </a:r>
            <a:r>
              <a:rPr lang="ko">
                <a:solidFill>
                  <a:schemeClr val="dk1"/>
                </a:solidFill>
              </a:rPr>
              <a:t>(sd: 4.1% 10-fold CV)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900" y="2413150"/>
            <a:ext cx="3736200" cy="28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K-Nearest Neighbors(KNN) </a:t>
            </a:r>
            <a:r>
              <a:rPr lang="ko"/>
              <a:t>(Cont’d)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7687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79.93%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34713" y="63026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0.832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2" y="2452125"/>
            <a:ext cx="3641025" cy="36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372" y="2487963"/>
            <a:ext cx="3540825" cy="35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Gaussian Process Classifer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5030222"/>
            <a:ext cx="85206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Hyperparameter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GaussianProcessClassifier(copy_X_train=True, kernel=None,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             max_iter_predict=100, multi_class='one_vs_rest', n_jobs=None,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             n_restarts_optimizer=0, optimizer='fmin_l_bfgs_b',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             random_state=None, warm_start=False)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Training Set Accuracy: ? %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