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8B868FC-D36F-421E-957B-6DF3B134CD70}">
  <a:tblStyle styleId="{88B868FC-D36F-421E-957B-6DF3B134CD7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fill>
          <a:solidFill>
            <a:srgbClr val="E6E6E6"/>
          </a:solidFill>
        </a:fill>
      </a:tcStyle>
    </a:band1H>
    <a:band2H>
      <a:tcTxStyle/>
    </a:band2H>
    <a:band1V>
      <a:tcTxStyle/>
      <a:tcStyle>
        <a:fill>
          <a:solidFill>
            <a:srgbClr val="E6E6E6"/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l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dk1"/>
          </a:solidFill>
        </a:fill>
      </a:tcStyle>
    </a:firstRow>
    <a:neCell>
      <a:tcTxStyle/>
    </a:neCell>
    <a:nwCell>
      <a:tcTxStyle/>
    </a:nwCell>
  </a:tblStyle>
  <a:tblStyle styleId="{8050F987-DD4B-45C7-B092-FDA1ABAFF369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0f17bbd60_8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50f17bbd60_8_32:notes"/>
          <p:cNvSpPr/>
          <p:nvPr>
            <p:ph idx="2" type="sldImg"/>
          </p:nvPr>
        </p:nvSpPr>
        <p:spPr>
          <a:xfrm>
            <a:off x="1714753" y="685800"/>
            <a:ext cx="342916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0f17bbd60_8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50f17bbd60_8_23:notes"/>
          <p:cNvSpPr/>
          <p:nvPr>
            <p:ph idx="2" type="sldImg"/>
          </p:nvPr>
        </p:nvSpPr>
        <p:spPr>
          <a:xfrm>
            <a:off x="1714753" y="685800"/>
            <a:ext cx="342916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614c99ea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5614c99ea3_0_22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5fe7e4ed4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5fe7e4e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0f17bbd60_0_10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0f17bbd6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0f17bbd60_0_11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0f17bbd60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0f17bbd60_0_9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0f17bbd6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0f17bbd60_0_18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0f17bbd60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0f17bbd60_0_19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0f17bbd60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0f17bbd60_0_20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0f17bbd60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5fe7e4ed4_0_4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5fe7e4ed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5fe7e4ed4_0_1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5fe7e4ed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5a48a5859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5a48a58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608c3ae60_0_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5608c3ae6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5a48a5859_0_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5a48a585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614c99ea3_0_3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614c99ea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608c3ae60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5608c3ae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61c8f4438_2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61c8f443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61c8f4438_2_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61c8f4438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59730f61a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59730f6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0f17bbd60_0_8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0f17bbd60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0f17bbd60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50f17bbd60_4_0:notes"/>
          <p:cNvSpPr/>
          <p:nvPr>
            <p:ph idx="2" type="sldImg"/>
          </p:nvPr>
        </p:nvSpPr>
        <p:spPr>
          <a:xfrm>
            <a:off x="1714753" y="685800"/>
            <a:ext cx="342916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0f17bbd60_0_5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0f17bbd6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0f17bbd60_8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50f17bbd60_8_15:notes"/>
          <p:cNvSpPr/>
          <p:nvPr>
            <p:ph idx="2" type="sldImg"/>
          </p:nvPr>
        </p:nvSpPr>
        <p:spPr>
          <a:xfrm>
            <a:off x="1714753" y="685800"/>
            <a:ext cx="342916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100" y="0"/>
            <a:ext cx="888378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628650" y="365125"/>
            <a:ext cx="78867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ko"/>
              <a:t>Missing Variables (Fare Feature)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628650" y="1066800"/>
            <a:ext cx="78867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ko">
                <a:solidFill>
                  <a:srgbClr val="000000"/>
                </a:solidFill>
              </a:rPr>
              <a:t>Only one record is missing:</a:t>
            </a:r>
            <a:endParaRPr>
              <a:solidFill>
                <a:srgbClr val="000000"/>
              </a:solidFill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ko">
                <a:solidFill>
                  <a:srgbClr val="000000"/>
                </a:solidFill>
              </a:rPr>
              <a:t>We can impute the missing values by the average of fare column</a:t>
            </a:r>
            <a:endParaRPr>
              <a:solidFill>
                <a:srgbClr val="000000"/>
              </a:solidFill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ko">
                <a:solidFill>
                  <a:srgbClr val="000000"/>
                </a:solidFill>
              </a:rPr>
              <a:t>The average of fare where </a:t>
            </a:r>
            <a:r>
              <a:rPr b="1" lang="ko">
                <a:solidFill>
                  <a:srgbClr val="000000"/>
                </a:solidFill>
              </a:rPr>
              <a:t>Pclass</a:t>
            </a:r>
            <a:r>
              <a:rPr lang="ko">
                <a:solidFill>
                  <a:srgbClr val="000000"/>
                </a:solidFill>
              </a:rPr>
              <a:t> is 3, </a:t>
            </a:r>
            <a:r>
              <a:rPr b="1" lang="ko">
                <a:solidFill>
                  <a:srgbClr val="000000"/>
                </a:solidFill>
              </a:rPr>
              <a:t>Sex</a:t>
            </a:r>
            <a:r>
              <a:rPr lang="ko">
                <a:solidFill>
                  <a:srgbClr val="000000"/>
                </a:solidFill>
              </a:rPr>
              <a:t> is </a:t>
            </a:r>
            <a:r>
              <a:rPr b="1" lang="ko">
                <a:solidFill>
                  <a:srgbClr val="000000"/>
                </a:solidFill>
              </a:rPr>
              <a:t>male</a:t>
            </a:r>
            <a:r>
              <a:rPr lang="ko">
                <a:solidFill>
                  <a:srgbClr val="000000"/>
                </a:solidFill>
              </a:rPr>
              <a:t> and </a:t>
            </a:r>
            <a:r>
              <a:rPr b="1" lang="ko">
                <a:solidFill>
                  <a:srgbClr val="000000"/>
                </a:solidFill>
              </a:rPr>
              <a:t>embarked</a:t>
            </a:r>
            <a:r>
              <a:rPr lang="ko">
                <a:solidFill>
                  <a:srgbClr val="000000"/>
                </a:solidFill>
              </a:rPr>
              <a:t> is </a:t>
            </a:r>
            <a:r>
              <a:rPr b="1" lang="ko">
                <a:solidFill>
                  <a:srgbClr val="000000"/>
                </a:solidFill>
              </a:rPr>
              <a:t>S</a:t>
            </a:r>
            <a:r>
              <a:rPr lang="ko">
                <a:solidFill>
                  <a:srgbClr val="000000"/>
                </a:solidFill>
              </a:rPr>
              <a:t> is 12.71.</a:t>
            </a:r>
            <a:endParaRPr>
              <a:solidFill>
                <a:srgbClr val="000000"/>
              </a:solidFill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127" name="Google Shape;127;p23"/>
          <p:cNvGraphicFramePr/>
          <p:nvPr/>
        </p:nvGraphicFramePr>
        <p:xfrm>
          <a:off x="155034" y="196325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{88B868FC-D36F-421E-957B-6DF3B134CD70}</a:tableStyleId>
              </a:tblPr>
              <a:tblGrid>
                <a:gridCol w="1291625"/>
                <a:gridCol w="728700"/>
                <a:gridCol w="999325"/>
                <a:gridCol w="597300"/>
                <a:gridCol w="736450"/>
                <a:gridCol w="713250"/>
                <a:gridCol w="674575"/>
                <a:gridCol w="697800"/>
                <a:gridCol w="550900"/>
                <a:gridCol w="696250"/>
                <a:gridCol w="1147750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PassengerId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7150" marL="128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Pclass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7150" marL="128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Name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7150" marL="128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Sex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7150" marL="128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Age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7150" marL="128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SibSp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7150" marL="128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Parch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7150" marL="128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Ticket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7150" marL="128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Fare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7150" marL="128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Cabin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7150" marL="128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Embarked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7150" marL="128600" anchor="ctr"/>
                </a:tc>
              </a:tr>
              <a:tr h="609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1044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7150" marL="128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3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7150" marL="128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Storey, Mr. Thomas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7150" marL="128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male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7150" marL="128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60.5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7150" marL="128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0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7150" marL="128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0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7150" marL="128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3701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7150" marL="128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NaN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7150" marL="128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B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7150" marL="128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S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7150" marL="1286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628650" y="365125"/>
            <a:ext cx="78867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ko"/>
              <a:t>Outliers </a:t>
            </a:r>
            <a:r>
              <a:rPr lang="ko"/>
              <a:t>(Fare Feature)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628650" y="1066800"/>
            <a:ext cx="78867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800"/>
              <a:buChar char="●"/>
            </a:pPr>
            <a:r>
              <a:rPr lang="ko">
                <a:solidFill>
                  <a:srgbClr val="000000"/>
                </a:solidFill>
              </a:rPr>
              <a:t>Remove the three outliers whose fare is over $500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6938" y="2133987"/>
            <a:ext cx="4690125" cy="350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4"/>
          <p:cNvSpPr/>
          <p:nvPr/>
        </p:nvSpPr>
        <p:spPr>
          <a:xfrm>
            <a:off x="6385825" y="3506550"/>
            <a:ext cx="408900" cy="408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628650" y="365125"/>
            <a:ext cx="78867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ko"/>
              <a:t>Missing Variables (Age Feature)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628650" y="1066800"/>
            <a:ext cx="78867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ko" sz="2400">
                <a:solidFill>
                  <a:srgbClr val="000000"/>
                </a:solidFill>
              </a:rPr>
              <a:t>The simpliest way to impute missing values of a variable is to use  mean, median or mode.</a:t>
            </a:r>
            <a:endParaRPr sz="2400">
              <a:solidFill>
                <a:srgbClr val="000000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ko" sz="2400">
                <a:solidFill>
                  <a:srgbClr val="000000"/>
                </a:solidFill>
              </a:rPr>
              <a:t>However </a:t>
            </a:r>
            <a:r>
              <a:rPr b="1" lang="ko" sz="2400">
                <a:solidFill>
                  <a:srgbClr val="000000"/>
                </a:solidFill>
              </a:rPr>
              <a:t>20% data </a:t>
            </a:r>
            <a:r>
              <a:rPr lang="ko" sz="2400">
                <a:solidFill>
                  <a:srgbClr val="000000"/>
                </a:solidFill>
              </a:rPr>
              <a:t>in the Age column is missing.</a:t>
            </a:r>
            <a:endParaRPr>
              <a:solidFill>
                <a:srgbClr val="000000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ko" sz="2400">
                <a:solidFill>
                  <a:srgbClr val="000000"/>
                </a:solidFill>
              </a:rPr>
              <a:t>We use </a:t>
            </a:r>
            <a:r>
              <a:rPr lang="ko" sz="2400">
                <a:solidFill>
                  <a:srgbClr val="000000"/>
                </a:solidFill>
              </a:rPr>
              <a:t>Random Forest Regressor</a:t>
            </a:r>
            <a:r>
              <a:rPr lang="ko" sz="2400">
                <a:solidFill>
                  <a:srgbClr val="000000"/>
                </a:solidFill>
              </a:rPr>
              <a:t> to </a:t>
            </a:r>
            <a:r>
              <a:rPr lang="ko" sz="2400">
                <a:solidFill>
                  <a:srgbClr val="000000"/>
                </a:solidFill>
              </a:rPr>
              <a:t>predict </a:t>
            </a:r>
            <a:r>
              <a:rPr lang="ko" sz="2400">
                <a:solidFill>
                  <a:srgbClr val="000000"/>
                </a:solidFill>
              </a:rPr>
              <a:t>the missing age values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descr="https://www.kaggleusercontent.com/kf/12132207/eyJhbGciOiJkaXIiLCJlbmMiOiJBMTI4Q0JDLUhTMjU2In0..Onx9ViQBkA5P1RpmjwGwow.X9U6a8K4I21RVYMlQJKwBwiieIBsRm0sD6wssBdXPoKIi3F0L14Ktz_gpuJOZj1hIDEYvGgDSeiESlnb6ZfqmABhH9yYpxQ6d6T9qIjESpzfjARiujKP5EHTkDknn5m5oy5MKlK8ke6ik0Zr_-L4RZOIh-72GWhG01y3KtPQR-2Bp1B21xCA8m1-6YdhhDrR._mwem916qiJVMZ-qYA1HdA/__results___files/__results___148_0.png" id="142" name="Google Shape;142;p25"/>
          <p:cNvSpPr/>
          <p:nvPr/>
        </p:nvSpPr>
        <p:spPr>
          <a:xfrm>
            <a:off x="116681" y="-144463"/>
            <a:ext cx="228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5450" y="3382275"/>
            <a:ext cx="6299926" cy="29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>
                <a:solidFill>
                  <a:srgbClr val="000000"/>
                </a:solidFill>
              </a:rPr>
              <a:t>M</a:t>
            </a:r>
            <a:r>
              <a:rPr lang="ko">
                <a:solidFill>
                  <a:srgbClr val="000000"/>
                </a:solidFill>
              </a:rPr>
              <a:t>odify or create new features from the </a:t>
            </a:r>
            <a:r>
              <a:rPr lang="ko">
                <a:solidFill>
                  <a:srgbClr val="000000"/>
                </a:solidFill>
              </a:rPr>
              <a:t>existing</a:t>
            </a:r>
            <a:r>
              <a:rPr lang="ko">
                <a:solidFill>
                  <a:srgbClr val="000000"/>
                </a:solidFill>
              </a:rPr>
              <a:t> features which are otherwise hard to analyse in their raw forms.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>
                <a:solidFill>
                  <a:srgbClr val="000000"/>
                </a:solidFill>
              </a:rPr>
              <a:t>New features can tell us something about survival or death once they're processed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>
                <a:solidFill>
                  <a:srgbClr val="000000"/>
                </a:solidFill>
              </a:rPr>
              <a:t>Create a new attribute called 'Family Size' by summing SibSp and Parch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ko">
                <a:solidFill>
                  <a:srgbClr val="000000"/>
                </a:solidFill>
              </a:rPr>
              <a:t>Sibsp :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ko">
                <a:solidFill>
                  <a:srgbClr val="000000"/>
                </a:solidFill>
              </a:rPr>
              <a:t>Parch :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>
                <a:solidFill>
                  <a:srgbClr val="000000"/>
                </a:solidFill>
              </a:rPr>
              <a:t>Creating a new feature "is_alone" that will determine whether the person is alone or not.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ko">
                <a:solidFill>
                  <a:srgbClr val="000000"/>
                </a:solidFill>
              </a:rPr>
              <a:t>1: family size ≤ 1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ko">
                <a:solidFill>
                  <a:srgbClr val="000000"/>
                </a:solidFill>
              </a:rPr>
              <a:t>0: family size &gt; 1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Feature</a:t>
            </a:r>
            <a:r>
              <a:rPr lang="ko"/>
              <a:t> Engineering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391350" y="156388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>
                <a:solidFill>
                  <a:srgbClr val="000000"/>
                </a:solidFill>
              </a:rPr>
              <a:t>Getting the title of each name as a new feature,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>
                <a:solidFill>
                  <a:srgbClr val="000000"/>
                </a:solidFill>
              </a:rPr>
              <a:t>We define the following new features: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ko">
                <a:solidFill>
                  <a:srgbClr val="000000"/>
                </a:solidFill>
              </a:rPr>
              <a:t>Master: Master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ko">
                <a:solidFill>
                  <a:srgbClr val="000000"/>
                </a:solidFill>
              </a:rPr>
              <a:t>Miss: Ms, Mlle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ko">
                <a:solidFill>
                  <a:srgbClr val="000000"/>
                </a:solidFill>
              </a:rPr>
              <a:t>Mr: Mr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ko">
                <a:solidFill>
                  <a:srgbClr val="000000"/>
                </a:solidFill>
              </a:rPr>
              <a:t>Mrs:</a:t>
            </a:r>
            <a:r>
              <a:rPr lang="ko">
                <a:solidFill>
                  <a:schemeClr val="dk1"/>
                </a:solidFill>
              </a:rPr>
              <a:t> Mrs, Mme</a:t>
            </a:r>
            <a:r>
              <a:rPr lang="ko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ko">
                <a:solidFill>
                  <a:srgbClr val="000000"/>
                </a:solidFill>
              </a:rPr>
              <a:t>Rare: Dr, Col, Major, Don, Jonkheer, Sir, Lady, Capt, the Countes, Rev, Dona</a:t>
            </a:r>
            <a:endParaRPr>
              <a:solidFill>
                <a:srgbClr val="000000"/>
              </a:solidFill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5" name="Google Shape;155;p27"/>
          <p:cNvSpPr txBox="1"/>
          <p:nvPr>
            <p:ph type="title"/>
          </p:nvPr>
        </p:nvSpPr>
        <p:spPr>
          <a:xfrm>
            <a:off x="391350" y="62061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Feature Engineering </a:t>
            </a:r>
            <a:r>
              <a:rPr lang="ko"/>
              <a:t>(Cont’d)</a:t>
            </a:r>
            <a:endParaRPr/>
          </a:p>
        </p:txBody>
      </p:sp>
      <p:graphicFrame>
        <p:nvGraphicFramePr>
          <p:cNvPr id="156" name="Google Shape;156;p27"/>
          <p:cNvGraphicFramePr/>
          <p:nvPr/>
        </p:nvGraphicFramePr>
        <p:xfrm>
          <a:off x="70100" y="4121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{8050F987-DD4B-45C7-B092-FDA1ABAFF369}</a:tableStyleId>
              </a:tblPr>
              <a:tblGrid>
                <a:gridCol w="496575"/>
                <a:gridCol w="496575"/>
                <a:gridCol w="496575"/>
                <a:gridCol w="496575"/>
                <a:gridCol w="496575"/>
                <a:gridCol w="496575"/>
                <a:gridCol w="496575"/>
                <a:gridCol w="496575"/>
                <a:gridCol w="496575"/>
                <a:gridCol w="496575"/>
                <a:gridCol w="496575"/>
                <a:gridCol w="505925"/>
                <a:gridCol w="505925"/>
                <a:gridCol w="505925"/>
                <a:gridCol w="505925"/>
                <a:gridCol w="505925"/>
                <a:gridCol w="505925"/>
                <a:gridCol w="505925"/>
              </a:tblGrid>
              <a:tr h="295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Title</a:t>
                      </a:r>
                      <a:endParaRPr sz="900"/>
                    </a:p>
                  </a:txBody>
                  <a:tcPr marT="36000" marB="36000" marR="18000" marL="18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Mr</a:t>
                      </a:r>
                      <a:endParaRPr sz="900"/>
                    </a:p>
                  </a:txBody>
                  <a:tcPr marT="36000" marB="36000" marR="18000" marL="18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Miss</a:t>
                      </a:r>
                      <a:endParaRPr sz="900"/>
                    </a:p>
                  </a:txBody>
                  <a:tcPr marT="36000" marB="36000" marR="18000" marL="18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Mrs</a:t>
                      </a:r>
                      <a:endParaRPr sz="900"/>
                    </a:p>
                  </a:txBody>
                  <a:tcPr marT="36000" marB="36000" marR="18000" marL="18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Master</a:t>
                      </a:r>
                      <a:endParaRPr sz="900"/>
                    </a:p>
                  </a:txBody>
                  <a:tcPr marT="36000" marB="36000" marR="18000" marL="18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Dr</a:t>
                      </a:r>
                      <a:endParaRPr sz="900"/>
                    </a:p>
                  </a:txBody>
                  <a:tcPr marT="36000" marB="36000" marR="18000" marL="18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Rev</a:t>
                      </a:r>
                      <a:endParaRPr sz="900"/>
                    </a:p>
                  </a:txBody>
                  <a:tcPr marT="36000" marB="36000" marR="18000" marL="18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Major</a:t>
                      </a:r>
                      <a:endParaRPr sz="900"/>
                    </a:p>
                  </a:txBody>
                  <a:tcPr marT="36000" marB="36000" marR="18000" marL="18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Col</a:t>
                      </a:r>
                      <a:endParaRPr sz="900"/>
                    </a:p>
                  </a:txBody>
                  <a:tcPr marT="36000" marB="36000" marR="18000" marL="18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Mlle</a:t>
                      </a:r>
                      <a:endParaRPr sz="900"/>
                    </a:p>
                  </a:txBody>
                  <a:tcPr marT="36000" marB="36000" marR="18000" marL="18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Don</a:t>
                      </a:r>
                      <a:endParaRPr sz="900"/>
                    </a:p>
                  </a:txBody>
                  <a:tcPr marT="36000" marB="36000" marR="18000" marL="18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Lady</a:t>
                      </a:r>
                      <a:endParaRPr sz="900"/>
                    </a:p>
                  </a:txBody>
                  <a:tcPr marT="36000" marB="36000" marR="18000" marL="18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Jonkheer</a:t>
                      </a:r>
                      <a:endParaRPr sz="900"/>
                    </a:p>
                  </a:txBody>
                  <a:tcPr marT="36000" marB="36000" marR="18000" marL="18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Mme</a:t>
                      </a:r>
                      <a:endParaRPr sz="900"/>
                    </a:p>
                  </a:txBody>
                  <a:tcPr marT="36000" marB="36000" marR="18000" marL="18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Capt</a:t>
                      </a:r>
                      <a:endParaRPr sz="900"/>
                    </a:p>
                  </a:txBody>
                  <a:tcPr marT="36000" marB="36000" marR="18000" marL="18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the Countess</a:t>
                      </a:r>
                      <a:endParaRPr sz="900"/>
                    </a:p>
                  </a:txBody>
                  <a:tcPr marT="36000" marB="36000" marR="18000" marL="18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Ms</a:t>
                      </a:r>
                      <a:endParaRPr sz="900"/>
                    </a:p>
                  </a:txBody>
                  <a:tcPr marT="36000" marB="36000" marR="18000" marL="18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Sir</a:t>
                      </a:r>
                      <a:endParaRPr sz="900"/>
                    </a:p>
                  </a:txBody>
                  <a:tcPr marT="36000" marB="36000" marR="18000" marL="18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Count</a:t>
                      </a:r>
                      <a:endParaRPr sz="900"/>
                    </a:p>
                  </a:txBody>
                  <a:tcPr marT="36000" marB="36000" marR="18000" marL="18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515</a:t>
                      </a:r>
                      <a:endParaRPr sz="900"/>
                    </a:p>
                  </a:txBody>
                  <a:tcPr marT="36000" marB="36000" marR="18000" marL="18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181</a:t>
                      </a:r>
                      <a:endParaRPr sz="900"/>
                    </a:p>
                  </a:txBody>
                  <a:tcPr marT="36000" marB="36000" marR="18000" marL="18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125</a:t>
                      </a:r>
                      <a:endParaRPr sz="900"/>
                    </a:p>
                  </a:txBody>
                  <a:tcPr marT="36000" marB="36000" marR="18000" marL="18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40</a:t>
                      </a:r>
                      <a:endParaRPr sz="900"/>
                    </a:p>
                  </a:txBody>
                  <a:tcPr marT="36000" marB="36000" marR="18000" marL="18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7</a:t>
                      </a:r>
                      <a:endParaRPr sz="900"/>
                    </a:p>
                  </a:txBody>
                  <a:tcPr marT="36000" marB="36000" marR="18000" marL="18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6</a:t>
                      </a:r>
                      <a:endParaRPr sz="900"/>
                    </a:p>
                  </a:txBody>
                  <a:tcPr marT="36000" marB="36000" marR="18000" marL="18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2</a:t>
                      </a:r>
                      <a:endParaRPr sz="900"/>
                    </a:p>
                  </a:txBody>
                  <a:tcPr marT="36000" marB="36000" marR="18000" marL="18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2</a:t>
                      </a:r>
                      <a:endParaRPr sz="900"/>
                    </a:p>
                  </a:txBody>
                  <a:tcPr marT="36000" marB="36000" marR="18000" marL="18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2</a:t>
                      </a:r>
                      <a:endParaRPr sz="900"/>
                    </a:p>
                  </a:txBody>
                  <a:tcPr marT="36000" marB="36000" marR="18000" marL="18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1</a:t>
                      </a:r>
                      <a:endParaRPr sz="900"/>
                    </a:p>
                  </a:txBody>
                  <a:tcPr marT="36000" marB="36000" marR="18000" marL="18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1</a:t>
                      </a:r>
                      <a:endParaRPr sz="900"/>
                    </a:p>
                  </a:txBody>
                  <a:tcPr marT="36000" marB="36000" marR="18000" marL="18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1</a:t>
                      </a:r>
                      <a:endParaRPr sz="900"/>
                    </a:p>
                  </a:txBody>
                  <a:tcPr marT="36000" marB="36000" marR="18000" marL="18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1</a:t>
                      </a:r>
                      <a:endParaRPr sz="900"/>
                    </a:p>
                  </a:txBody>
                  <a:tcPr marT="36000" marB="36000" marR="18000" marL="18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1</a:t>
                      </a:r>
                      <a:endParaRPr sz="900"/>
                    </a:p>
                  </a:txBody>
                  <a:tcPr marT="36000" marB="36000" marR="18000" marL="18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1</a:t>
                      </a:r>
                      <a:endParaRPr sz="900"/>
                    </a:p>
                  </a:txBody>
                  <a:tcPr marT="36000" marB="36000" marR="18000" marL="18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1</a:t>
                      </a:r>
                      <a:endParaRPr sz="900"/>
                    </a:p>
                  </a:txBody>
                  <a:tcPr marT="36000" marB="36000" marR="18000" marL="18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1</a:t>
                      </a:r>
                      <a:endParaRPr sz="900"/>
                    </a:p>
                  </a:txBody>
                  <a:tcPr marT="36000" marB="36000" marR="18000" marL="18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7" name="Google Shape;157;p27"/>
          <p:cNvGraphicFramePr/>
          <p:nvPr/>
        </p:nvGraphicFramePr>
        <p:xfrm>
          <a:off x="2733675" y="5575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{8050F987-DD4B-45C7-B092-FDA1ABAFF369}</a:tableStyleId>
              </a:tblPr>
              <a:tblGrid>
                <a:gridCol w="609600"/>
                <a:gridCol w="609600"/>
                <a:gridCol w="609600"/>
                <a:gridCol w="609600"/>
                <a:gridCol w="619125"/>
                <a:gridCol w="619125"/>
              </a:tblGrid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Title</a:t>
                      </a:r>
                      <a:endParaRPr sz="900"/>
                    </a:p>
                  </a:txBody>
                  <a:tcPr marT="36000" marB="36000" marR="18000" marL="18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 Mr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 Miss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 Mrs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 Master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 rare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Count</a:t>
                      </a:r>
                      <a:endParaRPr sz="900"/>
                    </a:p>
                  </a:txBody>
                  <a:tcPr marT="36000" marB="36000" marR="18000" marL="18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515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184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126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40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23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8" name="Google Shape;158;p27"/>
          <p:cNvSpPr/>
          <p:nvPr/>
        </p:nvSpPr>
        <p:spPr>
          <a:xfrm>
            <a:off x="4320150" y="4937488"/>
            <a:ext cx="663000" cy="499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ko">
                <a:solidFill>
                  <a:srgbClr val="000000"/>
                </a:solidFill>
              </a:rPr>
              <a:t>Some people have travelled in groups like family or friends.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>
                <a:solidFill>
                  <a:srgbClr val="000000"/>
                </a:solidFill>
              </a:rPr>
              <a:t>Fare column kept a record of the total fare rather than the fare of individual passenger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>
                <a:solidFill>
                  <a:srgbClr val="000000"/>
                </a:solidFill>
              </a:rPr>
              <a:t>We define the following new features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ko">
                <a:solidFill>
                  <a:srgbClr val="000000"/>
                </a:solidFill>
              </a:rPr>
              <a:t>Calculated Fare= Fare/Family Size</a:t>
            </a:r>
            <a:endParaRPr>
              <a:solidFill>
                <a:srgbClr val="000000"/>
              </a:solidFill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4" name="Google Shape;164;p2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Feature Engineering </a:t>
            </a:r>
            <a:r>
              <a:rPr lang="ko"/>
              <a:t>(Cont’d)</a:t>
            </a:r>
            <a:endParaRPr/>
          </a:p>
        </p:txBody>
      </p:sp>
      <p:graphicFrame>
        <p:nvGraphicFramePr>
          <p:cNvPr id="165" name="Google Shape;165;p28"/>
          <p:cNvGraphicFramePr/>
          <p:nvPr/>
        </p:nvGraphicFramePr>
        <p:xfrm>
          <a:off x="221947" y="210449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{88B868FC-D36F-421E-957B-6DF3B134CD70}</a:tableStyleId>
              </a:tblPr>
              <a:tblGrid>
                <a:gridCol w="838025"/>
                <a:gridCol w="603275"/>
                <a:gridCol w="720650"/>
                <a:gridCol w="1200000"/>
                <a:gridCol w="666575"/>
                <a:gridCol w="604625"/>
                <a:gridCol w="643350"/>
                <a:gridCol w="575925"/>
                <a:gridCol w="658950"/>
                <a:gridCol w="490900"/>
                <a:gridCol w="690225"/>
                <a:gridCol w="955300"/>
              </a:tblGrid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600"/>
                        <a:t>PassengerId</a:t>
                      </a:r>
                      <a:endParaRPr b="1"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7150" marL="71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600"/>
                        <a:t>Survived</a:t>
                      </a:r>
                      <a:endParaRPr b="1"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7150" marL="71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600"/>
                        <a:t>Pclass</a:t>
                      </a:r>
                      <a:endParaRPr b="1"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7150" marL="71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600"/>
                        <a:t>Name</a:t>
                      </a:r>
                      <a:endParaRPr b="1"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7150" marL="71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600"/>
                        <a:t>Sex</a:t>
                      </a:r>
                      <a:endParaRPr b="1"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7150" marL="71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600"/>
                        <a:t>Age</a:t>
                      </a:r>
                      <a:endParaRPr b="1"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7150" marL="71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600"/>
                        <a:t>SibSp</a:t>
                      </a:r>
                      <a:endParaRPr b="1"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7150" marL="71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600"/>
                        <a:t>Parch</a:t>
                      </a:r>
                      <a:endParaRPr b="1"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7150" marL="71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600"/>
                        <a:t>Ticket</a:t>
                      </a:r>
                      <a:endParaRPr b="1"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7150" marL="71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600"/>
                        <a:t>Fare</a:t>
                      </a:r>
                      <a:endParaRPr b="1"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7150" marL="71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600"/>
                        <a:t>Cabin</a:t>
                      </a:r>
                      <a:endParaRPr b="1"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7150" marL="71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600"/>
                        <a:t>Embarked</a:t>
                      </a:r>
                      <a:endParaRPr b="1"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7150" marL="7150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/>
                        <a:t>28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7150" marL="7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/>
                        <a:t>0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7150" marL="7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/>
                        <a:t>1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7150" marL="7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/>
                        <a:t>Fortune, Mr. Charles Alexander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7150" marL="7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/>
                        <a:t>male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7150" marL="7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/>
                        <a:t>19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7150" marL="7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/>
                        <a:t>3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7150" marL="7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/>
                        <a:t>2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7150" marL="7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/>
                        <a:t>19950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7150" marL="7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/>
                        <a:t>263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7150" marL="7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/>
                        <a:t>C23 C25 C27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7150" marL="7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/>
                        <a:t>S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7150" marL="7150" anchor="ctr"/>
                </a:tc>
              </a:tr>
            </a:tbl>
          </a:graphicData>
        </a:graphic>
      </p:graphicFrame>
      <p:sp>
        <p:nvSpPr>
          <p:cNvPr id="166" name="Google Shape;166;p28"/>
          <p:cNvSpPr/>
          <p:nvPr/>
        </p:nvSpPr>
        <p:spPr>
          <a:xfrm>
            <a:off x="6658375" y="2209825"/>
            <a:ext cx="490800" cy="11055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8"/>
          <p:cNvSpPr/>
          <p:nvPr/>
        </p:nvSpPr>
        <p:spPr>
          <a:xfrm>
            <a:off x="4712150" y="2241675"/>
            <a:ext cx="1296600" cy="11055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idx="1" type="body"/>
          </p:nvPr>
        </p:nvSpPr>
        <p:spPr>
          <a:xfrm>
            <a:off x="311700" y="1308400"/>
            <a:ext cx="8520600" cy="48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>
                <a:solidFill>
                  <a:srgbClr val="000000"/>
                </a:solidFill>
              </a:rPr>
              <a:t>A</a:t>
            </a:r>
            <a:r>
              <a:rPr lang="ko">
                <a:solidFill>
                  <a:srgbClr val="000000"/>
                </a:solidFill>
              </a:rPr>
              <a:t>n important concept of machine learning models when the dataset contain features highly varying in magnitude and unit.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ko">
                <a:solidFill>
                  <a:srgbClr val="000000"/>
                </a:solidFill>
              </a:rPr>
              <a:t>Sample of our train data: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73" name="Google Shape;173;p2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Feature Scaling</a:t>
            </a:r>
            <a:endParaRPr/>
          </a:p>
        </p:txBody>
      </p:sp>
      <p:graphicFrame>
        <p:nvGraphicFramePr>
          <p:cNvPr id="174" name="Google Shape;174;p29"/>
          <p:cNvGraphicFramePr/>
          <p:nvPr/>
        </p:nvGraphicFramePr>
        <p:xfrm>
          <a:off x="1257300" y="24509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{88B868FC-D36F-421E-957B-6DF3B134CD70}</a:tableStyleId>
              </a:tblPr>
              <a:tblGrid>
                <a:gridCol w="495300"/>
                <a:gridCol w="495300"/>
                <a:gridCol w="495300"/>
                <a:gridCol w="495300"/>
                <a:gridCol w="495300"/>
                <a:gridCol w="495300"/>
                <a:gridCol w="495300"/>
                <a:gridCol w="495300"/>
                <a:gridCol w="495300"/>
                <a:gridCol w="495300"/>
                <a:gridCol w="495300"/>
                <a:gridCol w="495300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 u="none" strike="noStrike"/>
                        <a:t>Survived</a:t>
                      </a:r>
                      <a:endParaRPr b="1" i="0" sz="900" u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7150" marL="128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 u="none" strike="noStrike"/>
                        <a:t>Age</a:t>
                      </a:r>
                      <a:endParaRPr b="1" i="0" sz="900" u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7150" marL="128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 u="none" strike="noStrike"/>
                        <a:t>Sex</a:t>
                      </a:r>
                      <a:endParaRPr b="1" i="0" sz="900" u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7150" marL="128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 u="none" strike="noStrike"/>
                        <a:t>SibSp</a:t>
                      </a:r>
                      <a:endParaRPr b="1" i="0" sz="900" u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7150" marL="128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 u="none" strike="noStrike"/>
                        <a:t>Parch</a:t>
                      </a:r>
                      <a:endParaRPr b="1" i="0" sz="900" u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7150" marL="128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 u="none" strike="noStrike"/>
                        <a:t>is_alone</a:t>
                      </a:r>
                      <a:endParaRPr b="1" i="0" sz="900" u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7150" marL="128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 u="none" strike="noStrike"/>
                        <a:t>calculated_fare</a:t>
                      </a:r>
                      <a:endParaRPr b="1" i="0" sz="900" u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7150" marL="128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 u="none" strike="noStrike"/>
                        <a:t>title_ Master</a:t>
                      </a:r>
                      <a:endParaRPr b="1" i="0" sz="900" u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7150" marL="128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 u="none" strike="noStrike"/>
                        <a:t>title_ Miss</a:t>
                      </a:r>
                      <a:endParaRPr b="1" i="0" sz="900" u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7150" marL="128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 u="none" strike="noStrike"/>
                        <a:t>title_ Mr</a:t>
                      </a:r>
                      <a:endParaRPr b="1" i="0" sz="900" u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7150" marL="128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 u="none" strike="noStrike"/>
                        <a:t>title_ Mrs</a:t>
                      </a:r>
                      <a:endParaRPr b="1" i="0" sz="900" u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7150" marL="128600" anchor="ctr">
                    <a:lnR cap="flat" cmpd="sng" w="1270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 u="none" strike="noStrike"/>
                        <a:t>title_ rare</a:t>
                      </a:r>
                      <a:endParaRPr b="1" i="0" sz="900" u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7150" marL="128600" anchor="ctr">
                    <a:lnL cap="flat" cmpd="sng" w="1270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u="none" strike="noStrike"/>
                        <a:t>0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7150" marL="128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22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7150" marL="128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1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7150" marL="128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1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7150" marL="128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0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7150" marL="128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u="none" strike="noStrike"/>
                        <a:t>0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7150" marL="128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3.625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7150" marL="128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u="none" strike="noStrike"/>
                        <a:t>0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7150" marL="128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0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7150" marL="128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1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7150" marL="128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u="none" strike="noStrike"/>
                        <a:t>0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7150" marL="128600" anchor="ctr">
                    <a:lnR cap="flat" cmpd="sng" w="1270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u="none" strike="noStrike"/>
                        <a:t>0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7150" marL="128600" anchor="ctr">
                    <a:lnL cap="flat" cmpd="sng" w="1270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75" name="Google Shape;175;p29"/>
          <p:cNvGraphicFramePr/>
          <p:nvPr/>
        </p:nvGraphicFramePr>
        <p:xfrm>
          <a:off x="1257300" y="31896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{88B868FC-D36F-421E-957B-6DF3B134CD70}</a:tableStyleId>
              </a:tblPr>
              <a:tblGrid>
                <a:gridCol w="495300"/>
                <a:gridCol w="495300"/>
                <a:gridCol w="495300"/>
                <a:gridCol w="495300"/>
                <a:gridCol w="495300"/>
                <a:gridCol w="495300"/>
              </a:tblGrid>
              <a:tr h="609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 u="none" strike="noStrike"/>
                        <a:t>Pclass_1</a:t>
                      </a:r>
                      <a:endParaRPr b="1" i="0" sz="900" u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7150" marL="128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 u="none" strike="noStrike"/>
                        <a:t>Pclass_2</a:t>
                      </a:r>
                      <a:endParaRPr b="1" i="0" sz="900" u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7150" marL="128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 u="none" strike="noStrike"/>
                        <a:t>Pclass_3</a:t>
                      </a:r>
                      <a:endParaRPr b="1" i="0" sz="900" u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7150" marL="128600" anchor="ctr">
                    <a:lnR cap="flat" cmpd="sng" w="1270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 u="none" strike="noStrike"/>
                        <a:t>Embarked_C</a:t>
                      </a:r>
                      <a:endParaRPr b="1" i="0" sz="900" u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7150" marL="128600" anchor="ctr">
                    <a:lnL cap="flat" cmpd="sng" w="1270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 u="none" strike="noStrike"/>
                        <a:t>Embarked_Q</a:t>
                      </a:r>
                      <a:endParaRPr b="1" i="0" sz="900" u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7150" marL="12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 u="none" strike="noStrike"/>
                        <a:t>Embarked_S</a:t>
                      </a:r>
                      <a:endParaRPr b="1" i="0" sz="900" u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7150" marL="12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6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u="none" strike="noStrike"/>
                        <a:t>0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7150" marL="128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u="none" strike="noStrike"/>
                        <a:t>0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7150" marL="128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u="none" strike="noStrike"/>
                        <a:t>1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7150" marL="128600" anchor="ctr">
                    <a:lnR cap="flat" cmpd="sng" w="1270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u="none" strike="noStrike"/>
                        <a:t>0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7150" marL="128600" anchor="ctr">
                    <a:lnL cap="flat" cmpd="sng" w="1270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u="none" strike="noStrike"/>
                        <a:t>0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7150" marL="12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u="none" strike="noStrike"/>
                        <a:t>1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7150" marL="12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349725" y="1299325"/>
            <a:ext cx="8520600" cy="48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b="1" lang="ko" sz="2400">
                <a:solidFill>
                  <a:srgbClr val="000000"/>
                </a:solidFill>
              </a:rPr>
              <a:t>Age </a:t>
            </a:r>
            <a:r>
              <a:rPr lang="ko" sz="2400">
                <a:solidFill>
                  <a:srgbClr val="000000"/>
                </a:solidFill>
              </a:rPr>
              <a:t>and </a:t>
            </a:r>
            <a:r>
              <a:rPr b="1" lang="ko" sz="2400">
                <a:solidFill>
                  <a:srgbClr val="000000"/>
                </a:solidFill>
              </a:rPr>
              <a:t>Calculated Fare</a:t>
            </a:r>
            <a:r>
              <a:rPr lang="ko" sz="2400">
                <a:solidFill>
                  <a:srgbClr val="000000"/>
                </a:solidFill>
              </a:rPr>
              <a:t> is much higher in magnitude compared to other features</a:t>
            </a:r>
            <a:endParaRPr sz="2400"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ko" sz="2400">
                <a:solidFill>
                  <a:srgbClr val="000000"/>
                </a:solidFill>
              </a:rPr>
              <a:t>Ways to do feature scaling:</a:t>
            </a:r>
            <a:endParaRPr sz="2400">
              <a:solidFill>
                <a:srgbClr val="000000"/>
              </a:solidFill>
            </a:endParaRPr>
          </a:p>
          <a:p>
            <a:pPr indent="-355600" lvl="1" marL="914400" marR="279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b="1" lang="ko" sz="2000">
                <a:solidFill>
                  <a:srgbClr val="000000"/>
                </a:solidFill>
              </a:rPr>
              <a:t>MinMaxScaler</a:t>
            </a:r>
            <a:r>
              <a:rPr lang="ko" sz="2000">
                <a:solidFill>
                  <a:srgbClr val="000000"/>
                </a:solidFill>
              </a:rPr>
              <a:t>-Scales the data using the max and min values so that it fits between 0 and 1.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marR="279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b="1" lang="ko" sz="2000">
                <a:solidFill>
                  <a:srgbClr val="000000"/>
                </a:solidFill>
              </a:rPr>
              <a:t>StandardScaler</a:t>
            </a:r>
            <a:r>
              <a:rPr lang="ko" sz="2000">
                <a:solidFill>
                  <a:srgbClr val="000000"/>
                </a:solidFill>
              </a:rPr>
              <a:t>-Scales the data so that it has mean 0 and variance of 1.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marR="279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b="1" lang="ko" sz="2000">
                <a:solidFill>
                  <a:srgbClr val="000000"/>
                </a:solidFill>
              </a:rPr>
              <a:t>RobustScaler</a:t>
            </a:r>
            <a:r>
              <a:rPr lang="ko" sz="2000">
                <a:solidFill>
                  <a:srgbClr val="000000"/>
                </a:solidFill>
              </a:rPr>
              <a:t>-Scales the data similary to Standard Scaler, but makes use of the median and scales using the interquartile range so as to avoid issues with large outliers.</a:t>
            </a:r>
            <a:endParaRPr sz="2000">
              <a:solidFill>
                <a:srgbClr val="000000"/>
              </a:solidFill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27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181" name="Google Shape;181;p3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Feature Scaling </a:t>
            </a:r>
            <a:r>
              <a:rPr lang="ko"/>
              <a:t>(Cont’d)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349725" y="1299325"/>
            <a:ext cx="8520600" cy="48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ko">
                <a:solidFill>
                  <a:schemeClr val="dk1"/>
                </a:solidFill>
              </a:rPr>
              <a:t>Feature Scaling results using the </a:t>
            </a:r>
            <a:r>
              <a:rPr b="1" lang="ko">
                <a:solidFill>
                  <a:schemeClr val="dk1"/>
                </a:solidFill>
              </a:rPr>
              <a:t>Standard Scaler</a:t>
            </a:r>
            <a:r>
              <a:rPr lang="ko">
                <a:solidFill>
                  <a:schemeClr val="dk1"/>
                </a:solidFill>
              </a:rPr>
              <a:t> approach:</a:t>
            </a:r>
            <a:endParaRPr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Feature Scaling </a:t>
            </a:r>
            <a:r>
              <a:rPr lang="ko"/>
              <a:t>(Cont’d)</a:t>
            </a:r>
            <a:endParaRPr/>
          </a:p>
        </p:txBody>
      </p:sp>
      <p:graphicFrame>
        <p:nvGraphicFramePr>
          <p:cNvPr id="188" name="Google Shape;188;p31"/>
          <p:cNvGraphicFramePr/>
          <p:nvPr/>
        </p:nvGraphicFramePr>
        <p:xfrm>
          <a:off x="947738" y="1890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{88B868FC-D36F-421E-957B-6DF3B134CD70}</a:tableStyleId>
              </a:tblPr>
              <a:tblGrid>
                <a:gridCol w="456850"/>
                <a:gridCol w="535375"/>
                <a:gridCol w="542525"/>
                <a:gridCol w="552025"/>
                <a:gridCol w="552025"/>
                <a:gridCol w="535375"/>
                <a:gridCol w="542525"/>
                <a:gridCol w="552025"/>
                <a:gridCol w="552025"/>
                <a:gridCol w="542525"/>
                <a:gridCol w="552025"/>
                <a:gridCol w="5520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9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7150" marL="71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 u="none" strike="noStrike"/>
                        <a:t>Age</a:t>
                      </a:r>
                      <a:endParaRPr b="1" i="0" sz="900" u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7150" marL="128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 u="none" strike="noStrike"/>
                        <a:t>Sex</a:t>
                      </a:r>
                      <a:endParaRPr b="1" i="0" sz="900" u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7150" marL="12860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 u="none" strike="noStrike"/>
                        <a:t>SibSp</a:t>
                      </a:r>
                      <a:endParaRPr b="1" i="0" sz="900" u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7150" marL="12860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 u="none" strike="noStrike"/>
                        <a:t>Parch</a:t>
                      </a:r>
                      <a:endParaRPr b="1" i="0" sz="900" u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7150" marL="12860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 u="none" strike="noStrike"/>
                        <a:t>is_alone</a:t>
                      </a:r>
                      <a:endParaRPr b="1" i="0" sz="900" u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7150" marL="12860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 u="none" strike="noStrike"/>
                        <a:t>calculated_fare</a:t>
                      </a:r>
                      <a:endParaRPr b="1" i="0" sz="900" u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7150" marL="12860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 u="none" strike="noStrike"/>
                        <a:t>title_ Master</a:t>
                      </a:r>
                      <a:endParaRPr b="1" i="0" sz="900" u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7150" marL="12860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 u="none" strike="noStrike"/>
                        <a:t>title_ Miss</a:t>
                      </a:r>
                      <a:endParaRPr b="1" i="0" sz="900" u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7150" marL="12860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 u="none" strike="noStrike"/>
                        <a:t>title_ Mr</a:t>
                      </a:r>
                      <a:endParaRPr b="1" i="0" sz="900" u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7150" marL="12860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 u="none" strike="noStrike"/>
                        <a:t>title_ Mrs</a:t>
                      </a:r>
                      <a:endParaRPr b="1" i="0" sz="900" u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7150" marL="12860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 u="none" strike="noStrike"/>
                        <a:t>title_ rare</a:t>
                      </a:r>
                      <a:endParaRPr b="1" i="0" sz="900" u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7150" marL="12860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 u="none" strike="noStrike"/>
                        <a:t>Before Scaling</a:t>
                      </a:r>
                      <a:endParaRPr b="1" i="0" sz="9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7150" marL="71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22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7150" marL="1286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1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7150" marL="12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1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7150" marL="12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0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7150" marL="12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u="none" strike="noStrike"/>
                        <a:t>0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7150" marL="12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3.625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7150" marL="12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u="none" strike="noStrike"/>
                        <a:t>0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7150" marL="12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0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7150" marL="12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1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7150" marL="12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u="none" strike="noStrike"/>
                        <a:t>0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7150" marL="12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u="none" strike="noStrike"/>
                        <a:t>0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7150" marL="128600" anchor="ctr">
                    <a:lnL cap="flat" cmpd="sng" w="1270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After </a:t>
                      </a:r>
                      <a:r>
                        <a:rPr b="1" lang="ko" sz="900" u="none" strike="noStrike"/>
                        <a:t>Scaling</a:t>
                      </a:r>
                      <a:endParaRPr b="1" i="0" sz="9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7150" marL="71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2.257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0.726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-0.465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-0.463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0.795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0.555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-0.2</a:t>
                      </a:r>
                      <a:r>
                        <a:rPr lang="ko" sz="900"/>
                        <a:t>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-0.52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0.838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-0.383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-0.144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89" name="Google Shape;189;p31"/>
          <p:cNvGraphicFramePr/>
          <p:nvPr/>
        </p:nvGraphicFramePr>
        <p:xfrm>
          <a:off x="947738" y="3243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{88B868FC-D36F-421E-957B-6DF3B134CD70}</a:tableStyleId>
              </a:tblPr>
              <a:tblGrid>
                <a:gridCol w="463625"/>
                <a:gridCol w="543350"/>
                <a:gridCol w="550575"/>
                <a:gridCol w="560225"/>
                <a:gridCol w="560225"/>
                <a:gridCol w="560225"/>
                <a:gridCol w="560225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7150" marL="71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 u="none" strike="noStrike"/>
                        <a:t>Pclass_1</a:t>
                      </a:r>
                      <a:endParaRPr b="1" i="0" sz="900" u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7150" marL="128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 u="none" strike="noStrike"/>
                        <a:t>Pclass_2</a:t>
                      </a:r>
                      <a:endParaRPr b="1" i="0" sz="900" u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7150" marL="128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 u="none" strike="noStrike"/>
                        <a:t>Pclass_3</a:t>
                      </a:r>
                      <a:endParaRPr b="1" i="0" sz="900" u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7150" marL="128600" anchor="ctr">
                    <a:lnR cap="flat" cmpd="sng" w="1270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 u="none" strike="noStrike"/>
                        <a:t>Embarked_C</a:t>
                      </a:r>
                      <a:endParaRPr b="1" i="0" sz="900" u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7150" marL="128600" anchor="ctr">
                    <a:lnL cap="flat" cmpd="sng" w="1270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 u="none" strike="noStrike"/>
                        <a:t>Embarked_Q</a:t>
                      </a:r>
                      <a:endParaRPr b="1" i="0" sz="900" u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7150" marL="12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 u="none" strike="noStrike"/>
                        <a:t>Embarked_S</a:t>
                      </a:r>
                      <a:endParaRPr b="1" i="0" sz="900" u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7150" marL="12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 u="none" strike="noStrike"/>
                        <a:t>Before Scaling</a:t>
                      </a:r>
                      <a:endParaRPr b="1" i="0" sz="9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7150" marL="71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0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7150" marL="128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u="none" strike="noStrike"/>
                        <a:t>0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7150" marL="128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1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7150" marL="128600" anchor="ctr">
                    <a:lnR cap="flat" cmpd="sng" w="1270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u="none" strike="noStrike"/>
                        <a:t>0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7150" marL="128600" anchor="ctr">
                    <a:lnL cap="flat" cmpd="sng" w="1270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u="none" strike="noStrike"/>
                        <a:t>0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7150" marL="12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u="none" strike="noStrike"/>
                        <a:t>1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7150" marL="12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After </a:t>
                      </a:r>
                      <a:r>
                        <a:rPr b="1" lang="ko" sz="900" u="none" strike="noStrike"/>
                        <a:t>Scaling</a:t>
                      </a:r>
                      <a:endParaRPr b="1" i="0" sz="9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7150" marL="715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1.776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-0.516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-1.103</a:t>
                      </a:r>
                      <a:endParaRPr sz="900"/>
                    </a:p>
                  </a:txBody>
                  <a:tcPr marT="91425" marB="91425" marR="91425" marL="91425">
                    <a:lnR cap="flat" cmpd="sng" w="1270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-0.471</a:t>
                      </a:r>
                      <a:endParaRPr sz="900"/>
                    </a:p>
                  </a:txBody>
                  <a:tcPr marT="91425" marB="91425" marR="91425" marL="91425">
                    <a:lnL cap="flat" cmpd="sng" w="1270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-0.310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0.607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ko"/>
              <a:t>Model Training and Evaluation</a:t>
            </a:r>
            <a:endParaRPr/>
          </a:p>
        </p:txBody>
      </p:sp>
      <p:sp>
        <p:nvSpPr>
          <p:cNvPr id="195" name="Google Shape;195;p3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ko" sz="2400">
                <a:solidFill>
                  <a:schemeClr val="dk1"/>
                </a:solidFill>
                <a:highlight>
                  <a:srgbClr val="FFFFFF"/>
                </a:highlight>
              </a:rPr>
              <a:t>After all the preprocessings done, we're ready to train our model with the data.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ko" sz="2400">
                <a:solidFill>
                  <a:schemeClr val="dk1"/>
                </a:solidFill>
                <a:highlight>
                  <a:srgbClr val="FFFFFF"/>
                </a:highlight>
              </a:rPr>
              <a:t>We choose 1 parametric model and 3 non-parametric models :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1" marL="914400" marR="279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Char char="○"/>
            </a:pPr>
            <a:r>
              <a:rPr lang="ko" sz="2400">
                <a:solidFill>
                  <a:srgbClr val="1155CC"/>
                </a:solidFill>
              </a:rPr>
              <a:t>Logistic Regression</a:t>
            </a:r>
            <a:endParaRPr sz="2400">
              <a:solidFill>
                <a:srgbClr val="1155CC"/>
              </a:solidFill>
            </a:endParaRPr>
          </a:p>
          <a:p>
            <a:pPr indent="-381000" lvl="1" marL="914400" marR="279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Char char="○"/>
            </a:pPr>
            <a:r>
              <a:rPr lang="ko" sz="2400">
                <a:solidFill>
                  <a:srgbClr val="1155CC"/>
                </a:solidFill>
              </a:rPr>
              <a:t>K-Nearest Neighbors(KNN)</a:t>
            </a:r>
            <a:endParaRPr sz="2400">
              <a:solidFill>
                <a:srgbClr val="1155CC"/>
              </a:solidFill>
            </a:endParaRPr>
          </a:p>
          <a:p>
            <a:pPr indent="-381000" lvl="1" marL="914400" marR="279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ko" sz="2400">
                <a:solidFill>
                  <a:schemeClr val="dk1"/>
                </a:solidFill>
              </a:rPr>
              <a:t>Gaussian Process Classifier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marR="279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ko" sz="2400">
                <a:solidFill>
                  <a:schemeClr val="dk1"/>
                </a:solidFill>
              </a:rPr>
              <a:t>Support Vector Machines</a:t>
            </a:r>
            <a:endParaRPr sz="24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27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Outline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ko" sz="2400">
                <a:solidFill>
                  <a:srgbClr val="000000"/>
                </a:solidFill>
              </a:rPr>
              <a:t>Data set Description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ko" sz="2400">
                <a:solidFill>
                  <a:srgbClr val="000000"/>
                </a:solidFill>
              </a:rPr>
              <a:t>Correlation Matrix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ko" sz="2400">
                <a:solidFill>
                  <a:srgbClr val="000000"/>
                </a:solidFill>
              </a:rPr>
              <a:t>Missing Variables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ko" sz="2400">
                <a:solidFill>
                  <a:srgbClr val="000000"/>
                </a:solidFill>
              </a:rPr>
              <a:t>Feature Engineering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ko" sz="2400">
                <a:solidFill>
                  <a:srgbClr val="000000"/>
                </a:solidFill>
              </a:rPr>
              <a:t>Feature Scaling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ko" sz="2400">
                <a:solidFill>
                  <a:srgbClr val="000000"/>
                </a:solidFill>
              </a:rPr>
              <a:t>Model Training and Evaluation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ko"/>
              <a:t>Logistic Regression</a:t>
            </a:r>
            <a:endParaRPr/>
          </a:p>
        </p:txBody>
      </p:sp>
      <p:sp>
        <p:nvSpPr>
          <p:cNvPr id="201" name="Google Shape;201;p3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</a:rPr>
              <a:t>Response variable is binary (Survived/Not survived)</a:t>
            </a:r>
            <a:endParaRPr>
              <a:solidFill>
                <a:srgbClr val="000000"/>
              </a:solidFill>
            </a:endParaRPr>
          </a:p>
          <a:p>
            <a:pPr indent="0" lvl="0" marL="22860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</a:rPr>
              <a:t>Z = </a:t>
            </a:r>
            <a:r>
              <a:rPr lang="ko">
                <a:solidFill>
                  <a:schemeClr val="dk1"/>
                </a:solidFill>
              </a:rPr>
              <a:t>Θ'</a:t>
            </a:r>
            <a:r>
              <a:rPr lang="ko">
                <a:solidFill>
                  <a:srgbClr val="000000"/>
                </a:solidFill>
              </a:rPr>
              <a:t>X </a:t>
            </a:r>
            <a:br>
              <a:rPr lang="ko">
                <a:solidFill>
                  <a:srgbClr val="000000"/>
                </a:solidFill>
              </a:rPr>
            </a:br>
            <a:r>
              <a:rPr lang="ko">
                <a:solidFill>
                  <a:srgbClr val="000000"/>
                </a:solidFill>
              </a:rPr>
              <a:t>h</a:t>
            </a:r>
            <a:r>
              <a:rPr lang="ko" sz="1200">
                <a:solidFill>
                  <a:srgbClr val="000000"/>
                </a:solidFill>
              </a:rPr>
              <a:t>Θ</a:t>
            </a:r>
            <a:r>
              <a:rPr lang="ko">
                <a:solidFill>
                  <a:srgbClr val="000000"/>
                </a:solidFill>
              </a:rPr>
              <a:t>(X) = sigmoid (Z) = 1 / (1 + e^(-Z))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>
                <a:solidFill>
                  <a:schemeClr val="dk1"/>
                </a:solidFill>
              </a:rPr>
              <a:t>Hyperparameter Selection using Random-Search (200 iterations)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">
                <a:solidFill>
                  <a:schemeClr val="dk1"/>
                </a:solidFill>
              </a:rPr>
              <a:t>'C': 0.054 (Inverse of regularization strength, smaller values = stronger regularization)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">
                <a:solidFill>
                  <a:schemeClr val="dk1"/>
                </a:solidFill>
              </a:rPr>
              <a:t>'penalty': 'l1'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>
                <a:solidFill>
                  <a:srgbClr val="000000"/>
                </a:solidFill>
              </a:rPr>
              <a:t>Training Set Accuracy: 84.34% (sd: 5.4% 10-fold CV)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02" name="Google Shape;20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5137" y="2881150"/>
            <a:ext cx="3813725" cy="204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Logistic Regression (Cont’d)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7876" y="2305050"/>
            <a:ext cx="3794208" cy="378676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4"/>
          <p:cNvSpPr txBox="1"/>
          <p:nvPr>
            <p:ph idx="1" type="body"/>
          </p:nvPr>
        </p:nvSpPr>
        <p:spPr>
          <a:xfrm>
            <a:off x="311700" y="1536630"/>
            <a:ext cx="8520600" cy="17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>
                <a:solidFill>
                  <a:schemeClr val="dk1"/>
                </a:solidFill>
              </a:rPr>
              <a:t>Testing Set Accuracy: 80.61%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4"/>
          <p:cNvSpPr txBox="1"/>
          <p:nvPr/>
        </p:nvSpPr>
        <p:spPr>
          <a:xfrm>
            <a:off x="282313" y="6150275"/>
            <a:ext cx="40071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ROC_AUC : 0.839</a:t>
            </a:r>
            <a:endParaRPr/>
          </a:p>
        </p:txBody>
      </p:sp>
      <p:pic>
        <p:nvPicPr>
          <p:cNvPr id="211" name="Google Shape;21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250" y="2305050"/>
            <a:ext cx="3824024" cy="3786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ko"/>
              <a:t>K-Nearest Neighbors(KNN)</a:t>
            </a:r>
            <a:endParaRPr/>
          </a:p>
        </p:txBody>
      </p:sp>
      <p:sp>
        <p:nvSpPr>
          <p:cNvPr id="217" name="Google Shape;217;p3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</a:rPr>
              <a:t>T</a:t>
            </a:r>
            <a:r>
              <a:rPr lang="ko">
                <a:solidFill>
                  <a:srgbClr val="000000"/>
                </a:solidFill>
              </a:rPr>
              <a:t>he passenger being assigned to the class most common among its k nearest neighbors (k is a positive integer).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>
                <a:solidFill>
                  <a:srgbClr val="000000"/>
                </a:solidFill>
              </a:rPr>
              <a:t>Hyperparameter Selection using Random-Search </a:t>
            </a:r>
            <a:r>
              <a:rPr lang="ko">
                <a:solidFill>
                  <a:schemeClr val="dk1"/>
                </a:solidFill>
              </a:rPr>
              <a:t>(200 iterations)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ko">
                <a:solidFill>
                  <a:srgbClr val="000000"/>
                </a:solidFill>
              </a:rPr>
              <a:t>'n_neighbors': 13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ko">
                <a:solidFill>
                  <a:srgbClr val="000000"/>
                </a:solidFill>
              </a:rPr>
              <a:t>'weights': 'uniform' is better than 'distance'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>
                <a:solidFill>
                  <a:srgbClr val="000000"/>
                </a:solidFill>
              </a:rPr>
              <a:t>Training Set Accuracy: 80.30% </a:t>
            </a:r>
            <a:r>
              <a:rPr lang="ko">
                <a:solidFill>
                  <a:schemeClr val="dk1"/>
                </a:solidFill>
              </a:rPr>
              <a:t>(sd: 4.1% 10-fold CV)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18" name="Google Shape;21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3900" y="2413150"/>
            <a:ext cx="3736200" cy="280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K-Nearest Neighbors(KNN) </a:t>
            </a:r>
            <a:r>
              <a:rPr lang="ko"/>
              <a:t>(Cont’d)</a:t>
            </a:r>
            <a:endParaRPr/>
          </a:p>
          <a:p>
            <a:pPr indent="0" lvl="0" marL="0" rtl="0" algn="l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6"/>
          <p:cNvSpPr txBox="1"/>
          <p:nvPr>
            <p:ph idx="1" type="body"/>
          </p:nvPr>
        </p:nvSpPr>
        <p:spPr>
          <a:xfrm>
            <a:off x="311700" y="1768758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>
                <a:solidFill>
                  <a:schemeClr val="dk1"/>
                </a:solidFill>
              </a:rPr>
              <a:t>Testing Set Accuracy: 78.91%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6"/>
          <p:cNvSpPr txBox="1"/>
          <p:nvPr/>
        </p:nvSpPr>
        <p:spPr>
          <a:xfrm>
            <a:off x="434713" y="6302675"/>
            <a:ext cx="40071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ROC_AUC : 0.824</a:t>
            </a:r>
            <a:endParaRPr/>
          </a:p>
        </p:txBody>
      </p:sp>
      <p:pic>
        <p:nvPicPr>
          <p:cNvPr id="226" name="Google Shape;22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122" y="2452125"/>
            <a:ext cx="3641025" cy="360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9222" y="2452125"/>
            <a:ext cx="3612648" cy="360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Testing set predictions &amp; Comparisons </a:t>
            </a:r>
            <a:endParaRPr/>
          </a:p>
        </p:txBody>
      </p:sp>
      <p:sp>
        <p:nvSpPr>
          <p:cNvPr id="233" name="Google Shape;233;p37"/>
          <p:cNvSpPr txBox="1"/>
          <p:nvPr/>
        </p:nvSpPr>
        <p:spPr>
          <a:xfrm>
            <a:off x="26550" y="4794600"/>
            <a:ext cx="9101100" cy="12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ko" sz="2400"/>
              <a:t>T</a:t>
            </a:r>
            <a:r>
              <a:rPr lang="ko" sz="2400"/>
              <a:t>he predictions are </a:t>
            </a:r>
            <a:r>
              <a:rPr lang="ko" sz="2400"/>
              <a:t>different</a:t>
            </a:r>
            <a:r>
              <a:rPr lang="ko" sz="2400"/>
              <a:t> between two models.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ko" sz="2400"/>
              <a:t>Appropriate combination of multiple classification algorithm might achieve higher accuracy</a:t>
            </a:r>
            <a:endParaRPr sz="2400"/>
          </a:p>
        </p:txBody>
      </p:sp>
      <p:pic>
        <p:nvPicPr>
          <p:cNvPr id="234" name="Google Shape;23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6450" y="1495003"/>
            <a:ext cx="3751100" cy="3161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ko"/>
              <a:t>Future Plans</a:t>
            </a:r>
            <a:endParaRPr/>
          </a:p>
        </p:txBody>
      </p:sp>
      <p:sp>
        <p:nvSpPr>
          <p:cNvPr id="240" name="Google Shape;240;p3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000000"/>
                </a:solidFill>
              </a:rPr>
              <a:t>Two more non-parametric classification </a:t>
            </a:r>
            <a:r>
              <a:rPr lang="ko" sz="2400">
                <a:solidFill>
                  <a:srgbClr val="000000"/>
                </a:solidFill>
              </a:rPr>
              <a:t>algorithms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ko" sz="2400">
                <a:solidFill>
                  <a:srgbClr val="000000"/>
                </a:solidFill>
              </a:rPr>
              <a:t>Support Vector Machines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ko" sz="2400">
                <a:solidFill>
                  <a:srgbClr val="000000"/>
                </a:solidFill>
              </a:rPr>
              <a:t>Gaussian Process Classifier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ko" sz="2400">
                <a:solidFill>
                  <a:srgbClr val="000000"/>
                </a:solidFill>
              </a:rPr>
              <a:t>Ensemble of the models (e.g. soft-voting)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400">
                <a:latin typeface="Calibri"/>
                <a:ea typeface="Calibri"/>
                <a:cs typeface="Calibri"/>
                <a:sym typeface="Calibri"/>
              </a:rPr>
              <a:t>Data set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150" y="1536625"/>
            <a:ext cx="8267700" cy="523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400">
                <a:latin typeface="Calibri"/>
                <a:ea typeface="Calibri"/>
                <a:cs typeface="Calibri"/>
                <a:sym typeface="Calibri"/>
              </a:rPr>
              <a:t>Data set </a:t>
            </a:r>
            <a:r>
              <a:rPr lang="ko">
                <a:latin typeface="Calibri"/>
                <a:ea typeface="Calibri"/>
                <a:cs typeface="Calibri"/>
                <a:sym typeface="Calibri"/>
              </a:rPr>
              <a:t>(cont’d)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25" y="1356863"/>
            <a:ext cx="8924925" cy="530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2885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ko"/>
              <a:t>Correlation Matrix/Heat map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5088" y="938875"/>
            <a:ext cx="6213825" cy="554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2885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ko"/>
              <a:t>Correlation Matrix/Heat map (Cont’d)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624840" y="1209040"/>
            <a:ext cx="8077200" cy="50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1905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Positive Correlation Features:</a:t>
            </a:r>
            <a:endParaRPr b="1">
              <a:solidFill>
                <a:schemeClr val="dk1"/>
              </a:solidFill>
            </a:endParaRPr>
          </a:p>
          <a:p>
            <a:pPr indent="-342900" lvl="0" marL="457200" marR="27940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>
                <a:solidFill>
                  <a:schemeClr val="dk1"/>
                </a:solidFill>
              </a:rPr>
              <a:t>Fare and Survived: 0.26</a:t>
            </a:r>
            <a:endParaRPr>
              <a:solidFill>
                <a:schemeClr val="dk1"/>
              </a:solidFill>
            </a:endParaRPr>
          </a:p>
          <a:p>
            <a:pPr indent="-342900" lvl="0" marL="457200" marR="279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>
                <a:solidFill>
                  <a:schemeClr val="dk1"/>
                </a:solidFill>
              </a:rPr>
              <a:t>Parch and Sigsp: 0.42</a:t>
            </a:r>
            <a:endParaRPr>
              <a:solidFill>
                <a:schemeClr val="dk1"/>
              </a:solidFill>
            </a:endParaRPr>
          </a:p>
          <a:p>
            <a:pPr indent="0" lvl="0" marL="457200" marR="190500" rtl="0" algn="l">
              <a:lnSpc>
                <a:spcPct val="1400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Negative Correlation Features:</a:t>
            </a:r>
            <a:endParaRPr b="1">
              <a:solidFill>
                <a:schemeClr val="dk1"/>
              </a:solidFill>
            </a:endParaRPr>
          </a:p>
          <a:p>
            <a:pPr indent="-342900" lvl="0" marL="457200" marR="27940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>
                <a:solidFill>
                  <a:schemeClr val="dk1"/>
                </a:solidFill>
              </a:rPr>
              <a:t>Fare and Pclass: -0.6</a:t>
            </a:r>
            <a:endParaRPr>
              <a:solidFill>
                <a:schemeClr val="dk1"/>
              </a:solidFill>
            </a:endParaRPr>
          </a:p>
          <a:p>
            <a:pPr indent="-342900" lvl="0" marL="457200" marR="279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>
                <a:solidFill>
                  <a:schemeClr val="dk1"/>
                </a:solidFill>
              </a:rPr>
              <a:t>Sex and Survived: -0.55</a:t>
            </a:r>
            <a:endParaRPr>
              <a:solidFill>
                <a:schemeClr val="dk1"/>
              </a:solidFill>
            </a:endParaRPr>
          </a:p>
          <a:p>
            <a:pPr indent="-342900" lvl="0" marL="457200" marR="279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>
                <a:solidFill>
                  <a:schemeClr val="dk1"/>
                </a:solidFill>
              </a:rPr>
              <a:t>Pclass and Survived: -0.33</a:t>
            </a:r>
            <a:br>
              <a:rPr lang="ko">
                <a:solidFill>
                  <a:schemeClr val="dk1"/>
                </a:solidFill>
                <a:highlight>
                  <a:srgbClr val="FFFFFF"/>
                </a:highlight>
              </a:rPr>
            </a:b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marR="279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>
                <a:solidFill>
                  <a:schemeClr val="dk1"/>
                </a:solidFill>
                <a:highlight>
                  <a:srgbClr val="FFFFFF"/>
                </a:highlight>
              </a:rPr>
              <a:t>The passenger who paid more money for their ticket were more likely to survive.</a:t>
            </a:r>
            <a:br>
              <a:rPr lang="ko">
                <a:solidFill>
                  <a:schemeClr val="dk1"/>
                </a:solidFill>
                <a:highlight>
                  <a:srgbClr val="FFFFFF"/>
                </a:highlight>
              </a:rPr>
            </a:b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marR="279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>
                <a:solidFill>
                  <a:schemeClr val="dk1"/>
                </a:solidFill>
                <a:highlight>
                  <a:srgbClr val="FFFFFF"/>
                </a:highlight>
              </a:rPr>
              <a:t>The most significant correlation with our dependent variable is the Sex variable.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idx="1" type="subTitle"/>
          </p:nvPr>
        </p:nvSpPr>
        <p:spPr>
          <a:xfrm>
            <a:off x="624840" y="1209040"/>
            <a:ext cx="8077200" cy="5049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ko" sz="2400">
                <a:solidFill>
                  <a:srgbClr val="000000"/>
                </a:solidFill>
              </a:rPr>
              <a:t>We may be able to solve these two missing values by looking at other independent variables of the two rows</a:t>
            </a:r>
            <a:endParaRPr sz="2400">
              <a:solidFill>
                <a:srgbClr val="000000"/>
              </a:solidFill>
            </a:endParaRPr>
          </a:p>
        </p:txBody>
      </p:sp>
      <p:graphicFrame>
        <p:nvGraphicFramePr>
          <p:cNvPr id="98" name="Google Shape;98;p20"/>
          <p:cNvGraphicFramePr/>
          <p:nvPr/>
        </p:nvGraphicFramePr>
        <p:xfrm>
          <a:off x="906780" y="11785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{88B868FC-D36F-421E-957B-6DF3B134CD70}</a:tableStyleId>
              </a:tblPr>
              <a:tblGrid>
                <a:gridCol w="698475"/>
                <a:gridCol w="698475"/>
                <a:gridCol w="698475"/>
              </a:tblGrid>
              <a:tr h="377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/>
                    </a:p>
                  </a:txBody>
                  <a:tcPr marT="9525" marB="0" marR="7150" marL="128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600" u="none" strike="noStrike"/>
                        <a:t>Total</a:t>
                      </a:r>
                      <a:endParaRPr b="1" i="0" sz="1600" u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7150" marL="128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600" u="none" strike="noStrike"/>
                        <a:t>Percent</a:t>
                      </a:r>
                      <a:endParaRPr b="1" i="0" sz="1600" u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7150" marL="128600" anchor="ctr"/>
                </a:tc>
              </a:tr>
              <a:tr h="23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 u="none" strike="noStrike"/>
                        <a:t>S</a:t>
                      </a:r>
                      <a:endParaRPr b="0" i="0" sz="1600" u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7150" marL="128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 u="none" strike="noStrike"/>
                        <a:t>644</a:t>
                      </a:r>
                      <a:endParaRPr b="0" i="0" sz="1600" u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7150" marL="128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 u="none" strike="noStrike"/>
                        <a:t>72.28</a:t>
                      </a:r>
                      <a:endParaRPr b="0" i="0" sz="1600" u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7150" marL="128600" anchor="ctr"/>
                </a:tc>
              </a:tr>
              <a:tr h="23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 u="none" strike="noStrike"/>
                        <a:t>C</a:t>
                      </a:r>
                      <a:endParaRPr b="0" i="0" sz="1600" u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7150" marL="128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 u="none" strike="noStrike"/>
                        <a:t>168</a:t>
                      </a:r>
                      <a:endParaRPr b="0" i="0" sz="1600" u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7150" marL="128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 u="none" strike="noStrike"/>
                        <a:t>18.86</a:t>
                      </a:r>
                      <a:endParaRPr b="0" i="0" sz="1600" u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7150" marL="128600" anchor="ctr"/>
                </a:tc>
              </a:tr>
              <a:tr h="23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 u="none" strike="noStrike"/>
                        <a:t>Q</a:t>
                      </a:r>
                      <a:endParaRPr b="0" i="0" sz="1600" u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7150" marL="128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 u="none" strike="noStrike"/>
                        <a:t>77</a:t>
                      </a:r>
                      <a:endParaRPr b="0" i="0" sz="1600" u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7150" marL="128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 u="none" strike="noStrike"/>
                        <a:t>8.64</a:t>
                      </a:r>
                      <a:endParaRPr b="0" i="0" sz="1600" u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7150" marL="128600" anchor="ctr"/>
                </a:tc>
              </a:tr>
              <a:tr h="23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 u="none" strike="noStrike"/>
                        <a:t>NaN</a:t>
                      </a:r>
                      <a:endParaRPr b="0" i="0" sz="1600" u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7150" marL="128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 u="none" strike="noStrike"/>
                        <a:t>2</a:t>
                      </a:r>
                      <a:endParaRPr b="0" i="0" sz="1600" u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7150" marL="128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 u="none" strike="noStrike"/>
                        <a:t>0.22</a:t>
                      </a:r>
                      <a:endParaRPr b="0" i="0" sz="1600" u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7150" marL="128600" anchor="ctr"/>
                </a:tc>
              </a:tr>
            </a:tbl>
          </a:graphicData>
        </a:graphic>
      </p:graphicFrame>
      <p:sp>
        <p:nvSpPr>
          <p:cNvPr id="99" name="Google Shape;99;p20"/>
          <p:cNvSpPr/>
          <p:nvPr/>
        </p:nvSpPr>
        <p:spPr>
          <a:xfrm>
            <a:off x="807720" y="2438398"/>
            <a:ext cx="2263200" cy="325200"/>
          </a:xfrm>
          <a:prstGeom prst="rect">
            <a:avLst/>
          </a:prstGeom>
          <a:noFill/>
          <a:ln cap="flat" cmpd="sng" w="19050">
            <a:solidFill>
              <a:srgbClr val="1155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" name="Google Shape;100;p20"/>
          <p:cNvCxnSpPr>
            <a:stCxn id="99" idx="3"/>
          </p:cNvCxnSpPr>
          <p:nvPr/>
        </p:nvCxnSpPr>
        <p:spPr>
          <a:xfrm>
            <a:off x="3070920" y="2600998"/>
            <a:ext cx="647700" cy="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1" name="Google Shape;101;p20"/>
          <p:cNvSpPr txBox="1"/>
          <p:nvPr/>
        </p:nvSpPr>
        <p:spPr>
          <a:xfrm>
            <a:off x="3718560" y="2236162"/>
            <a:ext cx="38309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two values are missing in the Embarked feature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2" name="Google Shape;102;p20"/>
          <p:cNvGraphicFramePr/>
          <p:nvPr/>
        </p:nvGraphicFramePr>
        <p:xfrm>
          <a:off x="228598" y="3063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{88B868FC-D36F-421E-957B-6DF3B134CD70}</a:tableStyleId>
              </a:tblPr>
              <a:tblGrid>
                <a:gridCol w="876300"/>
                <a:gridCol w="624825"/>
                <a:gridCol w="419100"/>
                <a:gridCol w="2327700"/>
                <a:gridCol w="555800"/>
                <a:gridCol w="555800"/>
                <a:gridCol w="555800"/>
                <a:gridCol w="555800"/>
                <a:gridCol w="555800"/>
                <a:gridCol w="555800"/>
                <a:gridCol w="387700"/>
                <a:gridCol w="723900"/>
              </a:tblGrid>
              <a:tr h="341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PassengerId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7150" marL="71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Survived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7150" marL="71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Pclass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7150" marL="71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Name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7150" marL="71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Sex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7150" marL="71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Age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7150" marL="71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SibSp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7150" marL="71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Parch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7150" marL="71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Ticket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7150" marL="71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Fare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7150" marL="71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Cabin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7150" marL="71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Embarked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7150" marL="7150" anchor="b"/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62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7150" marL="71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7150" marL="71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7150" marL="71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Icard, Miss. Amelie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7150" marL="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female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7150" marL="71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38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7150" marL="71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7150" marL="71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7150" marL="71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113572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7150" marL="71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80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7150" marL="71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B28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7150" marL="71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NaN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7150" marL="7150" anchor="b"/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830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7150" marL="71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7150" marL="71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7150" marL="71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Stone, Mrs. George Nelson (Martha Evelyn)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7150" marL="71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female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7150" marL="71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62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7150" marL="71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7150" marL="71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7150" marL="71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113572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7150" marL="71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80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7150" marL="71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B28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7150" marL="71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Nan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7150" marL="7150" anchor="b"/>
                </a:tc>
              </a:tr>
            </a:tbl>
          </a:graphicData>
        </a:graphic>
      </p:graphicFrame>
      <p:sp>
        <p:nvSpPr>
          <p:cNvPr id="103" name="Google Shape;103;p20"/>
          <p:cNvSpPr txBox="1"/>
          <p:nvPr>
            <p:ph type="ctrTitle"/>
          </p:nvPr>
        </p:nvSpPr>
        <p:spPr>
          <a:xfrm>
            <a:off x="311700" y="210367"/>
            <a:ext cx="8520600" cy="7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/>
              <a:t>Missing Variables (Embarked </a:t>
            </a:r>
            <a:r>
              <a:rPr lang="ko" sz="2800"/>
              <a:t>Feature</a:t>
            </a:r>
            <a:r>
              <a:rPr lang="ko" sz="2800"/>
              <a:t>)</a:t>
            </a:r>
            <a:endParaRPr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3647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Missing Variables (Embarked Feature)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235500" y="1017325"/>
            <a:ext cx="8520600" cy="56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>
                <a:solidFill>
                  <a:srgbClr val="000000"/>
                </a:solidFill>
              </a:rPr>
              <a:t>Both passengers paid a fare of $80, are of Pclass 1 and female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>
                <a:solidFill>
                  <a:srgbClr val="000000"/>
                </a:solidFill>
              </a:rPr>
              <a:t>The average fare closest to $80 are in the C Embarked values.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1325" y="2032200"/>
            <a:ext cx="6046166" cy="456409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1"/>
          <p:cNvSpPr/>
          <p:nvPr/>
        </p:nvSpPr>
        <p:spPr>
          <a:xfrm>
            <a:off x="2449850" y="4091950"/>
            <a:ext cx="280200" cy="21642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99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1"/>
          <p:cNvSpPr/>
          <p:nvPr/>
        </p:nvSpPr>
        <p:spPr>
          <a:xfrm>
            <a:off x="6404002" y="4091950"/>
            <a:ext cx="280200" cy="21642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99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628650" y="365125"/>
            <a:ext cx="78867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ko"/>
              <a:t>Missing Variables (Cabin Feature)</a:t>
            </a:r>
            <a:endParaRPr/>
          </a:p>
        </p:txBody>
      </p:sp>
      <p:graphicFrame>
        <p:nvGraphicFramePr>
          <p:cNvPr id="118" name="Google Shape;118;p22"/>
          <p:cNvGraphicFramePr/>
          <p:nvPr/>
        </p:nvGraphicFramePr>
        <p:xfrm>
          <a:off x="145747" y="416846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{88B868FC-D36F-421E-957B-6DF3B134CD70}</a:tableStyleId>
              </a:tblPr>
              <a:tblGrid>
                <a:gridCol w="838025"/>
                <a:gridCol w="603275"/>
                <a:gridCol w="720650"/>
                <a:gridCol w="1200000"/>
                <a:gridCol w="666575"/>
                <a:gridCol w="604625"/>
                <a:gridCol w="643350"/>
                <a:gridCol w="575925"/>
                <a:gridCol w="658950"/>
                <a:gridCol w="490900"/>
                <a:gridCol w="690225"/>
                <a:gridCol w="955300"/>
              </a:tblGrid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PassengerId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7150" marL="71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Survived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7150" marL="71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Pclass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7150" marL="71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Name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7150" marL="71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Sex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7150" marL="71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Age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7150" marL="71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SibSp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7150" marL="71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Parch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7150" marL="71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Ticket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7150" marL="71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Fare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7150" marL="71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Cabin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7150" marL="71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Embarked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7150" marL="7150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28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7150" marL="7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7150" marL="7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7150" marL="7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Fortune, Mr. Charles Alexander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7150" marL="7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male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7150" marL="7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19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7150" marL="7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7150" marL="7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7150" marL="7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19950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7150" marL="7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263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7150" marL="7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NaN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7150" marL="7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7150" marL="7150" anchor="ctr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…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7150" marL="71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7150" marL="71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7150" marL="71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7150" marL="71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7150" marL="71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7150" marL="71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7150" marL="71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7150" marL="71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7150" marL="71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7150" marL="71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7150" marL="71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7150" marL="7150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89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7150" marL="7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7150" marL="7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7150" marL="7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Fortune, Miss. Mabel Helen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7150" marL="7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female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7150" marL="7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23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7150" marL="7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7150" marL="7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7150" marL="7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19950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7150" marL="7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263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7150" marL="7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NaN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7150" marL="7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7150" marL="7150" anchor="ctr"/>
                </a:tc>
              </a:tr>
            </a:tbl>
          </a:graphicData>
        </a:graphic>
      </p:graphicFrame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781050" y="1219200"/>
            <a:ext cx="7886700" cy="22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ko">
                <a:solidFill>
                  <a:srgbClr val="000000"/>
                </a:solidFill>
              </a:rPr>
              <a:t>77% of Cabin feature in train data and 78% of Cabin feature in test data is missing.</a:t>
            </a:r>
            <a:endParaRPr>
              <a:solidFill>
                <a:srgbClr val="000000"/>
              </a:solidFill>
            </a:endParaRPr>
          </a:p>
          <a:p>
            <a:pPr indent="-1651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>
                <a:solidFill>
                  <a:srgbClr val="000000"/>
                </a:solidFill>
              </a:rPr>
              <a:t>Inappropriate way of replacing missing variables can cause significant errors.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00"/>
                </a:solidFill>
              </a:rPr>
              <a:t>Drop Cabin Feature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20" name="Google Shape;120;p22"/>
          <p:cNvSpPr/>
          <p:nvPr/>
        </p:nvSpPr>
        <p:spPr>
          <a:xfrm>
            <a:off x="944825" y="3150750"/>
            <a:ext cx="281700" cy="14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