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Thank you for taking the time tonight to let us share our work with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a:t>
            </a:r>
            <a:r>
              <a:rPr lang="en">
                <a:solidFill>
                  <a:schemeClr val="dk1"/>
                </a:solidFill>
              </a:rPr>
              <a:t>he last couple weeks </a:t>
            </a:r>
            <a:r>
              <a:rPr lang="en"/>
              <a:t>Salman, Devesh, Eugenio, and myself have created a stock screener to provide users insights into the most profitable portfolios that can be created using the individual stocks composing the S&amp;P 500 index.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1e1f9c47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1e1f9c47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After optimizing the weights of the different stocks in the portfolio, we are left with specific holdings for each stocks.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With a sample investment of $15’000, we are left holding the above percentages in each stock.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optimized portfolio resulted in an annual return of 28.4%, an annual volatility (or risk) of 17.2%, and a sharpe ratio of 1.53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1e1f9c4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1e1f9c4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condition - the latest price must be within 130% times the 52 week low and 75% times the 52 week high </a:t>
            </a:r>
            <a:endParaRPr>
              <a:solidFill>
                <a:schemeClr val="dk1"/>
              </a:solidFill>
            </a:endParaRPr>
          </a:p>
          <a:p>
            <a:pPr indent="0" lvl="0" marL="0" rtl="0" algn="l">
              <a:spcBef>
                <a:spcPts val="0"/>
              </a:spcBef>
              <a:spcAft>
                <a:spcPts val="0"/>
              </a:spcAft>
              <a:buNone/>
            </a:pPr>
            <a:r>
              <a:rPr lang="en">
                <a:solidFill>
                  <a:schemeClr val="dk1"/>
                </a:solidFill>
              </a:rPr>
              <a:t>Second condition - latest price must be higher than the 150 day moving average and both must be higher than the 200 day moving average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the 133 stocks in the condensed group, </a:t>
            </a:r>
            <a:r>
              <a:rPr lang="en">
                <a:solidFill>
                  <a:schemeClr val="dk1"/>
                </a:solidFill>
                <a:highlight>
                  <a:srgbClr val="FFFF00"/>
                </a:highlight>
              </a:rPr>
              <a:t>109 stocks</a:t>
            </a:r>
            <a:r>
              <a:rPr lang="en">
                <a:solidFill>
                  <a:schemeClr val="dk1"/>
                </a:solidFill>
              </a:rPr>
              <a:t> met both of these conditions.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hundred and nine stocks in this initial portfolio resulted in an expected annual return of 25.0%, annual volatility (or risk) of 17.0%, and an annual variance of 3.0%.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optimizing the portofolio, we are left with a weighted distribution of 13 stocks.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1e1f9c4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1e1f9c4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After optimizing the weights of the different stocks in the portfolio, we are left with specific holdings for each stocks.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With a sample investment of $15’000, we are left holding the above percentages in each stock.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optimized portfolio resulted in an annual return of 29.5%, an annual volatility (or risk) of 16.1%, and a sharpe ratio of 1.71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1e1f9c4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1e1f9c4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50274a4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50274a4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Roboto"/>
                <a:ea typeface="Roboto"/>
                <a:cs typeface="Roboto"/>
                <a:sym typeface="Roboto"/>
              </a:rPr>
              <a:t>Create a tool which will provide a user with portfolios to invest in with best expected returns compared to the returns of the S&amp;P 500. The final portfolios are compared to the profits of the S&amp;P index to determine the most profitable portfolio.</a:t>
            </a:r>
            <a:endParaRPr>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rPr lang="en">
                <a:solidFill>
                  <a:srgbClr val="434343"/>
                </a:solidFill>
                <a:latin typeface="Roboto"/>
                <a:ea typeface="Roboto"/>
                <a:cs typeface="Roboto"/>
                <a:sym typeface="Roboto"/>
              </a:rPr>
              <a:t>The portfolios were created using calculations derived from the stocks historical data pulled from yahoo finance. It is important to note that This implies implications that the stocks are expected to perform in the future similar to that in the past.</a:t>
            </a:r>
            <a:endParaRPr>
              <a:solidFill>
                <a:srgbClr val="434343"/>
              </a:solidFill>
              <a:latin typeface="Roboto"/>
              <a:ea typeface="Roboto"/>
              <a:cs typeface="Roboto"/>
              <a:sym typeface="Roboto"/>
            </a:endParaRPr>
          </a:p>
          <a:p>
            <a:pPr indent="0" lvl="0" marL="0" rtl="0" algn="l">
              <a:lnSpc>
                <a:spcPct val="115000"/>
              </a:lnSpc>
              <a:spcBef>
                <a:spcPts val="1600"/>
              </a:spcBef>
              <a:spcAft>
                <a:spcPts val="0"/>
              </a:spcAft>
              <a:buNone/>
            </a:pPr>
            <a:r>
              <a:rPr lang="en">
                <a:solidFill>
                  <a:srgbClr val="434343"/>
                </a:solidFill>
                <a:latin typeface="Roboto"/>
                <a:ea typeface="Roboto"/>
                <a:cs typeface="Roboto"/>
                <a:sym typeface="Roboto"/>
              </a:rPr>
              <a:t>from the all 505 stocks making up the S&amp;P 500, we are only analyzing companies founded in 2010 or earlier, resulting in a group of 443 companies. Their were also few days that all the stocks had null values and were dropped, leaving us with a full data set of stock information for each stock for the past 12 years.</a:t>
            </a:r>
            <a:endParaRPr>
              <a:solidFill>
                <a:srgbClr val="43434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1000">
              <a:solidFill>
                <a:srgbClr val="434343"/>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b383d4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b383d4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2A3990"/>
                </a:solidFill>
                <a:latin typeface="Roboto"/>
                <a:ea typeface="Roboto"/>
                <a:cs typeface="Roboto"/>
                <a:sym typeface="Roboto"/>
              </a:rPr>
              <a:t>Primary data refinement to isolate the stocks with returns in the 70th percentile.</a:t>
            </a:r>
            <a:endParaRPr sz="1400">
              <a:solidFill>
                <a:srgbClr val="2A3990"/>
              </a:solidFill>
              <a:latin typeface="Roboto"/>
              <a:ea typeface="Roboto"/>
              <a:cs typeface="Roboto"/>
              <a:sym typeface="Roboto"/>
            </a:endParaRPr>
          </a:p>
          <a:p>
            <a:pPr indent="-323850" lvl="0" marL="457200" rtl="0" algn="l">
              <a:spcBef>
                <a:spcPts val="0"/>
              </a:spcBef>
              <a:spcAft>
                <a:spcPts val="0"/>
              </a:spcAft>
              <a:buSzPts val="1500"/>
              <a:buChar char="-"/>
            </a:pPr>
            <a:r>
              <a:rPr lang="en" sz="1200"/>
              <a:t>Started out with 443 stocks that are in the S&amp;P that were founded before the year 2011. </a:t>
            </a:r>
            <a:endParaRPr sz="1200"/>
          </a:p>
          <a:p>
            <a:pPr indent="-323850" lvl="0" marL="457200" rtl="0" algn="l">
              <a:spcBef>
                <a:spcPts val="0"/>
              </a:spcBef>
              <a:spcAft>
                <a:spcPts val="0"/>
              </a:spcAft>
              <a:buSzPts val="1500"/>
              <a:buChar char="-"/>
            </a:pPr>
            <a:r>
              <a:rPr lang="en" sz="1200"/>
              <a:t>From these stocks we compared each stocks returns over the S&amp;P return over the exact same time period</a:t>
            </a:r>
            <a:endParaRPr sz="1200"/>
          </a:p>
          <a:p>
            <a:pPr indent="-304800" lvl="0" marL="457200" rtl="0" algn="l">
              <a:spcBef>
                <a:spcPts val="0"/>
              </a:spcBef>
              <a:spcAft>
                <a:spcPts val="0"/>
              </a:spcAft>
              <a:buSzPts val="1200"/>
              <a:buChar char="-"/>
            </a:pPr>
            <a:r>
              <a:rPr lang="en" sz="1200"/>
              <a:t>This gave us a ratio of each stocks return over the S&amp;Ps return as a whole</a:t>
            </a:r>
            <a:endParaRPr sz="1200"/>
          </a:p>
          <a:p>
            <a:pPr indent="-323850" lvl="0" marL="457200" rtl="0" algn="l">
              <a:spcBef>
                <a:spcPts val="0"/>
              </a:spcBef>
              <a:spcAft>
                <a:spcPts val="0"/>
              </a:spcAft>
              <a:buSzPts val="1500"/>
              <a:buChar char="-"/>
            </a:pPr>
            <a:r>
              <a:rPr lang="en" sz="1200"/>
              <a:t>We then </a:t>
            </a:r>
            <a:r>
              <a:rPr lang="en" sz="1200"/>
              <a:t>took the top 30% performers to analyze for creating the portfolios. </a:t>
            </a:r>
            <a:endParaRPr sz="1200"/>
          </a:p>
          <a:p>
            <a:pPr indent="-323850" lvl="0" marL="457200" rtl="0" algn="l">
              <a:spcBef>
                <a:spcPts val="0"/>
              </a:spcBef>
              <a:spcAft>
                <a:spcPts val="0"/>
              </a:spcAft>
              <a:buSzPts val="1500"/>
              <a:buChar char="-"/>
            </a:pPr>
            <a:r>
              <a:rPr lang="en" sz="1200"/>
              <a:t>We now had a group of 133 companies to analyze allowing for faster and more accurate analysis in terms of profitability.</a:t>
            </a:r>
            <a:endParaRPr sz="1200"/>
          </a:p>
          <a:p>
            <a:pPr indent="-323850" lvl="0" marL="457200" rtl="0" algn="l">
              <a:spcBef>
                <a:spcPts val="0"/>
              </a:spcBef>
              <a:spcAft>
                <a:spcPts val="0"/>
              </a:spcAft>
              <a:buSzPts val="1500"/>
              <a:buChar char="-"/>
            </a:pPr>
            <a:r>
              <a:t/>
            </a:r>
            <a:endParaRPr sz="1200"/>
          </a:p>
          <a:p>
            <a:pPr indent="-323850" lvl="0" marL="457200" rtl="0" algn="l">
              <a:spcBef>
                <a:spcPts val="0"/>
              </a:spcBef>
              <a:spcAft>
                <a:spcPts val="0"/>
              </a:spcAft>
              <a:buSzPts val="1500"/>
              <a:buChar char="-"/>
            </a:pPr>
            <a:r>
              <a:rPr lang="en" sz="1200"/>
              <a:t>To dive deeper into our product, i will now pass along to Salman to discuss more about our process.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1e1f9c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1e1f9c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51e1f9c4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51e1f9c4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condition - latest price must be higher than the 150 day moving average and both must be higher than the 200 day moving average </a:t>
            </a:r>
            <a:endParaRPr/>
          </a:p>
          <a:p>
            <a:pPr indent="0" lvl="0" marL="0" rtl="0" algn="l">
              <a:spcBef>
                <a:spcPts val="0"/>
              </a:spcBef>
              <a:spcAft>
                <a:spcPts val="0"/>
              </a:spcAft>
              <a:buNone/>
            </a:pPr>
            <a:r>
              <a:rPr lang="en"/>
              <a:t>Second condition - the price to earnings ratio must be less than forty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the 133 stocks in the condensed group, </a:t>
            </a:r>
            <a:r>
              <a:rPr lang="en">
                <a:highlight>
                  <a:srgbClr val="FFFF00"/>
                </a:highlight>
              </a:rPr>
              <a:t>30</a:t>
            </a:r>
            <a:r>
              <a:rPr lang="en">
                <a:highlight>
                  <a:srgbClr val="FFFF00"/>
                </a:highlight>
              </a:rPr>
              <a:t> stocks</a:t>
            </a:r>
            <a:r>
              <a:rPr lang="en"/>
              <a:t> met both of these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thirty stocks in this </a:t>
            </a:r>
            <a:r>
              <a:rPr lang="en"/>
              <a:t>initial</a:t>
            </a:r>
            <a:r>
              <a:rPr lang="en"/>
              <a:t> portfolio resulted in an expected annual return of 25.0%, annual </a:t>
            </a:r>
            <a:r>
              <a:rPr lang="en"/>
              <a:t>volatility (or risk) of 16.0%, and an annual variance of 3.0%.</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optimizing the portofolio, we are left with a weighted distribution of 13 stocks.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51e1f9c47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51e1f9c47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optimizing the weights of the different stocks in the </a:t>
            </a:r>
            <a:r>
              <a:rPr lang="en"/>
              <a:t>portfolio, we are left with specific holdings for each stocks.</a:t>
            </a:r>
            <a:endParaRPr/>
          </a:p>
          <a:p>
            <a:pPr indent="-317500" lvl="0" marL="457200" rtl="0" algn="l">
              <a:spcBef>
                <a:spcPts val="0"/>
              </a:spcBef>
              <a:spcAft>
                <a:spcPts val="0"/>
              </a:spcAft>
              <a:buSzPts val="1400"/>
              <a:buChar char="-"/>
            </a:pPr>
            <a:r>
              <a:rPr lang="en"/>
              <a:t>With a sample investment of $15’000, we are left holding the above percentages in each stock. </a:t>
            </a:r>
            <a:endParaRPr/>
          </a:p>
          <a:p>
            <a:pPr indent="-317500" lvl="0" marL="457200" rtl="0" algn="l">
              <a:spcBef>
                <a:spcPts val="0"/>
              </a:spcBef>
              <a:spcAft>
                <a:spcPts val="0"/>
              </a:spcAft>
              <a:buSzPts val="1400"/>
              <a:buChar char="-"/>
            </a:pPr>
            <a:r>
              <a:rPr lang="en"/>
              <a:t>The optimized portfolio resulted in an annual </a:t>
            </a:r>
            <a:r>
              <a:rPr lang="en"/>
              <a:t>return of 28.0%, an annual volatility (or risk) of 16.9%, and a sharpe ratio of 1.54 </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1e1f9c4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1e1f9c4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condition - latest price must be higher than the 150 day moving average and both must be higher than the 200 day moving average </a:t>
            </a:r>
            <a:endParaRPr>
              <a:solidFill>
                <a:schemeClr val="dk1"/>
              </a:solidFill>
            </a:endParaRPr>
          </a:p>
          <a:p>
            <a:pPr indent="0" lvl="0" marL="0" rtl="0" algn="l">
              <a:spcBef>
                <a:spcPts val="0"/>
              </a:spcBef>
              <a:spcAft>
                <a:spcPts val="0"/>
              </a:spcAft>
              <a:buNone/>
            </a:pPr>
            <a:r>
              <a:rPr lang="en">
                <a:solidFill>
                  <a:schemeClr val="dk1"/>
                </a:solidFill>
              </a:rPr>
              <a:t>Second condition - the latest price must be within 130% times the 52 week low and 75% times the 52 week high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Third condition - the PE ratio must be less than 40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the 133 stocks in the condensed group, </a:t>
            </a:r>
            <a:r>
              <a:rPr lang="en">
                <a:solidFill>
                  <a:schemeClr val="dk1"/>
                </a:solidFill>
                <a:highlight>
                  <a:srgbClr val="FFFF00"/>
                </a:highlight>
              </a:rPr>
              <a:t>33 stocks</a:t>
            </a:r>
            <a:r>
              <a:rPr lang="en">
                <a:solidFill>
                  <a:schemeClr val="dk1"/>
                </a:solidFill>
              </a:rPr>
              <a:t> met both of these conditions.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thirty-three stocks in this initial portfolio resulted in an expected annual return of 25.0%, annual volatility (or risk) of 16.0%, and an annual variance of 3.0%.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optimizing the portofolio, we are left with a weighted distribution of 12 stocks.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1e1f9c4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1e1f9c4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After optimizing the weights of the different stocks in the portfolio, we are left with specific holdings for each stocks.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With a sample investment of $15’000, we are left holding the above percentages in each stock.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optimized portfolio resulted in an annual return of 28.0%, an annual volatility (or risk) of 16.8%, and a sharpe ratio of 1.54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eaacd1d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3eaacd1d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condition - the latest price must be within 130% times the 52 week low and 75% times the 52 week high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Second condition - the pe ratio must be less than 40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the 133 stocks in the condensed group, </a:t>
            </a:r>
            <a:r>
              <a:rPr lang="en">
                <a:solidFill>
                  <a:schemeClr val="dk1"/>
                </a:solidFill>
                <a:highlight>
                  <a:srgbClr val="FFFF00"/>
                </a:highlight>
              </a:rPr>
              <a:t>24 stocks</a:t>
            </a:r>
            <a:r>
              <a:rPr lang="en">
                <a:solidFill>
                  <a:schemeClr val="dk1"/>
                </a:solidFill>
              </a:rPr>
              <a:t> met both of these conditions.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24 stocks in this initial portfolio resulted in an expected annual return of 25.0%, annual volatility (or risk) of 16.0%, and an annual variance of 3.0%.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optimizing the portofolio, we are left with a weighted distribution of 12 stocks.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Stock Screener</a:t>
            </a:r>
            <a:endParaRPr/>
          </a:p>
          <a:p>
            <a:pPr indent="0" lvl="0" marL="0" rtl="0" algn="l">
              <a:spcBef>
                <a:spcPts val="0"/>
              </a:spcBef>
              <a:spcAft>
                <a:spcPts val="0"/>
              </a:spcAft>
              <a:buNone/>
            </a:pPr>
            <a:r>
              <a:rPr lang="en"/>
              <a:t>FinTech Boot Camp - UofT SCS</a:t>
            </a:r>
            <a:endParaRPr/>
          </a:p>
        </p:txBody>
      </p:sp>
      <p:sp>
        <p:nvSpPr>
          <p:cNvPr id="86" name="Google Shape;86;p13"/>
          <p:cNvSpPr txBox="1"/>
          <p:nvPr>
            <p:ph idx="1" type="subTitle"/>
          </p:nvPr>
        </p:nvSpPr>
        <p:spPr>
          <a:xfrm>
            <a:off x="1871142" y="3037175"/>
            <a:ext cx="24510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10</a:t>
            </a:r>
            <a:endParaRPr b="1"/>
          </a:p>
        </p:txBody>
      </p:sp>
      <p:sp>
        <p:nvSpPr>
          <p:cNvPr id="87" name="Google Shape;87;p13"/>
          <p:cNvSpPr txBox="1"/>
          <p:nvPr/>
        </p:nvSpPr>
        <p:spPr>
          <a:xfrm>
            <a:off x="2135450" y="3470075"/>
            <a:ext cx="29361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Salman Khaliq</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Devesh Agarwal</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Cam Gould</a:t>
            </a:r>
            <a:endParaRPr>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Eugenio Sanchez</a:t>
            </a:r>
            <a:endParaRPr sz="1300">
              <a:solidFill>
                <a:srgbClr val="FFFFFF"/>
              </a:solidFill>
              <a:latin typeface="Roboto"/>
              <a:ea typeface="Roboto"/>
              <a:cs typeface="Roboto"/>
              <a:sym typeface="Roboto"/>
            </a:endParaRPr>
          </a:p>
        </p:txBody>
      </p:sp>
      <p:cxnSp>
        <p:nvCxnSpPr>
          <p:cNvPr id="88" name="Google Shape;88;p13"/>
          <p:cNvCxnSpPr/>
          <p:nvPr/>
        </p:nvCxnSpPr>
        <p:spPr>
          <a:xfrm>
            <a:off x="708375" y="1868500"/>
            <a:ext cx="8090100" cy="30900"/>
          </a:xfrm>
          <a:prstGeom prst="straightConnector1">
            <a:avLst/>
          </a:prstGeom>
          <a:noFill/>
          <a:ln cap="flat" cmpd="sng" w="9525">
            <a:solidFill>
              <a:srgbClr val="FFFFFF"/>
            </a:solidFill>
            <a:prstDash val="solid"/>
            <a:round/>
            <a:headEnd len="med" w="med" type="none"/>
            <a:tailEnd len="med" w="med" type="none"/>
          </a:ln>
        </p:spPr>
      </p:cxnSp>
      <p:sp>
        <p:nvSpPr>
          <p:cNvPr id="89" name="Google Shape;89;p13"/>
          <p:cNvSpPr txBox="1"/>
          <p:nvPr>
            <p:ph type="ctrTitle"/>
          </p:nvPr>
        </p:nvSpPr>
        <p:spPr>
          <a:xfrm>
            <a:off x="642375" y="3055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Project 1:</a:t>
            </a:r>
            <a:endParaRPr b="1"/>
          </a:p>
        </p:txBody>
      </p:sp>
      <p:sp>
        <p:nvSpPr>
          <p:cNvPr id="90" name="Google Shape;90;p13"/>
          <p:cNvSpPr txBox="1"/>
          <p:nvPr/>
        </p:nvSpPr>
        <p:spPr>
          <a:xfrm>
            <a:off x="6334400" y="4578850"/>
            <a:ext cx="26076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500">
                <a:solidFill>
                  <a:srgbClr val="FFFFFF"/>
                </a:solidFill>
                <a:latin typeface="Roboto"/>
                <a:ea typeface="Roboto"/>
                <a:cs typeface="Roboto"/>
                <a:sym typeface="Roboto"/>
              </a:rPr>
              <a:t>Apr 20, 2022</a:t>
            </a:r>
            <a:endParaRPr sz="15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a:blip r:embed="rId3">
            <a:alphaModFix/>
          </a:blip>
          <a:stretch>
            <a:fillRect/>
          </a:stretch>
        </p:blipFill>
        <p:spPr>
          <a:xfrm>
            <a:off x="4462271" y="1652778"/>
            <a:ext cx="4535425" cy="3044952"/>
          </a:xfrm>
          <a:prstGeom prst="rect">
            <a:avLst/>
          </a:prstGeom>
          <a:noFill/>
          <a:ln>
            <a:noFill/>
          </a:ln>
        </p:spPr>
      </p:pic>
      <p:sp>
        <p:nvSpPr>
          <p:cNvPr id="170" name="Google Shape;170;p22"/>
          <p:cNvSpPr txBox="1"/>
          <p:nvPr>
            <p:ph type="title"/>
          </p:nvPr>
        </p:nvSpPr>
        <p:spPr>
          <a:xfrm>
            <a:off x="311700" y="16473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Three (Continued)...</a:t>
            </a:r>
            <a:endParaRPr b="1" sz="2600"/>
          </a:p>
        </p:txBody>
      </p:sp>
      <p:sp>
        <p:nvSpPr>
          <p:cNvPr id="171" name="Google Shape;171;p22"/>
          <p:cNvSpPr txBox="1"/>
          <p:nvPr/>
        </p:nvSpPr>
        <p:spPr>
          <a:xfrm>
            <a:off x="457200" y="621600"/>
            <a:ext cx="857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(1.3 * low_52week)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(0.75 * high_52week)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PE_ratio &lt; 40</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72" name="Google Shape;172;p22"/>
          <p:cNvPicPr preferRelativeResize="0"/>
          <p:nvPr/>
        </p:nvPicPr>
        <p:blipFill>
          <a:blip r:embed="rId4">
            <a:alphaModFix/>
          </a:blip>
          <a:stretch>
            <a:fillRect/>
          </a:stretch>
        </p:blipFill>
        <p:spPr>
          <a:xfrm>
            <a:off x="242316" y="1652778"/>
            <a:ext cx="4123944" cy="3044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Four </a:t>
            </a:r>
            <a:endParaRPr b="1" sz="2600"/>
          </a:p>
        </p:txBody>
      </p:sp>
      <p:sp>
        <p:nvSpPr>
          <p:cNvPr id="178" name="Google Shape;178;p23"/>
          <p:cNvSpPr txBox="1"/>
          <p:nvPr/>
        </p:nvSpPr>
        <p:spPr>
          <a:xfrm>
            <a:off x="351075" y="586300"/>
            <a:ext cx="857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
            </a:r>
            <a:r>
              <a:rPr lang="en">
                <a:solidFill>
                  <a:schemeClr val="dk1"/>
                </a:solidFill>
                <a:latin typeface="Roboto"/>
                <a:ea typeface="Roboto"/>
                <a:cs typeface="Roboto"/>
                <a:sym typeface="Roboto"/>
              </a:rPr>
              <a:t>atest Price &gt; moving_average_150 &gt; moving_average_200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 Price &gt;= (1.3 * Low of 52 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 Price &gt;= (0.75 * High of 52 week)</a:t>
            </a:r>
            <a:endParaRPr>
              <a:solidFill>
                <a:schemeClr val="dk1"/>
              </a:solidFill>
              <a:latin typeface="Roboto"/>
              <a:ea typeface="Roboto"/>
              <a:cs typeface="Roboto"/>
              <a:sym typeface="Roboto"/>
            </a:endParaRPr>
          </a:p>
        </p:txBody>
      </p:sp>
      <p:pic>
        <p:nvPicPr>
          <p:cNvPr id="179" name="Google Shape;179;p23"/>
          <p:cNvPicPr preferRelativeResize="0"/>
          <p:nvPr/>
        </p:nvPicPr>
        <p:blipFill rotWithShape="1">
          <a:blip r:embed="rId3">
            <a:alphaModFix/>
          </a:blip>
          <a:srcRect b="0" l="0" r="1312" t="12056"/>
          <a:stretch/>
        </p:blipFill>
        <p:spPr>
          <a:xfrm>
            <a:off x="1700784" y="1680210"/>
            <a:ext cx="5815584" cy="31729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4462271" y="1652778"/>
            <a:ext cx="4535425" cy="3044952"/>
          </a:xfrm>
          <a:prstGeom prst="rect">
            <a:avLst/>
          </a:prstGeom>
          <a:noFill/>
          <a:ln>
            <a:noFill/>
          </a:ln>
        </p:spPr>
      </p:pic>
      <p:sp>
        <p:nvSpPr>
          <p:cNvPr id="185" name="Google Shape;185;p24"/>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Four (Continued)... </a:t>
            </a:r>
            <a:endParaRPr b="1" sz="2600"/>
          </a:p>
        </p:txBody>
      </p:sp>
      <p:sp>
        <p:nvSpPr>
          <p:cNvPr id="186" name="Google Shape;186;p24"/>
          <p:cNvSpPr txBox="1"/>
          <p:nvPr/>
        </p:nvSpPr>
        <p:spPr>
          <a:xfrm>
            <a:off x="396700" y="614275"/>
            <a:ext cx="85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87" name="Google Shape;187;p24"/>
          <p:cNvPicPr preferRelativeResize="0"/>
          <p:nvPr/>
        </p:nvPicPr>
        <p:blipFill rotWithShape="1">
          <a:blip r:embed="rId4">
            <a:alphaModFix/>
          </a:blip>
          <a:srcRect b="0" l="0" r="0" t="1941"/>
          <a:stretch/>
        </p:blipFill>
        <p:spPr>
          <a:xfrm>
            <a:off x="240950" y="1652778"/>
            <a:ext cx="4123942" cy="3044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Portfolio Comparison</a:t>
            </a:r>
            <a:endParaRPr b="1"/>
          </a:p>
        </p:txBody>
      </p:sp>
      <p:pic>
        <p:nvPicPr>
          <p:cNvPr id="193" name="Google Shape;193;p25"/>
          <p:cNvPicPr preferRelativeResize="0"/>
          <p:nvPr/>
        </p:nvPicPr>
        <p:blipFill>
          <a:blip r:embed="rId3">
            <a:alphaModFix/>
          </a:blip>
          <a:stretch>
            <a:fillRect/>
          </a:stretch>
        </p:blipFill>
        <p:spPr>
          <a:xfrm>
            <a:off x="1549199" y="785550"/>
            <a:ext cx="6045601"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2436850" y="2052625"/>
            <a:ext cx="4421100" cy="6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Questions</a:t>
            </a:r>
            <a:endParaRPr b="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0896" y="137160"/>
            <a:ext cx="8520600" cy="607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2600"/>
              <a:t>Motivation &amp; Summary:</a:t>
            </a:r>
            <a:endParaRPr b="1" sz="2600"/>
          </a:p>
          <a:p>
            <a:pPr indent="0" lvl="0" marL="0" rtl="0" algn="l">
              <a:lnSpc>
                <a:spcPct val="100000"/>
              </a:lnSpc>
              <a:spcBef>
                <a:spcPts val="1200"/>
              </a:spcBef>
              <a:spcAft>
                <a:spcPts val="0"/>
              </a:spcAft>
              <a:buNone/>
            </a:pPr>
            <a:r>
              <a:t/>
            </a:r>
            <a:endParaRPr sz="2600"/>
          </a:p>
          <a:p>
            <a:pPr indent="0" lvl="0" marL="0" rtl="0" algn="l">
              <a:lnSpc>
                <a:spcPct val="100000"/>
              </a:lnSpc>
              <a:spcBef>
                <a:spcPts val="0"/>
              </a:spcBef>
              <a:spcAft>
                <a:spcPts val="0"/>
              </a:spcAft>
              <a:buNone/>
            </a:pPr>
            <a:r>
              <a:t/>
            </a:r>
            <a:endParaRPr sz="2600"/>
          </a:p>
        </p:txBody>
      </p:sp>
      <p:grpSp>
        <p:nvGrpSpPr>
          <p:cNvPr id="96" name="Google Shape;96;p14"/>
          <p:cNvGrpSpPr/>
          <p:nvPr/>
        </p:nvGrpSpPr>
        <p:grpSpPr>
          <a:xfrm>
            <a:off x="431925" y="1304875"/>
            <a:ext cx="2628925" cy="3416400"/>
            <a:chOff x="431925" y="1304875"/>
            <a:chExt cx="2628925" cy="3416400"/>
          </a:xfrm>
        </p:grpSpPr>
        <p:sp>
          <p:nvSpPr>
            <p:cNvPr id="97" name="Google Shape;9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Description</a:t>
            </a:r>
            <a:endParaRPr>
              <a:solidFill>
                <a:schemeClr val="lt1"/>
              </a:solidFill>
            </a:endParaRPr>
          </a:p>
        </p:txBody>
      </p:sp>
      <p:sp>
        <p:nvSpPr>
          <p:cNvPr id="100" name="Google Shape;10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400"/>
              <a:t>Provide user with portfolios with best returns.</a:t>
            </a:r>
            <a:r>
              <a:rPr lang="en" sz="1500"/>
              <a:t> </a:t>
            </a:r>
            <a:endParaRPr sz="1500"/>
          </a:p>
        </p:txBody>
      </p:sp>
      <p:grpSp>
        <p:nvGrpSpPr>
          <p:cNvPr id="101" name="Google Shape;101;p14"/>
          <p:cNvGrpSpPr/>
          <p:nvPr/>
        </p:nvGrpSpPr>
        <p:grpSpPr>
          <a:xfrm>
            <a:off x="3320450" y="1304875"/>
            <a:ext cx="2632500" cy="3416400"/>
            <a:chOff x="3320450" y="1304875"/>
            <a:chExt cx="2632500" cy="3416400"/>
          </a:xfrm>
        </p:grpSpPr>
        <p:sp>
          <p:nvSpPr>
            <p:cNvPr id="102" name="Google Shape;10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Assumption</a:t>
            </a:r>
            <a:endParaRPr>
              <a:solidFill>
                <a:schemeClr val="lt1"/>
              </a:solidFill>
            </a:endParaRPr>
          </a:p>
        </p:txBody>
      </p:sp>
      <p:sp>
        <p:nvSpPr>
          <p:cNvPr id="105" name="Google Shape;10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Portfolios created </a:t>
            </a:r>
            <a:endParaRPr sz="1400"/>
          </a:p>
          <a:p>
            <a:pPr indent="-317500" lvl="0" marL="457200" rtl="0" algn="l">
              <a:spcBef>
                <a:spcPts val="0"/>
              </a:spcBef>
              <a:spcAft>
                <a:spcPts val="0"/>
              </a:spcAft>
              <a:buSzPts val="1400"/>
              <a:buChar char="●"/>
            </a:pPr>
            <a:r>
              <a:rPr lang="en" sz="1400"/>
              <a:t>from calculations derived from the stocks historical data.</a:t>
            </a:r>
            <a:endParaRPr sz="1400"/>
          </a:p>
        </p:txBody>
      </p:sp>
      <p:grpSp>
        <p:nvGrpSpPr>
          <p:cNvPr id="106" name="Google Shape;106;p14"/>
          <p:cNvGrpSpPr/>
          <p:nvPr/>
        </p:nvGrpSpPr>
        <p:grpSpPr>
          <a:xfrm>
            <a:off x="6212550" y="1304875"/>
            <a:ext cx="2632500" cy="3416400"/>
            <a:chOff x="6212550" y="1304875"/>
            <a:chExt cx="2632500" cy="3416400"/>
          </a:xfrm>
        </p:grpSpPr>
        <p:sp>
          <p:nvSpPr>
            <p:cNvPr id="107" name="Google Shape;10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Scope</a:t>
            </a:r>
            <a:endParaRPr>
              <a:solidFill>
                <a:schemeClr val="lt1"/>
              </a:solidFill>
            </a:endParaRPr>
          </a:p>
        </p:txBody>
      </p:sp>
      <p:sp>
        <p:nvSpPr>
          <p:cNvPr id="110" name="Google Shape;11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Focused on stocks in the S&amp;P founded before 2011.</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11700" y="16473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Initial Data </a:t>
            </a:r>
            <a:r>
              <a:rPr b="1" lang="en" sz="2600"/>
              <a:t>Refinement</a:t>
            </a:r>
            <a:r>
              <a:rPr b="1" lang="en" sz="2600"/>
              <a:t> </a:t>
            </a:r>
            <a:endParaRPr b="1" sz="2600"/>
          </a:p>
        </p:txBody>
      </p:sp>
      <p:sp>
        <p:nvSpPr>
          <p:cNvPr id="116" name="Google Shape;116;p15"/>
          <p:cNvSpPr txBox="1"/>
          <p:nvPr/>
        </p:nvSpPr>
        <p:spPr>
          <a:xfrm>
            <a:off x="543850" y="785400"/>
            <a:ext cx="74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7" name="Google Shape;117;p15"/>
          <p:cNvSpPr txBox="1"/>
          <p:nvPr/>
        </p:nvSpPr>
        <p:spPr>
          <a:xfrm>
            <a:off x="389525" y="720275"/>
            <a:ext cx="85770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Started out with 443 stocks that are in the S&amp;P 500 that were in market by the date 2010-01-01.</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Of these stocks we compared each stocks returns over the S&amp;P return. </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then took the top 70% quantile performers to analyze for creating the portfolios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18" name="Google Shape;118;p15"/>
          <p:cNvPicPr preferRelativeResize="0"/>
          <p:nvPr/>
        </p:nvPicPr>
        <p:blipFill>
          <a:blip r:embed="rId3">
            <a:alphaModFix/>
          </a:blip>
          <a:stretch>
            <a:fillRect/>
          </a:stretch>
        </p:blipFill>
        <p:spPr>
          <a:xfrm>
            <a:off x="1663475" y="1594107"/>
            <a:ext cx="5817050" cy="3172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13716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Product</a:t>
            </a:r>
            <a:endParaRPr b="1" sz="2600"/>
          </a:p>
        </p:txBody>
      </p:sp>
      <p:pic>
        <p:nvPicPr>
          <p:cNvPr id="124" name="Google Shape;124;p16"/>
          <p:cNvPicPr preferRelativeResize="0"/>
          <p:nvPr/>
        </p:nvPicPr>
        <p:blipFill>
          <a:blip r:embed="rId3">
            <a:alphaModFix/>
          </a:blip>
          <a:stretch>
            <a:fillRect/>
          </a:stretch>
        </p:blipFill>
        <p:spPr>
          <a:xfrm>
            <a:off x="152400" y="897360"/>
            <a:ext cx="8839200" cy="36565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rotWithShape="1">
          <a:blip r:embed="rId3">
            <a:alphaModFix/>
          </a:blip>
          <a:srcRect b="0" l="0" r="0" t="12134"/>
          <a:stretch/>
        </p:blipFill>
        <p:spPr>
          <a:xfrm>
            <a:off x="1664208" y="1680210"/>
            <a:ext cx="5815584" cy="3172968"/>
          </a:xfrm>
          <a:prstGeom prst="rect">
            <a:avLst/>
          </a:prstGeom>
          <a:noFill/>
          <a:ln>
            <a:noFill/>
          </a:ln>
        </p:spPr>
      </p:pic>
      <p:sp>
        <p:nvSpPr>
          <p:cNvPr id="130" name="Google Shape;130;p17"/>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One </a:t>
            </a:r>
            <a:endParaRPr b="1" sz="2600"/>
          </a:p>
        </p:txBody>
      </p:sp>
      <p:sp>
        <p:nvSpPr>
          <p:cNvPr id="131" name="Google Shape;131;p17"/>
          <p:cNvSpPr txBox="1"/>
          <p:nvPr/>
        </p:nvSpPr>
        <p:spPr>
          <a:xfrm>
            <a:off x="386450" y="600700"/>
            <a:ext cx="857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 price &gt; 150 Days Simple Moving Average &gt; 200 Days Simple Moving Average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Price/Earning Ratio &lt; 40</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One (Continued)... </a:t>
            </a:r>
            <a:endParaRPr b="1" sz="2600"/>
          </a:p>
        </p:txBody>
      </p:sp>
      <p:sp>
        <p:nvSpPr>
          <p:cNvPr id="137" name="Google Shape;137;p18"/>
          <p:cNvSpPr txBox="1"/>
          <p:nvPr/>
        </p:nvSpPr>
        <p:spPr>
          <a:xfrm>
            <a:off x="657050" y="1047175"/>
            <a:ext cx="74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8" name="Google Shape;138;p18"/>
          <p:cNvPicPr preferRelativeResize="0"/>
          <p:nvPr/>
        </p:nvPicPr>
        <p:blipFill>
          <a:blip r:embed="rId3">
            <a:alphaModFix/>
          </a:blip>
          <a:stretch>
            <a:fillRect/>
          </a:stretch>
        </p:blipFill>
        <p:spPr>
          <a:xfrm>
            <a:off x="236825" y="1653997"/>
            <a:ext cx="4126075" cy="3042526"/>
          </a:xfrm>
          <a:prstGeom prst="rect">
            <a:avLst/>
          </a:prstGeom>
          <a:noFill/>
          <a:ln>
            <a:noFill/>
          </a:ln>
        </p:spPr>
      </p:pic>
      <p:pic>
        <p:nvPicPr>
          <p:cNvPr id="139" name="Google Shape;139;p18"/>
          <p:cNvPicPr preferRelativeResize="0"/>
          <p:nvPr/>
        </p:nvPicPr>
        <p:blipFill>
          <a:blip r:embed="rId4">
            <a:alphaModFix/>
          </a:blip>
          <a:stretch>
            <a:fillRect/>
          </a:stretch>
        </p:blipFill>
        <p:spPr>
          <a:xfrm>
            <a:off x="4460025" y="1653986"/>
            <a:ext cx="4531576" cy="30425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Two </a:t>
            </a:r>
            <a:endParaRPr b="1" sz="2600"/>
          </a:p>
        </p:txBody>
      </p:sp>
      <p:sp>
        <p:nvSpPr>
          <p:cNvPr id="145" name="Google Shape;145;p19"/>
          <p:cNvSpPr txBox="1"/>
          <p:nvPr/>
        </p:nvSpPr>
        <p:spPr>
          <a:xfrm>
            <a:off x="550925" y="1068400"/>
            <a:ext cx="74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19"/>
          <p:cNvSpPr txBox="1"/>
          <p:nvPr/>
        </p:nvSpPr>
        <p:spPr>
          <a:xfrm>
            <a:off x="311700" y="783550"/>
            <a:ext cx="338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147" name="Google Shape;147;p19"/>
          <p:cNvPicPr preferRelativeResize="0"/>
          <p:nvPr/>
        </p:nvPicPr>
        <p:blipFill rotWithShape="1">
          <a:blip r:embed="rId3">
            <a:alphaModFix/>
          </a:blip>
          <a:srcRect b="1793" l="0" r="-796" t="12779"/>
          <a:stretch/>
        </p:blipFill>
        <p:spPr>
          <a:xfrm>
            <a:off x="1700589" y="1684000"/>
            <a:ext cx="5815786" cy="3173750"/>
          </a:xfrm>
          <a:prstGeom prst="rect">
            <a:avLst/>
          </a:prstGeom>
          <a:noFill/>
          <a:ln>
            <a:noFill/>
          </a:ln>
        </p:spPr>
      </p:pic>
      <p:sp>
        <p:nvSpPr>
          <p:cNvPr id="148" name="Google Shape;148;p19"/>
          <p:cNvSpPr txBox="1"/>
          <p:nvPr/>
        </p:nvSpPr>
        <p:spPr>
          <a:xfrm>
            <a:off x="380425" y="555100"/>
            <a:ext cx="636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moving_average_150 and &gt; moving_average_200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(1.3 * low_52week)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(0.75 * high_52week)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PE_ratio &lt; 40</a:t>
            </a:r>
            <a:endParaRPr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Two (Continued)...</a:t>
            </a:r>
            <a:endParaRPr b="1" sz="2600"/>
          </a:p>
        </p:txBody>
      </p:sp>
      <p:pic>
        <p:nvPicPr>
          <p:cNvPr id="154" name="Google Shape;154;p20"/>
          <p:cNvPicPr preferRelativeResize="0"/>
          <p:nvPr/>
        </p:nvPicPr>
        <p:blipFill>
          <a:blip r:embed="rId3">
            <a:alphaModFix/>
          </a:blip>
          <a:stretch>
            <a:fillRect/>
          </a:stretch>
        </p:blipFill>
        <p:spPr>
          <a:xfrm>
            <a:off x="4462272" y="1655826"/>
            <a:ext cx="4535424" cy="3044951"/>
          </a:xfrm>
          <a:prstGeom prst="rect">
            <a:avLst/>
          </a:prstGeom>
          <a:noFill/>
          <a:ln>
            <a:noFill/>
          </a:ln>
        </p:spPr>
      </p:pic>
      <p:pic>
        <p:nvPicPr>
          <p:cNvPr id="155" name="Google Shape;155;p20"/>
          <p:cNvPicPr preferRelativeResize="0"/>
          <p:nvPr/>
        </p:nvPicPr>
        <p:blipFill>
          <a:blip r:embed="rId4">
            <a:alphaModFix/>
          </a:blip>
          <a:stretch>
            <a:fillRect/>
          </a:stretch>
        </p:blipFill>
        <p:spPr>
          <a:xfrm>
            <a:off x="242317" y="1655827"/>
            <a:ext cx="4123943" cy="3044951"/>
          </a:xfrm>
          <a:prstGeom prst="rect">
            <a:avLst/>
          </a:prstGeom>
          <a:noFill/>
          <a:ln>
            <a:noFill/>
          </a:ln>
        </p:spPr>
      </p:pic>
      <p:sp>
        <p:nvSpPr>
          <p:cNvPr id="156" name="Google Shape;156;p20"/>
          <p:cNvSpPr txBox="1"/>
          <p:nvPr/>
        </p:nvSpPr>
        <p:spPr>
          <a:xfrm>
            <a:off x="311700" y="521400"/>
            <a:ext cx="621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moving_average_150 &gt; moving_average_200</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(1.3 * low_52week)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Latest_price &gt;= (0.75 * high_52week)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PE_ratio &lt; 40</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1"/>
          <p:cNvPicPr preferRelativeResize="0"/>
          <p:nvPr/>
        </p:nvPicPr>
        <p:blipFill rotWithShape="1">
          <a:blip r:embed="rId3">
            <a:alphaModFix/>
          </a:blip>
          <a:srcRect b="0" l="0" r="0" t="12203"/>
          <a:stretch/>
        </p:blipFill>
        <p:spPr>
          <a:xfrm>
            <a:off x="1700784" y="1680210"/>
            <a:ext cx="5815584" cy="3172968"/>
          </a:xfrm>
          <a:prstGeom prst="rect">
            <a:avLst/>
          </a:prstGeom>
          <a:noFill/>
          <a:ln>
            <a:noFill/>
          </a:ln>
        </p:spPr>
      </p:pic>
      <p:sp>
        <p:nvSpPr>
          <p:cNvPr id="162" name="Google Shape;162;p21"/>
          <p:cNvSpPr txBox="1"/>
          <p:nvPr>
            <p:ph type="title"/>
          </p:nvPr>
        </p:nvSpPr>
        <p:spPr>
          <a:xfrm>
            <a:off x="311700" y="137298"/>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Optimized Portfolio Three</a:t>
            </a:r>
            <a:endParaRPr b="1" sz="2600"/>
          </a:p>
        </p:txBody>
      </p:sp>
      <p:sp>
        <p:nvSpPr>
          <p:cNvPr id="163" name="Google Shape;163;p21"/>
          <p:cNvSpPr txBox="1"/>
          <p:nvPr/>
        </p:nvSpPr>
        <p:spPr>
          <a:xfrm>
            <a:off x="396200" y="781100"/>
            <a:ext cx="85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164" name="Google Shape;164;p21"/>
          <p:cNvSpPr txBox="1"/>
          <p:nvPr/>
        </p:nvSpPr>
        <p:spPr>
          <a:xfrm>
            <a:off x="367900" y="530625"/>
            <a:ext cx="576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Conditions: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1- Latest_price &gt;= (1.3 * low_52week)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2- Latest_price &gt;= (0.75 * high_52week)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3- PE_ratio &lt; 40</a:t>
            </a:r>
            <a:endParaRPr b="1">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