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9144000" cy="51435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9c5bf0a3a_0_1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e9c5bf0a3a_0_1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9dff35b75_0_1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e9dff35b75_0_1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9c5bf0a3a_0_2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e9c5bf0a3a_0_2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9dff35b75_0_1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e9dff35b75_0_1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9c5bf0a3a_0_3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e9c5bf0a3a_0_3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9dff35b75_0_2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e9dff35b75_0_2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c5bf0a3a_0_2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e9c5bf0a3a_0_2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9dff35b75_0_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e9dff35b75_0_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1340499" y="926427"/>
            <a:ext cx="6463000" cy="617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2484875" y="1781599"/>
            <a:ext cx="4320540" cy="1093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1340499" y="926427"/>
            <a:ext cx="6463000" cy="617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384725" y="318634"/>
            <a:ext cx="8374549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340499" y="926427"/>
            <a:ext cx="6463000" cy="617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154895" y="3903669"/>
            <a:ext cx="989330" cy="988060"/>
          </a:xfrm>
          <a:custGeom>
            <a:rect b="b" l="l" r="r" t="t"/>
            <a:pathLst>
              <a:path extrusionOk="0" h="988060" w="989329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6181162" y="3903669"/>
            <a:ext cx="989330" cy="988060"/>
          </a:xfrm>
          <a:custGeom>
            <a:rect b="b" l="l" r="r" t="t"/>
            <a:pathLst>
              <a:path extrusionOk="0" h="988060" w="989329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7170273" y="3903669"/>
            <a:ext cx="989330" cy="988060"/>
          </a:xfrm>
          <a:custGeom>
            <a:rect b="b" l="l" r="r" t="t"/>
            <a:pathLst>
              <a:path extrusionOk="0" h="988060" w="989329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D1336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8154757" y="3903682"/>
            <a:ext cx="989330" cy="988060"/>
          </a:xfrm>
          <a:custGeom>
            <a:rect b="b" l="l" r="r" t="t"/>
            <a:pathLst>
              <a:path extrusionOk="0" h="988060" w="989329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0" y="4891594"/>
            <a:ext cx="9144000" cy="252095"/>
          </a:xfrm>
          <a:custGeom>
            <a:rect b="b" l="l" r="r" t="t"/>
            <a:pathLst>
              <a:path extrusionOk="0" h="252095" w="9144000">
                <a:moveTo>
                  <a:pt x="9143999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1999"/>
                </a:lnTo>
                <a:close/>
              </a:path>
            </a:pathLst>
          </a:custGeom>
          <a:solidFill>
            <a:srgbClr val="2A389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340499" y="926427"/>
            <a:ext cx="6463000" cy="617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2484875" y="1781599"/>
            <a:ext cx="4320540" cy="1093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drive.google.com/file/d/1V89NYk_EjBt5Afl-OeO3chvY_05SvqvK/view" TargetMode="External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9" name="Google Shape;49;p7"/>
          <p:cNvGrpSpPr/>
          <p:nvPr/>
        </p:nvGrpSpPr>
        <p:grpSpPr>
          <a:xfrm>
            <a:off x="6098378" y="4"/>
            <a:ext cx="3045790" cy="2030736"/>
            <a:chOff x="6098378" y="4"/>
            <a:chExt cx="3045790" cy="2030736"/>
          </a:xfrm>
        </p:grpSpPr>
        <p:sp>
          <p:nvSpPr>
            <p:cNvPr id="50" name="Google Shape;50;p7"/>
            <p:cNvSpPr/>
            <p:nvPr/>
          </p:nvSpPr>
          <p:spPr>
            <a:xfrm>
              <a:off x="8128803" y="15"/>
              <a:ext cx="1015365" cy="1015365"/>
            </a:xfrm>
            <a:custGeom>
              <a:rect b="b" l="l" r="r" t="t"/>
              <a:pathLst>
                <a:path extrusionOk="0" h="1015365" w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7113463" y="4"/>
              <a:ext cx="1015365" cy="1015365"/>
            </a:xfrm>
            <a:custGeom>
              <a:rect b="b" l="l" r="r" t="t"/>
              <a:pathLst>
                <a:path extrusionOk="0" h="1015365" w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7113588" y="106"/>
              <a:ext cx="1015365" cy="1015365"/>
            </a:xfrm>
            <a:custGeom>
              <a:rect b="b" l="l" r="r" t="t"/>
              <a:pathLst>
                <a:path extrusionOk="0" h="1015365" w="1015365">
                  <a:moveTo>
                    <a:pt x="0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199"/>
                  </a:lnTo>
                  <a:close/>
                </a:path>
              </a:pathLst>
            </a:custGeom>
            <a:solidFill>
              <a:srgbClr val="7890C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6098378" y="96"/>
              <a:ext cx="1015365" cy="1015365"/>
            </a:xfrm>
            <a:custGeom>
              <a:rect b="b" l="l" r="r" t="t"/>
              <a:pathLst>
                <a:path extrusionOk="0" h="1015365" w="1015365">
                  <a:moveTo>
                    <a:pt x="1015199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8128789" y="1015375"/>
              <a:ext cx="1015365" cy="1015365"/>
            </a:xfrm>
            <a:custGeom>
              <a:rect b="b" l="l" r="r" t="t"/>
              <a:pathLst>
                <a:path extrusionOk="0" h="1015364" w="1015365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1340500" y="926425"/>
            <a:ext cx="73959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155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Claims Management System</a:t>
            </a:r>
            <a:endParaRPr/>
          </a:p>
        </p:txBody>
      </p:sp>
      <p:sp>
        <p:nvSpPr>
          <p:cNvPr id="56" name="Google Shape;56;p7"/>
          <p:cNvSpPr txBox="1"/>
          <p:nvPr/>
        </p:nvSpPr>
        <p:spPr>
          <a:xfrm>
            <a:off x="5396125" y="2966175"/>
            <a:ext cx="34908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800">
            <a:spAutoFit/>
          </a:bodyPr>
          <a:lstStyle/>
          <a:p>
            <a:pPr indent="-356869" lvl="0" marL="3689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Helvetica Neue"/>
              <a:buChar char="●"/>
            </a:pPr>
            <a:r>
              <a:rPr lang="en-US" sz="16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Aitha Nikhil</a:t>
            </a:r>
            <a:r>
              <a:rPr lang="en-US" sz="16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(921434)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  <a:p>
            <a:pPr indent="-356869" lvl="0" marL="368935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Helvetica Neue"/>
              <a:buChar char="●"/>
            </a:pPr>
            <a:r>
              <a:rPr lang="en-US" sz="16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Pathan Salman Khan</a:t>
            </a:r>
            <a:r>
              <a:rPr lang="en-US" sz="16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(922131)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  <a:p>
            <a:pPr indent="-344169" lvl="0" marL="368935" marR="0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FFFFFF"/>
              </a:buClr>
              <a:buSzPts val="1450"/>
              <a:buFont typeface="Helvetica Neue"/>
              <a:buChar char="●"/>
            </a:pPr>
            <a:r>
              <a:rPr lang="en-US" sz="16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Sahithi GM</a:t>
            </a:r>
            <a:r>
              <a:rPr lang="en-US" sz="14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(922134)</a:t>
            </a:r>
            <a:endParaRPr sz="1450">
              <a:latin typeface="Roboto"/>
              <a:ea typeface="Roboto"/>
              <a:cs typeface="Roboto"/>
              <a:sym typeface="Roboto"/>
            </a:endParaRPr>
          </a:p>
          <a:p>
            <a:pPr indent="-356869" lvl="0" marL="368935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Helvetica Neue"/>
              <a:buChar char="●"/>
            </a:pPr>
            <a:r>
              <a:rPr lang="en-US" sz="16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 Sumit Reddy </a:t>
            </a:r>
            <a:r>
              <a:rPr lang="en-US" sz="16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(921617)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2484875" y="1781599"/>
            <a:ext cx="43206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MFPE (POD - 2) INTCDE21IJ042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50"/>
          </a:p>
          <a:p>
            <a:pPr indent="0" lvl="0" marL="282257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650">
                <a:latin typeface="Roboto"/>
                <a:ea typeface="Roboto"/>
                <a:cs typeface="Roboto"/>
                <a:sym typeface="Roboto"/>
              </a:rPr>
              <a:t>Team Members</a:t>
            </a:r>
            <a:endParaRPr sz="16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744050" y="2853231"/>
            <a:ext cx="88455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Mentor 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1773722" y="2853231"/>
            <a:ext cx="1553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Thiyagaraja 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744050" y="3401871"/>
            <a:ext cx="87947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Trainer 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1767695" y="3401871"/>
            <a:ext cx="1571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Nilay Das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744050" y="3950511"/>
            <a:ext cx="85216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Coach 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1796795" y="3950511"/>
            <a:ext cx="2105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Keerthana Ganesh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84725" y="469308"/>
            <a:ext cx="4288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</a:rPr>
              <a:t>Authorization </a:t>
            </a:r>
            <a:r>
              <a:rPr lang="en-US" sz="2700">
                <a:solidFill>
                  <a:srgbClr val="2A3890"/>
                </a:solidFill>
              </a:rPr>
              <a:t>Microservice</a:t>
            </a:r>
            <a:endParaRPr sz="2700"/>
          </a:p>
        </p:txBody>
      </p:sp>
      <p:sp>
        <p:nvSpPr>
          <p:cNvPr id="117" name="Google Shape;117;p16"/>
          <p:cNvSpPr txBox="1"/>
          <p:nvPr/>
        </p:nvSpPr>
        <p:spPr>
          <a:xfrm>
            <a:off x="456674" y="1442485"/>
            <a:ext cx="6783600" cy="24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0850" lvl="0" marL="4629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90A"/>
              </a:buClr>
              <a:buSzPts val="1750"/>
              <a:buFont typeface="MS PGothic"/>
              <a:buChar char="❖"/>
            </a:pPr>
            <a:r>
              <a:rPr lang="en-US" sz="1750">
                <a:solidFill>
                  <a:srgbClr val="08090A"/>
                </a:solidFill>
                <a:latin typeface="Roboto"/>
                <a:ea typeface="Roboto"/>
                <a:cs typeface="Roboto"/>
                <a:sym typeface="Roboto"/>
              </a:rPr>
              <a:t>Authentication Microservice will perform </a:t>
            </a:r>
            <a:r>
              <a:rPr b="1" lang="en-US" sz="1750">
                <a:solidFill>
                  <a:srgbClr val="08090A"/>
                </a:solidFill>
                <a:latin typeface="Roboto"/>
                <a:ea typeface="Roboto"/>
                <a:cs typeface="Roboto"/>
                <a:sym typeface="Roboto"/>
              </a:rPr>
              <a:t>operations like</a:t>
            </a:r>
            <a:r>
              <a:rPr lang="en-US" sz="1750">
                <a:solidFill>
                  <a:srgbClr val="08090A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75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8090A"/>
              </a:buClr>
              <a:buSzPts val="1700"/>
              <a:buFont typeface="MS PGothic"/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63219" lvl="1" marL="920114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8090A"/>
              </a:buClr>
              <a:buSzPts val="1750"/>
              <a:buFont typeface="Arial"/>
              <a:buChar char="●"/>
            </a:pPr>
            <a:r>
              <a:rPr b="1" i="0" lang="en-US" sz="1750" u="none" cap="none" strike="noStrike">
                <a:solidFill>
                  <a:srgbClr val="08090A"/>
                </a:solidFill>
                <a:latin typeface="Roboto"/>
                <a:ea typeface="Roboto"/>
                <a:cs typeface="Roboto"/>
                <a:sym typeface="Roboto"/>
              </a:rPr>
              <a:t>Login </a:t>
            </a:r>
            <a:r>
              <a:rPr b="1" i="0" lang="en-US" sz="1750" u="none" cap="none" strike="noStrike">
                <a:solidFill>
                  <a:srgbClr val="08090A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endParaRPr b="0" i="0" sz="1750" u="none" cap="none" strike="noStrike">
              <a:latin typeface="Roboto"/>
              <a:ea typeface="Roboto"/>
              <a:cs typeface="Roboto"/>
              <a:sym typeface="Robot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8090A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latin typeface="Roboto"/>
              <a:ea typeface="Roboto"/>
              <a:cs typeface="Roboto"/>
              <a:sym typeface="Roboto"/>
            </a:endParaRPr>
          </a:p>
          <a:p>
            <a:pPr indent="-363219" lvl="1" marL="920114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8090A"/>
              </a:buClr>
              <a:buSzPts val="1750"/>
              <a:buFont typeface="Arial"/>
              <a:buChar char="●"/>
            </a:pPr>
            <a:r>
              <a:rPr b="1" lang="en-US" sz="1750">
                <a:solidFill>
                  <a:srgbClr val="08090A"/>
                </a:solidFill>
                <a:latin typeface="Roboto"/>
                <a:ea typeface="Roboto"/>
                <a:cs typeface="Roboto"/>
                <a:sym typeface="Roboto"/>
              </a:rPr>
              <a:t>Validate</a:t>
            </a:r>
            <a:endParaRPr b="0" i="0" sz="1750" u="none" cap="none" strike="noStrike">
              <a:latin typeface="Roboto"/>
              <a:ea typeface="Roboto"/>
              <a:cs typeface="Roboto"/>
              <a:sym typeface="Robot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8090A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latin typeface="Roboto"/>
              <a:ea typeface="Roboto"/>
              <a:cs typeface="Roboto"/>
              <a:sym typeface="Roboto"/>
            </a:endParaRPr>
          </a:p>
          <a:p>
            <a:pPr indent="-450850" lvl="0" marL="46291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8090A"/>
              </a:buClr>
              <a:buSzPts val="1750"/>
              <a:buFont typeface="MS PGothic"/>
              <a:buChar char="❖"/>
            </a:pPr>
            <a:r>
              <a:rPr lang="en-US" sz="1750">
                <a:solidFill>
                  <a:srgbClr val="08090A"/>
                </a:solidFill>
                <a:latin typeface="Roboto"/>
                <a:ea typeface="Roboto"/>
                <a:cs typeface="Roboto"/>
                <a:sym typeface="Roboto"/>
              </a:rPr>
              <a:t>Authentication will provide the </a:t>
            </a:r>
            <a:r>
              <a:rPr b="1" lang="en-US" sz="1750">
                <a:solidFill>
                  <a:srgbClr val="08090A"/>
                </a:solidFill>
                <a:latin typeface="Roboto"/>
                <a:ea typeface="Roboto"/>
                <a:cs typeface="Roboto"/>
                <a:sym typeface="Roboto"/>
              </a:rPr>
              <a:t>JWT </a:t>
            </a:r>
            <a:r>
              <a:rPr lang="en-US" sz="1750">
                <a:solidFill>
                  <a:srgbClr val="08090A"/>
                </a:solidFill>
                <a:latin typeface="Roboto"/>
                <a:ea typeface="Roboto"/>
                <a:cs typeface="Roboto"/>
                <a:sym typeface="Roboto"/>
              </a:rPr>
              <a:t>token after user’s validation.</a:t>
            </a:r>
            <a:endParaRPr sz="175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8090A"/>
              </a:buClr>
              <a:buSzPts val="1700"/>
              <a:buFont typeface="MS PGothic"/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450850" lvl="0" marL="4629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90A"/>
              </a:buClr>
              <a:buSzPts val="1750"/>
              <a:buFont typeface="MS PGothic"/>
              <a:buChar char="❖"/>
            </a:pPr>
            <a:r>
              <a:rPr lang="en-US" sz="1750">
                <a:solidFill>
                  <a:srgbClr val="08090A"/>
                </a:solidFill>
                <a:latin typeface="Roboto"/>
                <a:ea typeface="Roboto"/>
                <a:cs typeface="Roboto"/>
                <a:sym typeface="Roboto"/>
              </a:rPr>
              <a:t>Providing the </a:t>
            </a:r>
            <a:r>
              <a:rPr b="1" lang="en-US" sz="1750">
                <a:solidFill>
                  <a:srgbClr val="08090A"/>
                </a:solidFill>
                <a:latin typeface="Roboto"/>
                <a:ea typeface="Roboto"/>
                <a:cs typeface="Roboto"/>
                <a:sym typeface="Roboto"/>
              </a:rPr>
              <a:t>authorization </a:t>
            </a:r>
            <a:r>
              <a:rPr lang="en-US" sz="1750">
                <a:solidFill>
                  <a:srgbClr val="08090A"/>
                </a:solidFill>
                <a:latin typeface="Roboto"/>
                <a:ea typeface="Roboto"/>
                <a:cs typeface="Roboto"/>
                <a:sym typeface="Roboto"/>
              </a:rPr>
              <a:t>based on </a:t>
            </a:r>
            <a:r>
              <a:rPr b="1" lang="en-US" sz="1750">
                <a:solidFill>
                  <a:srgbClr val="08090A"/>
                </a:solidFill>
                <a:latin typeface="Roboto"/>
                <a:ea typeface="Roboto"/>
                <a:cs typeface="Roboto"/>
                <a:sym typeface="Roboto"/>
              </a:rPr>
              <a:t>user’s login</a:t>
            </a:r>
            <a:endParaRPr sz="175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84725" y="469308"/>
            <a:ext cx="675005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</a:rPr>
              <a:t>Authorization Microservice - Sample request</a:t>
            </a:r>
            <a:endParaRPr sz="2700"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8079" l="3334" r="1662" t="9980"/>
          <a:stretch/>
        </p:blipFill>
        <p:spPr>
          <a:xfrm>
            <a:off x="228600" y="1090125"/>
            <a:ext cx="8686799" cy="322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84725" y="322508"/>
            <a:ext cx="5332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</a:rPr>
              <a:t>Architecture Diagram for Policy </a:t>
            </a:r>
            <a:endParaRPr sz="2700"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938" y="750908"/>
            <a:ext cx="6899179" cy="4087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84725" y="322500"/>
            <a:ext cx="8015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</a:rPr>
              <a:t>Swagger for Policy </a:t>
            </a:r>
            <a:endParaRPr sz="2700"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19528" l="3363" r="5228" t="16797"/>
          <a:stretch/>
        </p:blipFill>
        <p:spPr>
          <a:xfrm>
            <a:off x="521050" y="917175"/>
            <a:ext cx="7944024" cy="351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84725" y="469308"/>
            <a:ext cx="3557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</a:rPr>
              <a:t>P</a:t>
            </a:r>
            <a:r>
              <a:rPr lang="en-US" sz="2700">
                <a:solidFill>
                  <a:srgbClr val="2A3890"/>
                </a:solidFill>
              </a:rPr>
              <a:t>olicy </a:t>
            </a:r>
            <a:r>
              <a:rPr lang="en-US" sz="2700">
                <a:solidFill>
                  <a:srgbClr val="2A3890"/>
                </a:solidFill>
              </a:rPr>
              <a:t>Microservice </a:t>
            </a:r>
            <a:endParaRPr sz="2700"/>
          </a:p>
        </p:txBody>
      </p:sp>
      <p:sp>
        <p:nvSpPr>
          <p:cNvPr id="141" name="Google Shape;141;p20"/>
          <p:cNvSpPr txBox="1"/>
          <p:nvPr/>
        </p:nvSpPr>
        <p:spPr>
          <a:xfrm>
            <a:off x="391124" y="1160660"/>
            <a:ext cx="8250000" cy="25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50">
            <a:spAutoFit/>
          </a:bodyPr>
          <a:lstStyle/>
          <a:p>
            <a:pPr indent="-450850" lvl="0" marL="4629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50"/>
              <a:buFont typeface="MS PGothic"/>
              <a:buChar char="❖"/>
            </a:pPr>
            <a:r>
              <a:rPr b="1" lang="en-US" sz="1750">
                <a:latin typeface="Roboto"/>
                <a:ea typeface="Roboto"/>
                <a:cs typeface="Roboto"/>
                <a:sym typeface="Roboto"/>
              </a:rPr>
              <a:t>Policy </a:t>
            </a:r>
            <a:r>
              <a:rPr lang="en-US" sz="1750">
                <a:latin typeface="Roboto"/>
                <a:ea typeface="Roboto"/>
                <a:cs typeface="Roboto"/>
                <a:sym typeface="Roboto"/>
              </a:rPr>
              <a:t>microservice will performs </a:t>
            </a:r>
            <a:r>
              <a:rPr b="1" lang="en-US" sz="1750">
                <a:latin typeface="Roboto"/>
                <a:ea typeface="Roboto"/>
                <a:cs typeface="Roboto"/>
                <a:sym typeface="Roboto"/>
              </a:rPr>
              <a:t>operations like </a:t>
            </a:r>
            <a:r>
              <a:rPr lang="en-US" sz="1750">
                <a:latin typeface="Roboto"/>
                <a:ea typeface="Roboto"/>
                <a:cs typeface="Roboto"/>
                <a:sym typeface="Roboto"/>
              </a:rPr>
              <a:t>:</a:t>
            </a:r>
            <a:endParaRPr sz="175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●"/>
            </a:pPr>
            <a:r>
              <a:rPr lang="en-US" sz="1700">
                <a:solidFill>
                  <a:schemeClr val="dk1"/>
                </a:solidFill>
              </a:rPr>
              <a:t>Return the chain of hospitals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Helvetica Neue"/>
              <a:buChar char="●"/>
            </a:pPr>
            <a:r>
              <a:rPr lang="en-US" sz="1000">
                <a:solidFill>
                  <a:schemeClr val="dk1"/>
                </a:solidFill>
              </a:rPr>
              <a:t> </a:t>
            </a:r>
            <a:r>
              <a:rPr lang="en-US" sz="1700">
                <a:solidFill>
                  <a:schemeClr val="dk1"/>
                </a:solidFill>
              </a:rPr>
              <a:t>Provide the list of benefits which the member is eligible</a:t>
            </a:r>
            <a:endParaRPr sz="1750"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Char char="●"/>
            </a:pPr>
            <a:r>
              <a:rPr lang="en-US" sz="1700">
                <a:solidFill>
                  <a:schemeClr val="dk1"/>
                </a:solidFill>
              </a:rPr>
              <a:t>To provide the eligible claim amount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latin typeface="Roboto"/>
              <a:ea typeface="Roboto"/>
              <a:cs typeface="Roboto"/>
              <a:sym typeface="Roboto"/>
            </a:endParaRPr>
          </a:p>
          <a:p>
            <a:pPr indent="-450850" lvl="0" marL="462915" marR="5080" rtl="0" algn="l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750"/>
              <a:buFont typeface="MS PGothic"/>
              <a:buChar char="❖"/>
            </a:pPr>
            <a:r>
              <a:rPr lang="en-US" sz="1750">
                <a:latin typeface="Roboto"/>
                <a:ea typeface="Roboto"/>
                <a:cs typeface="Roboto"/>
                <a:sym typeface="Roboto"/>
              </a:rPr>
              <a:t>It even interacts with authentication microservices to authorize user using </a:t>
            </a:r>
            <a:r>
              <a:rPr b="1" lang="en-US" sz="1750">
                <a:latin typeface="Roboto"/>
                <a:ea typeface="Roboto"/>
                <a:cs typeface="Roboto"/>
                <a:sym typeface="Roboto"/>
              </a:rPr>
              <a:t>JWT </a:t>
            </a:r>
            <a:r>
              <a:rPr lang="en-US" sz="1750">
                <a:latin typeface="Roboto"/>
                <a:ea typeface="Roboto"/>
                <a:cs typeface="Roboto"/>
                <a:sym typeface="Roboto"/>
              </a:rPr>
              <a:t>token.</a:t>
            </a:r>
            <a:endParaRPr sz="175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84725" y="469308"/>
            <a:ext cx="6198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</a:rPr>
              <a:t>Policy</a:t>
            </a:r>
            <a:r>
              <a:rPr lang="en-US" sz="2700">
                <a:solidFill>
                  <a:srgbClr val="2A3890"/>
                </a:solidFill>
              </a:rPr>
              <a:t> Microservice - Sample request</a:t>
            </a:r>
            <a:endParaRPr sz="2700"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8624" l="3441" r="4290" t="30205"/>
          <a:stretch/>
        </p:blipFill>
        <p:spPr>
          <a:xfrm>
            <a:off x="384725" y="1074750"/>
            <a:ext cx="8366899" cy="359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84725" y="322508"/>
            <a:ext cx="5332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</a:rPr>
              <a:t>Architecture Diagram for Claims </a:t>
            </a:r>
            <a:endParaRPr sz="2700"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50" y="925825"/>
            <a:ext cx="8154899" cy="36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84725" y="322500"/>
            <a:ext cx="8015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</a:rPr>
              <a:t>Swagger for Claims </a:t>
            </a:r>
            <a:endParaRPr sz="2700"/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6530" l="3713" r="4366" t="14976"/>
          <a:stretch/>
        </p:blipFill>
        <p:spPr>
          <a:xfrm>
            <a:off x="446175" y="917150"/>
            <a:ext cx="8427902" cy="36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84725" y="469308"/>
            <a:ext cx="33345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</a:rPr>
              <a:t>Claims </a:t>
            </a:r>
            <a:r>
              <a:rPr lang="en-US" sz="2700">
                <a:solidFill>
                  <a:srgbClr val="2A3890"/>
                </a:solidFill>
              </a:rPr>
              <a:t>Microservice</a:t>
            </a:r>
            <a:endParaRPr sz="2700"/>
          </a:p>
        </p:txBody>
      </p:sp>
      <p:sp>
        <p:nvSpPr>
          <p:cNvPr id="165" name="Google Shape;165;p24"/>
          <p:cNvSpPr txBox="1"/>
          <p:nvPr/>
        </p:nvSpPr>
        <p:spPr>
          <a:xfrm>
            <a:off x="391124" y="1160660"/>
            <a:ext cx="81135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50">
            <a:spAutoFit/>
          </a:bodyPr>
          <a:lstStyle/>
          <a:p>
            <a:pPr indent="-450850" lvl="0" marL="4629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90A"/>
              </a:buClr>
              <a:buSzPts val="1750"/>
              <a:buFont typeface="MS PGothic"/>
              <a:buChar char="❖"/>
            </a:pPr>
            <a:r>
              <a:rPr b="1" lang="en-US" sz="1750">
                <a:solidFill>
                  <a:srgbClr val="08090A"/>
                </a:solidFill>
                <a:latin typeface="Roboto"/>
                <a:ea typeface="Roboto"/>
                <a:cs typeface="Roboto"/>
                <a:sym typeface="Roboto"/>
              </a:rPr>
              <a:t>Claims </a:t>
            </a:r>
            <a:r>
              <a:rPr lang="en-US" sz="1750">
                <a:solidFill>
                  <a:srgbClr val="08090A"/>
                </a:solidFill>
                <a:latin typeface="Roboto"/>
                <a:ea typeface="Roboto"/>
                <a:cs typeface="Roboto"/>
                <a:sym typeface="Roboto"/>
              </a:rPr>
              <a:t>Microservice will perform </a:t>
            </a:r>
            <a:r>
              <a:rPr b="1" lang="en-US" sz="1750">
                <a:solidFill>
                  <a:srgbClr val="08090A"/>
                </a:solidFill>
                <a:latin typeface="Roboto"/>
                <a:ea typeface="Roboto"/>
                <a:cs typeface="Roboto"/>
                <a:sym typeface="Roboto"/>
              </a:rPr>
              <a:t>following operations</a:t>
            </a:r>
            <a:r>
              <a:rPr lang="en-US" sz="1750">
                <a:solidFill>
                  <a:srgbClr val="08090A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750">
              <a:solidFill>
                <a:srgbClr val="08090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8090A"/>
              </a:buClr>
              <a:buSzPts val="1750"/>
              <a:buChar char="●"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chemeClr val="dk1"/>
                </a:solidFill>
              </a:rPr>
              <a:t>Retrieve the claim status from database and return</a:t>
            </a:r>
            <a:endParaRPr b="1" sz="1700">
              <a:solidFill>
                <a:srgbClr val="08090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3219" lvl="0" marL="920114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8090A"/>
              </a:buClr>
              <a:buSzPts val="1750"/>
              <a:buFont typeface="Helvetica Neue"/>
              <a:buChar char="●"/>
            </a:pPr>
            <a:r>
              <a:rPr lang="en-US" sz="1750">
                <a:solidFill>
                  <a:srgbClr val="08090A"/>
                </a:solidFill>
                <a:latin typeface="Roboto"/>
                <a:ea typeface="Roboto"/>
                <a:cs typeface="Roboto"/>
                <a:sym typeface="Roboto"/>
              </a:rPr>
              <a:t>To submit new claim</a:t>
            </a:r>
            <a:endParaRPr sz="1750">
              <a:solidFill>
                <a:srgbClr val="08090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8090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marR="5080" rtl="0" algn="l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MS PGothic"/>
              <a:buChar char="❖"/>
            </a:pPr>
            <a:r>
              <a:rPr lang="en-US" sz="17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</a:t>
            </a:r>
            <a:r>
              <a:rPr lang="en-US" sz="17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nteracts with authentication microservice to authorize users using </a:t>
            </a:r>
            <a:r>
              <a:rPr b="1" lang="en-US" sz="17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JWT </a:t>
            </a:r>
            <a:r>
              <a:rPr lang="en-US" sz="17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token.</a:t>
            </a:r>
            <a:endParaRPr sz="17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marR="5080" rtl="0" algn="l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Roboto"/>
              <a:buChar char="❖"/>
            </a:pPr>
            <a:r>
              <a:rPr lang="en-US" sz="17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also Interacts with policy microservice to get chain of providers,eligible amount  </a:t>
            </a:r>
            <a:endParaRPr sz="17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5080" rtl="0" algn="l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rgbClr val="08090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84725" y="469300"/>
            <a:ext cx="6770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</a:rPr>
              <a:t>Claims</a:t>
            </a:r>
            <a:r>
              <a:rPr lang="en-US" sz="2700">
                <a:solidFill>
                  <a:srgbClr val="2A3890"/>
                </a:solidFill>
              </a:rPr>
              <a:t> Microservice - Sample response</a:t>
            </a:r>
            <a:endParaRPr sz="2700"/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27027" l="0" r="0" t="26219"/>
          <a:stretch/>
        </p:blipFill>
        <p:spPr>
          <a:xfrm>
            <a:off x="384725" y="1397175"/>
            <a:ext cx="8505077" cy="285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384725" y="469308"/>
            <a:ext cx="186817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</a:rPr>
              <a:t>Introduction</a:t>
            </a:r>
            <a:endParaRPr sz="2700"/>
          </a:p>
        </p:txBody>
      </p:sp>
      <p:sp>
        <p:nvSpPr>
          <p:cNvPr id="69" name="Google Shape;69;p8"/>
          <p:cNvSpPr txBox="1"/>
          <p:nvPr/>
        </p:nvSpPr>
        <p:spPr>
          <a:xfrm>
            <a:off x="470599" y="1133050"/>
            <a:ext cx="82920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9410" lvl="0" marL="37147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Helvetica Neue"/>
              <a:buChar char="●"/>
            </a:pPr>
            <a:r>
              <a:rPr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	Claims Management System provides	</a:t>
            </a:r>
            <a:r>
              <a:rPr b="1"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Microservice	Architecture based software solution.</a:t>
            </a:r>
            <a:endParaRPr b="1"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9410" lvl="0" marL="371475" marR="336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Helvetica Neue"/>
              <a:buChar char="●"/>
            </a:pPr>
            <a:r>
              <a:rPr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It provides </a:t>
            </a:r>
            <a:r>
              <a:rPr b="1"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high Availability operations </a:t>
            </a:r>
            <a:r>
              <a:rPr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 their </a:t>
            </a:r>
            <a:r>
              <a:rPr b="1"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customer &amp; </a:t>
            </a:r>
            <a:r>
              <a:rPr b="1"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organization</a:t>
            </a:r>
            <a:r>
              <a:rPr b="1"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without disruption.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336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9410" lvl="0" marL="371475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Helvetica Neue"/>
              <a:buChar char="●"/>
            </a:pPr>
            <a:r>
              <a:rPr b="1"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Different Microservices combines together </a:t>
            </a:r>
            <a:r>
              <a:rPr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 perform together as  a </a:t>
            </a:r>
            <a:r>
              <a:rPr b="1"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Uniﬁed application.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84725" y="318985"/>
            <a:ext cx="4288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890"/>
                </a:solidFill>
              </a:rPr>
              <a:t>Member</a:t>
            </a:r>
            <a:r>
              <a:rPr lang="en-US" sz="3000">
                <a:solidFill>
                  <a:srgbClr val="2A3890"/>
                </a:solidFill>
              </a:rPr>
              <a:t> Microservice</a:t>
            </a:r>
            <a:endParaRPr sz="3000"/>
          </a:p>
        </p:txBody>
      </p:sp>
      <p:sp>
        <p:nvSpPr>
          <p:cNvPr id="177" name="Google Shape;177;p26"/>
          <p:cNvSpPr txBox="1"/>
          <p:nvPr/>
        </p:nvSpPr>
        <p:spPr>
          <a:xfrm>
            <a:off x="397524" y="976573"/>
            <a:ext cx="8312100" cy="3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2225">
            <a:spAutoFit/>
          </a:bodyPr>
          <a:lstStyle/>
          <a:p>
            <a:pPr indent="-444500" lvl="0" marL="4565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MS PGothic"/>
              <a:buChar char="❖"/>
            </a:pPr>
            <a:r>
              <a:rPr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Member</a:t>
            </a:r>
            <a:r>
              <a:rPr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700">
                <a:solidFill>
                  <a:srgbClr val="08090A"/>
                </a:solidFill>
                <a:latin typeface="Roboto"/>
                <a:ea typeface="Roboto"/>
                <a:cs typeface="Roboto"/>
                <a:sym typeface="Roboto"/>
              </a:rPr>
              <a:t>Microservices </a:t>
            </a:r>
            <a:r>
              <a:rPr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will perform </a:t>
            </a:r>
            <a:r>
              <a:rPr b="1"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operations like</a:t>
            </a:r>
            <a:r>
              <a:rPr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Helvetica Neue"/>
              <a:buChar char="●"/>
            </a:pPr>
            <a:r>
              <a:rPr b="1"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authorized member view the premium bills, submit the claim, can view the claim status, which is already submitted. </a:t>
            </a:r>
            <a:endParaRPr b="1"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"/>
              <a:buChar char="●"/>
            </a:pPr>
            <a:r>
              <a:rPr b="1" lang="en-US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It will responsible to interact with UI</a:t>
            </a:r>
            <a:endParaRPr b="1"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Helvetica Neue"/>
              <a:buNone/>
            </a:pPr>
            <a:r>
              <a:t/>
            </a:r>
            <a:endParaRPr b="0" i="0" sz="1700" u="none" cap="none" strike="noStrike">
              <a:latin typeface="Roboto"/>
              <a:ea typeface="Roboto"/>
              <a:cs typeface="Roboto"/>
              <a:sym typeface="Roboto"/>
            </a:endParaRPr>
          </a:p>
          <a:p>
            <a:pPr indent="-339725" lvl="0" marL="457200" marR="5080" rtl="0" algn="l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MS PGothic"/>
              <a:buChar char="❖"/>
            </a:pPr>
            <a:r>
              <a:rPr lang="en-US" sz="17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Interacts with authentication microservice to authorize users using </a:t>
            </a:r>
            <a:r>
              <a:rPr b="1" lang="en-US" sz="17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JWT </a:t>
            </a:r>
            <a:r>
              <a:rPr lang="en-US" sz="17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token.</a:t>
            </a:r>
            <a:endParaRPr sz="17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"/>
              <a:buChar char="❖"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700">
                <a:solidFill>
                  <a:schemeClr val="dk1"/>
                </a:solidFill>
              </a:rPr>
              <a:t>It  Microservice will interact with Claims Module, to check the eligibility of the member and the claim, and then action the claim to set for processing.</a:t>
            </a:r>
            <a:endParaRPr sz="1700">
              <a:solidFill>
                <a:schemeClr val="dk1"/>
              </a:solidFill>
            </a:endParaRPr>
          </a:p>
          <a:p>
            <a:pPr indent="0" lvl="0" marL="4572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84725" y="322508"/>
            <a:ext cx="5332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</a:rPr>
              <a:t>Architecture Diagram for Member </a:t>
            </a:r>
            <a:endParaRPr sz="2700"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450" y="829300"/>
            <a:ext cx="7550326" cy="38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84725" y="322500"/>
            <a:ext cx="8015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</a:rPr>
              <a:t>Swagger for Member</a:t>
            </a:r>
            <a:endParaRPr sz="2700"/>
          </a:p>
        </p:txBody>
      </p:sp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19226" l="3201" r="4530" t="24074"/>
          <a:stretch/>
        </p:blipFill>
        <p:spPr>
          <a:xfrm>
            <a:off x="495750" y="1115450"/>
            <a:ext cx="8015102" cy="32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84725" y="469308"/>
            <a:ext cx="6503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</a:rPr>
              <a:t>Member</a:t>
            </a:r>
            <a:r>
              <a:rPr lang="en-US" sz="2700">
                <a:solidFill>
                  <a:srgbClr val="2A3890"/>
                </a:solidFill>
              </a:rPr>
              <a:t> Microservice - Sample request</a:t>
            </a:r>
            <a:endParaRPr sz="2700"/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 b="26521" l="3397" r="3786" t="26727"/>
          <a:stretch/>
        </p:blipFill>
        <p:spPr>
          <a:xfrm>
            <a:off x="384725" y="1212950"/>
            <a:ext cx="8320848" cy="284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/>
        </p:nvSpPr>
        <p:spPr>
          <a:xfrm>
            <a:off x="384725" y="318608"/>
            <a:ext cx="26492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  <a:latin typeface="Roboto"/>
                <a:ea typeface="Roboto"/>
                <a:cs typeface="Roboto"/>
                <a:sym typeface="Roboto"/>
              </a:rPr>
              <a:t>AWS Deployment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494950" y="970038"/>
            <a:ext cx="119507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Code Commit :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950" y="1208800"/>
            <a:ext cx="7093549" cy="34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/>
        </p:nvSpPr>
        <p:spPr>
          <a:xfrm>
            <a:off x="314400" y="288483"/>
            <a:ext cx="26492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  <a:latin typeface="Roboto"/>
                <a:ea typeface="Roboto"/>
                <a:cs typeface="Roboto"/>
                <a:sym typeface="Roboto"/>
              </a:rPr>
              <a:t>AWS Deployment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474849" y="902887"/>
            <a:ext cx="213042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Elastic Container Registry :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b="11736" l="0" r="4187" t="20773"/>
          <a:stretch/>
        </p:blipFill>
        <p:spPr>
          <a:xfrm>
            <a:off x="599375" y="1254500"/>
            <a:ext cx="7694352" cy="331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/>
        </p:nvSpPr>
        <p:spPr>
          <a:xfrm>
            <a:off x="384725" y="469308"/>
            <a:ext cx="26492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  <a:latin typeface="Roboto"/>
                <a:ea typeface="Roboto"/>
                <a:cs typeface="Roboto"/>
                <a:sym typeface="Roboto"/>
              </a:rPr>
              <a:t>AWS Deployment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625525" y="1043513"/>
            <a:ext cx="91757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Code Build: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32"/>
          <p:cNvPicPr preferRelativeResize="0"/>
          <p:nvPr/>
        </p:nvPicPr>
        <p:blipFill rotWithShape="1">
          <a:blip r:embed="rId3">
            <a:alphaModFix/>
          </a:blip>
          <a:srcRect b="10657" l="5649" r="6221" t="29537"/>
          <a:stretch/>
        </p:blipFill>
        <p:spPr>
          <a:xfrm>
            <a:off x="514525" y="1419600"/>
            <a:ext cx="7885299" cy="315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/>
        </p:nvSpPr>
        <p:spPr>
          <a:xfrm>
            <a:off x="384725" y="318634"/>
            <a:ext cx="26492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  <a:latin typeface="Roboto"/>
                <a:ea typeface="Roboto"/>
                <a:cs typeface="Roboto"/>
                <a:sym typeface="Roboto"/>
              </a:rPr>
              <a:t>AWS Deployment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 rotWithShape="1">
          <a:blip r:embed="rId3">
            <a:alphaModFix/>
          </a:blip>
          <a:srcRect b="10266" l="1500" r="3532" t="21380"/>
          <a:stretch/>
        </p:blipFill>
        <p:spPr>
          <a:xfrm>
            <a:off x="598800" y="951925"/>
            <a:ext cx="7630800" cy="337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/>
        </p:nvSpPr>
        <p:spPr>
          <a:xfrm>
            <a:off x="384725" y="318634"/>
            <a:ext cx="26492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  <a:latin typeface="Roboto"/>
                <a:ea typeface="Roboto"/>
                <a:cs typeface="Roboto"/>
                <a:sym typeface="Roboto"/>
              </a:rPr>
              <a:t>AWS Deployment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645625" y="988275"/>
            <a:ext cx="134048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Cluster Services: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 rotWithShape="1">
          <a:blip r:embed="rId3">
            <a:alphaModFix/>
          </a:blip>
          <a:srcRect b="9862" l="0" r="3232" t="20436"/>
          <a:stretch/>
        </p:blipFill>
        <p:spPr>
          <a:xfrm>
            <a:off x="2138500" y="1091600"/>
            <a:ext cx="6779376" cy="348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84725" y="318634"/>
            <a:ext cx="488505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</a:rPr>
              <a:t>Unit testing and Code Coverage:</a:t>
            </a:r>
            <a:endParaRPr sz="2700"/>
          </a:p>
        </p:txBody>
      </p:sp>
      <p:pic>
        <p:nvPicPr>
          <p:cNvPr id="235" name="Google Shape;235;p35"/>
          <p:cNvPicPr preferRelativeResize="0"/>
          <p:nvPr/>
        </p:nvPicPr>
        <p:blipFill rotWithShape="1">
          <a:blip r:embed="rId3">
            <a:alphaModFix/>
          </a:blip>
          <a:srcRect b="12242" l="0" r="0" t="0"/>
          <a:stretch/>
        </p:blipFill>
        <p:spPr>
          <a:xfrm>
            <a:off x="882050" y="755524"/>
            <a:ext cx="7259002" cy="35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384725" y="322508"/>
            <a:ext cx="5332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</a:rPr>
              <a:t>Architecture Diagram </a:t>
            </a:r>
            <a:endParaRPr sz="2700"/>
          </a:p>
        </p:txBody>
      </p:sp>
      <p:pic>
        <p:nvPicPr>
          <p:cNvPr id="75" name="Google Shape;7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25" y="750900"/>
            <a:ext cx="7655350" cy="408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41" name="Google Shape;241;p36"/>
          <p:cNvGrpSpPr/>
          <p:nvPr/>
        </p:nvGrpSpPr>
        <p:grpSpPr>
          <a:xfrm>
            <a:off x="6098378" y="4"/>
            <a:ext cx="3045790" cy="2030736"/>
            <a:chOff x="6098378" y="4"/>
            <a:chExt cx="3045790" cy="2030736"/>
          </a:xfrm>
        </p:grpSpPr>
        <p:sp>
          <p:nvSpPr>
            <p:cNvPr id="242" name="Google Shape;242;p36"/>
            <p:cNvSpPr/>
            <p:nvPr/>
          </p:nvSpPr>
          <p:spPr>
            <a:xfrm>
              <a:off x="8128803" y="15"/>
              <a:ext cx="1015365" cy="1015365"/>
            </a:xfrm>
            <a:custGeom>
              <a:rect b="b" l="l" r="r" t="t"/>
              <a:pathLst>
                <a:path extrusionOk="0" h="1015365" w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36"/>
            <p:cNvSpPr/>
            <p:nvPr/>
          </p:nvSpPr>
          <p:spPr>
            <a:xfrm>
              <a:off x="7113463" y="4"/>
              <a:ext cx="1015365" cy="1015365"/>
            </a:xfrm>
            <a:custGeom>
              <a:rect b="b" l="l" r="r" t="t"/>
              <a:pathLst>
                <a:path extrusionOk="0" h="1015365" w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36"/>
            <p:cNvSpPr/>
            <p:nvPr/>
          </p:nvSpPr>
          <p:spPr>
            <a:xfrm>
              <a:off x="7113588" y="106"/>
              <a:ext cx="1015365" cy="1015365"/>
            </a:xfrm>
            <a:custGeom>
              <a:rect b="b" l="l" r="r" t="t"/>
              <a:pathLst>
                <a:path extrusionOk="0" h="1015365" w="1015365">
                  <a:moveTo>
                    <a:pt x="0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199"/>
                  </a:lnTo>
                  <a:close/>
                </a:path>
              </a:pathLst>
            </a:custGeom>
            <a:solidFill>
              <a:srgbClr val="7890C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36"/>
            <p:cNvSpPr/>
            <p:nvPr/>
          </p:nvSpPr>
          <p:spPr>
            <a:xfrm>
              <a:off x="6098378" y="96"/>
              <a:ext cx="1015365" cy="1015365"/>
            </a:xfrm>
            <a:custGeom>
              <a:rect b="b" l="l" r="r" t="t"/>
              <a:pathLst>
                <a:path extrusionOk="0" h="1015365" w="1015365">
                  <a:moveTo>
                    <a:pt x="1015199" y="1015199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212D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36"/>
            <p:cNvSpPr/>
            <p:nvPr/>
          </p:nvSpPr>
          <p:spPr>
            <a:xfrm>
              <a:off x="8128789" y="1015375"/>
              <a:ext cx="1015365" cy="1015365"/>
            </a:xfrm>
            <a:custGeom>
              <a:rect b="b" l="l" r="r" t="t"/>
              <a:pathLst>
                <a:path extrusionOk="0" h="1015364" w="1015365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47" name="Google Shape;247;p36"/>
          <p:cNvSpPr txBox="1"/>
          <p:nvPr>
            <p:ph type="title"/>
          </p:nvPr>
        </p:nvSpPr>
        <p:spPr>
          <a:xfrm>
            <a:off x="1784650" y="1936725"/>
            <a:ext cx="3086100" cy="601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50"/>
              <a:t>Video Sample:</a:t>
            </a:r>
            <a:endParaRPr sz="37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7" title="ClaimsMgmtDeploymen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950" y="152400"/>
            <a:ext cx="8768125" cy="47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3224075" y="1777326"/>
            <a:ext cx="2620010" cy="54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2A3890"/>
                </a:solidFill>
              </a:rPr>
              <a:t>Thank You ...!</a:t>
            </a:r>
            <a:endParaRPr sz="3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384725" y="469308"/>
            <a:ext cx="533590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</a:rPr>
              <a:t>Architecture Diagram for Customer</a:t>
            </a:r>
            <a:endParaRPr sz="2700"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3">
            <a:alphaModFix/>
          </a:blip>
          <a:srcRect b="24351" l="23673" r="29669" t="26719"/>
          <a:stretch/>
        </p:blipFill>
        <p:spPr>
          <a:xfrm>
            <a:off x="1073100" y="1184125"/>
            <a:ext cx="6050102" cy="338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384725" y="469308"/>
            <a:ext cx="406209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</a:rPr>
              <a:t>Client - Server Architecture</a:t>
            </a:r>
            <a:endParaRPr sz="2700"/>
          </a:p>
        </p:txBody>
      </p:sp>
      <p:pic>
        <p:nvPicPr>
          <p:cNvPr id="87" name="Google Shape;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900" y="1159700"/>
            <a:ext cx="6419849" cy="229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384725" y="469308"/>
            <a:ext cx="291338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</a:rPr>
              <a:t>Technologies Used</a:t>
            </a:r>
            <a:endParaRPr sz="2700"/>
          </a:p>
        </p:txBody>
      </p:sp>
      <p:sp>
        <p:nvSpPr>
          <p:cNvPr id="93" name="Google Shape;93;p12"/>
          <p:cNvSpPr txBox="1"/>
          <p:nvPr/>
        </p:nvSpPr>
        <p:spPr>
          <a:xfrm>
            <a:off x="590624" y="1301535"/>
            <a:ext cx="6457200" cy="18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0850" lvl="0" marL="4629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50"/>
              <a:buFont typeface="MS PGothic"/>
              <a:buChar char="❖"/>
            </a:pPr>
            <a:r>
              <a:rPr lang="en-US" sz="17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Front End : </a:t>
            </a:r>
            <a:r>
              <a:rPr b="1" lang="en-US" sz="17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Angular 8</a:t>
            </a:r>
            <a:endParaRPr sz="175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MS PGothic"/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450850" lvl="0" marL="46291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34343"/>
              </a:buClr>
              <a:buSzPts val="1750"/>
              <a:buFont typeface="MS PGothic"/>
              <a:buChar char="❖"/>
            </a:pPr>
            <a:r>
              <a:rPr lang="en-US" sz="17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Backend : </a:t>
            </a:r>
            <a:r>
              <a:rPr b="1" lang="en-US" sz="17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Java, Spring Boot, Restful-Services</a:t>
            </a:r>
            <a:endParaRPr sz="175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MS PGothic"/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450850" lvl="0" marL="46291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34343"/>
              </a:buClr>
              <a:buSzPts val="1750"/>
              <a:buFont typeface="MS PGothic"/>
              <a:buChar char="❖"/>
            </a:pPr>
            <a:r>
              <a:rPr lang="en-US" sz="17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Database : </a:t>
            </a:r>
            <a:r>
              <a:rPr b="1" lang="en-US" sz="17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H2 - database</a:t>
            </a:r>
            <a:endParaRPr sz="175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MS PGothic"/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450850" lvl="0" marL="46291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34343"/>
              </a:buClr>
              <a:buSzPts val="1750"/>
              <a:buFont typeface="MS PGothic"/>
              <a:buChar char="❖"/>
            </a:pPr>
            <a:r>
              <a:rPr lang="en-US" sz="17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Tools : </a:t>
            </a:r>
            <a:r>
              <a:rPr b="1" lang="en-US" sz="17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Spring Tool Suite, Swagger, Postman, AWS</a:t>
            </a:r>
            <a:endParaRPr sz="175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384725" y="469308"/>
            <a:ext cx="357505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</a:rPr>
              <a:t>Working Microservices:</a:t>
            </a:r>
            <a:endParaRPr sz="2700"/>
          </a:p>
        </p:txBody>
      </p:sp>
      <p:sp>
        <p:nvSpPr>
          <p:cNvPr id="99" name="Google Shape;99;p13"/>
          <p:cNvSpPr txBox="1"/>
          <p:nvPr/>
        </p:nvSpPr>
        <p:spPr>
          <a:xfrm>
            <a:off x="873749" y="1382734"/>
            <a:ext cx="3176400" cy="24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0850" lvl="0" marL="4629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50"/>
              <a:buFont typeface="MS PGothic"/>
              <a:buChar char="❖"/>
            </a:pPr>
            <a:r>
              <a:rPr b="1" lang="en-US" sz="17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Authorization microservice</a:t>
            </a:r>
            <a:endParaRPr sz="175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MS PGothic"/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450850" lvl="0" marL="46291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34343"/>
              </a:buClr>
              <a:buSzPts val="1750"/>
              <a:buFont typeface="MS PGothic"/>
              <a:buChar char="❖"/>
            </a:pPr>
            <a:r>
              <a:rPr b="1" lang="en-US" sz="17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Claims</a:t>
            </a:r>
            <a:r>
              <a:rPr b="1" lang="en-US" sz="17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microservice</a:t>
            </a:r>
            <a:endParaRPr sz="175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MS PGothic"/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450850" lvl="0" marL="46291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34343"/>
              </a:buClr>
              <a:buSzPts val="1750"/>
              <a:buFont typeface="MS PGothic"/>
              <a:buChar char="❖"/>
            </a:pPr>
            <a:r>
              <a:rPr b="1" lang="en-US" sz="17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Member</a:t>
            </a:r>
            <a:r>
              <a:rPr b="1" lang="en-US" sz="17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microservice</a:t>
            </a:r>
            <a:endParaRPr sz="175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MS PGothic"/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450850" lvl="0" marL="46291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34343"/>
              </a:buClr>
              <a:buSzPts val="1750"/>
              <a:buFont typeface="MS PGothic"/>
              <a:buChar char="❖"/>
            </a:pPr>
            <a:r>
              <a:rPr b="1" lang="en-US" sz="17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Policy</a:t>
            </a:r>
            <a:r>
              <a:rPr b="1" lang="en-US" sz="175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microservice</a:t>
            </a:r>
            <a:endParaRPr sz="175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MS PGothic"/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384725" y="322500"/>
            <a:ext cx="8015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</a:rPr>
              <a:t>Architecture Diagram for Authorization</a:t>
            </a:r>
            <a:endParaRPr sz="2700"/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50" y="903300"/>
            <a:ext cx="8015101" cy="3757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84725" y="322500"/>
            <a:ext cx="8015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3890"/>
                </a:solidFill>
              </a:rPr>
              <a:t>Swagger </a:t>
            </a:r>
            <a:r>
              <a:rPr lang="en-US" sz="2700">
                <a:solidFill>
                  <a:srgbClr val="2A3890"/>
                </a:solidFill>
              </a:rPr>
              <a:t>for </a:t>
            </a:r>
            <a:r>
              <a:rPr lang="en-US" sz="2700">
                <a:solidFill>
                  <a:srgbClr val="2A3890"/>
                </a:solidFill>
              </a:rPr>
              <a:t>Authorization</a:t>
            </a:r>
            <a:endParaRPr sz="2700"/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11127" l="3545" r="4365" t="18534"/>
          <a:stretch/>
        </p:blipFill>
        <p:spPr>
          <a:xfrm>
            <a:off x="669275" y="879975"/>
            <a:ext cx="7820602" cy="35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