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56" r:id="rId3"/>
    <p:sldId id="257" r:id="rId4"/>
    <p:sldId id="258" r:id="rId5"/>
    <p:sldId id="259" r:id="rId6"/>
    <p:sldId id="260" r:id="rId7"/>
    <p:sldId id="261" r:id="rId8"/>
    <p:sldId id="262" r:id="rId9"/>
    <p:sldId id="272" r:id="rId10"/>
    <p:sldId id="273" r:id="rId11"/>
    <p:sldId id="27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734B7-2C6C-4B42-B6C0-FBB04413FB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E03AD43-8923-4E0D-BAE8-8E12BDA7A7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FFFDFA8-EBB7-4F26-BC12-924645AEB871}"/>
              </a:ext>
            </a:extLst>
          </p:cNvPr>
          <p:cNvSpPr>
            <a:spLocks noGrp="1"/>
          </p:cNvSpPr>
          <p:nvPr>
            <p:ph type="dt" sz="half" idx="10"/>
          </p:nvPr>
        </p:nvSpPr>
        <p:spPr/>
        <p:txBody>
          <a:bodyPr/>
          <a:lstStyle/>
          <a:p>
            <a:fld id="{1C5A93D0-2A0C-440C-99A8-4451284861EF}" type="datetimeFigureOut">
              <a:rPr lang="en-IN" smtClean="0"/>
              <a:t>26-11-2022</a:t>
            </a:fld>
            <a:endParaRPr lang="en-IN"/>
          </a:p>
        </p:txBody>
      </p:sp>
      <p:sp>
        <p:nvSpPr>
          <p:cNvPr id="5" name="Footer Placeholder 4">
            <a:extLst>
              <a:ext uri="{FF2B5EF4-FFF2-40B4-BE49-F238E27FC236}">
                <a16:creationId xmlns:a16="http://schemas.microsoft.com/office/drawing/2014/main" id="{973933D5-2E96-4EC7-A67B-6E2A4E6951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05DD61-9C5B-4831-A2B0-245D1F291859}"/>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3763594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50FE0-46ED-496D-BE2C-FAE7D1BA28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719DB2-93EA-44A4-BE05-B6D74CB421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5B00D9-5AFF-43E4-BE57-062E7DB8B5BB}"/>
              </a:ext>
            </a:extLst>
          </p:cNvPr>
          <p:cNvSpPr>
            <a:spLocks noGrp="1"/>
          </p:cNvSpPr>
          <p:nvPr>
            <p:ph type="dt" sz="half" idx="10"/>
          </p:nvPr>
        </p:nvSpPr>
        <p:spPr/>
        <p:txBody>
          <a:bodyPr/>
          <a:lstStyle/>
          <a:p>
            <a:fld id="{1C5A93D0-2A0C-440C-99A8-4451284861EF}" type="datetimeFigureOut">
              <a:rPr lang="en-IN" smtClean="0"/>
              <a:t>26-11-2022</a:t>
            </a:fld>
            <a:endParaRPr lang="en-IN"/>
          </a:p>
        </p:txBody>
      </p:sp>
      <p:sp>
        <p:nvSpPr>
          <p:cNvPr id="5" name="Footer Placeholder 4">
            <a:extLst>
              <a:ext uri="{FF2B5EF4-FFF2-40B4-BE49-F238E27FC236}">
                <a16:creationId xmlns:a16="http://schemas.microsoft.com/office/drawing/2014/main" id="{4A16EBFE-6330-4CC2-98B3-F01EF2E654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3E993A-BC50-4344-BF8B-2606E5B12485}"/>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2809503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6127FD-77AF-4410-A372-56011F503C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0EE833-CD85-4A28-87DB-CFF09F58DA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2227C0-AF76-4A9E-9723-FB2FA1C7D7D6}"/>
              </a:ext>
            </a:extLst>
          </p:cNvPr>
          <p:cNvSpPr>
            <a:spLocks noGrp="1"/>
          </p:cNvSpPr>
          <p:nvPr>
            <p:ph type="dt" sz="half" idx="10"/>
          </p:nvPr>
        </p:nvSpPr>
        <p:spPr/>
        <p:txBody>
          <a:bodyPr/>
          <a:lstStyle/>
          <a:p>
            <a:fld id="{1C5A93D0-2A0C-440C-99A8-4451284861EF}" type="datetimeFigureOut">
              <a:rPr lang="en-IN" smtClean="0"/>
              <a:t>26-11-2022</a:t>
            </a:fld>
            <a:endParaRPr lang="en-IN"/>
          </a:p>
        </p:txBody>
      </p:sp>
      <p:sp>
        <p:nvSpPr>
          <p:cNvPr id="5" name="Footer Placeholder 4">
            <a:extLst>
              <a:ext uri="{FF2B5EF4-FFF2-40B4-BE49-F238E27FC236}">
                <a16:creationId xmlns:a16="http://schemas.microsoft.com/office/drawing/2014/main" id="{98EA1B56-3853-4AB8-9E03-4CC6A321F9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282834-BD2D-4A36-B24F-0C68843E6A8A}"/>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1847314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19486-F176-4399-B949-27764FE717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82D272-B603-4D7D-A56C-14B2D9B745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A0CA06-2920-4273-81BC-5CF58DBF8DD8}"/>
              </a:ext>
            </a:extLst>
          </p:cNvPr>
          <p:cNvSpPr>
            <a:spLocks noGrp="1"/>
          </p:cNvSpPr>
          <p:nvPr>
            <p:ph type="dt" sz="half" idx="10"/>
          </p:nvPr>
        </p:nvSpPr>
        <p:spPr/>
        <p:txBody>
          <a:bodyPr/>
          <a:lstStyle/>
          <a:p>
            <a:fld id="{1C5A93D0-2A0C-440C-99A8-4451284861EF}" type="datetimeFigureOut">
              <a:rPr lang="en-IN" smtClean="0"/>
              <a:t>26-11-2022</a:t>
            </a:fld>
            <a:endParaRPr lang="en-IN"/>
          </a:p>
        </p:txBody>
      </p:sp>
      <p:sp>
        <p:nvSpPr>
          <p:cNvPr id="5" name="Footer Placeholder 4">
            <a:extLst>
              <a:ext uri="{FF2B5EF4-FFF2-40B4-BE49-F238E27FC236}">
                <a16:creationId xmlns:a16="http://schemas.microsoft.com/office/drawing/2014/main" id="{E676F5C9-7B47-4FA4-B733-12CD90497F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348A95-C3F1-4D64-8F93-19B593C24DA7}"/>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350308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C1A7A-E9B5-4027-A47A-3122DA8248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EDC6A3-0BFB-4534-B9DB-DE6B7B56BF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E094A1-A83D-43CA-882F-6D4D10EA4527}"/>
              </a:ext>
            </a:extLst>
          </p:cNvPr>
          <p:cNvSpPr>
            <a:spLocks noGrp="1"/>
          </p:cNvSpPr>
          <p:nvPr>
            <p:ph type="dt" sz="half" idx="10"/>
          </p:nvPr>
        </p:nvSpPr>
        <p:spPr/>
        <p:txBody>
          <a:bodyPr/>
          <a:lstStyle/>
          <a:p>
            <a:fld id="{1C5A93D0-2A0C-440C-99A8-4451284861EF}" type="datetimeFigureOut">
              <a:rPr lang="en-IN" smtClean="0"/>
              <a:t>26-11-2022</a:t>
            </a:fld>
            <a:endParaRPr lang="en-IN"/>
          </a:p>
        </p:txBody>
      </p:sp>
      <p:sp>
        <p:nvSpPr>
          <p:cNvPr id="5" name="Footer Placeholder 4">
            <a:extLst>
              <a:ext uri="{FF2B5EF4-FFF2-40B4-BE49-F238E27FC236}">
                <a16:creationId xmlns:a16="http://schemas.microsoft.com/office/drawing/2014/main" id="{84ACA564-1429-4A16-950C-D3AB665876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3B7433-47FC-406E-AA55-33077BCED2EA}"/>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2942648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EE19-39D0-4B81-AC18-891D3505A8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3B62AE-036A-4AC8-B94F-74787512D1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4359F1C-71A5-474A-9930-042AFD7358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426B4A7-F19C-4A9E-8E94-B563FC23B8F0}"/>
              </a:ext>
            </a:extLst>
          </p:cNvPr>
          <p:cNvSpPr>
            <a:spLocks noGrp="1"/>
          </p:cNvSpPr>
          <p:nvPr>
            <p:ph type="dt" sz="half" idx="10"/>
          </p:nvPr>
        </p:nvSpPr>
        <p:spPr/>
        <p:txBody>
          <a:bodyPr/>
          <a:lstStyle/>
          <a:p>
            <a:fld id="{1C5A93D0-2A0C-440C-99A8-4451284861EF}" type="datetimeFigureOut">
              <a:rPr lang="en-IN" smtClean="0"/>
              <a:t>26-11-2022</a:t>
            </a:fld>
            <a:endParaRPr lang="en-IN"/>
          </a:p>
        </p:txBody>
      </p:sp>
      <p:sp>
        <p:nvSpPr>
          <p:cNvPr id="6" name="Footer Placeholder 5">
            <a:extLst>
              <a:ext uri="{FF2B5EF4-FFF2-40B4-BE49-F238E27FC236}">
                <a16:creationId xmlns:a16="http://schemas.microsoft.com/office/drawing/2014/main" id="{EC3029D0-2D81-4089-9A86-285828A318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97A859-9707-4E6C-89C0-B3056F035F32}"/>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3349312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AABB1-79F9-40A7-9F90-5FE8B76BDB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333AD4-A4E9-48C8-8FEA-AD110977D9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754B02-E037-4D58-BEE8-58C17B349A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DE4752D-1EB0-4E79-95A7-50AFD2B1D1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FDEB49-9652-468A-A001-2C602EB36C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578C9B-4C41-4E04-89E6-76C42D54F6CE}"/>
              </a:ext>
            </a:extLst>
          </p:cNvPr>
          <p:cNvSpPr>
            <a:spLocks noGrp="1"/>
          </p:cNvSpPr>
          <p:nvPr>
            <p:ph type="dt" sz="half" idx="10"/>
          </p:nvPr>
        </p:nvSpPr>
        <p:spPr/>
        <p:txBody>
          <a:bodyPr/>
          <a:lstStyle/>
          <a:p>
            <a:fld id="{1C5A93D0-2A0C-440C-99A8-4451284861EF}" type="datetimeFigureOut">
              <a:rPr lang="en-IN" smtClean="0"/>
              <a:t>26-11-2022</a:t>
            </a:fld>
            <a:endParaRPr lang="en-IN"/>
          </a:p>
        </p:txBody>
      </p:sp>
      <p:sp>
        <p:nvSpPr>
          <p:cNvPr id="8" name="Footer Placeholder 7">
            <a:extLst>
              <a:ext uri="{FF2B5EF4-FFF2-40B4-BE49-F238E27FC236}">
                <a16:creationId xmlns:a16="http://schemas.microsoft.com/office/drawing/2014/main" id="{4E9BDC25-C096-4967-93DA-FA83CA452E5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80E947C-0DA1-45EC-8034-25A017393562}"/>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359281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EB0E0-2BB0-46D2-91F0-238D842368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F9EB27-C860-4FBA-98FE-657BB29D30E9}"/>
              </a:ext>
            </a:extLst>
          </p:cNvPr>
          <p:cNvSpPr>
            <a:spLocks noGrp="1"/>
          </p:cNvSpPr>
          <p:nvPr>
            <p:ph type="dt" sz="half" idx="10"/>
          </p:nvPr>
        </p:nvSpPr>
        <p:spPr/>
        <p:txBody>
          <a:bodyPr/>
          <a:lstStyle/>
          <a:p>
            <a:fld id="{1C5A93D0-2A0C-440C-99A8-4451284861EF}" type="datetimeFigureOut">
              <a:rPr lang="en-IN" smtClean="0"/>
              <a:t>26-11-2022</a:t>
            </a:fld>
            <a:endParaRPr lang="en-IN"/>
          </a:p>
        </p:txBody>
      </p:sp>
      <p:sp>
        <p:nvSpPr>
          <p:cNvPr id="4" name="Footer Placeholder 3">
            <a:extLst>
              <a:ext uri="{FF2B5EF4-FFF2-40B4-BE49-F238E27FC236}">
                <a16:creationId xmlns:a16="http://schemas.microsoft.com/office/drawing/2014/main" id="{B5634758-CC2A-456B-B637-6197582DF46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04F5706-E904-4ED8-93D1-4A6DF2975D0E}"/>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2751963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0D6DD2-C4FF-4C7B-83FB-064067AAAE91}"/>
              </a:ext>
            </a:extLst>
          </p:cNvPr>
          <p:cNvSpPr>
            <a:spLocks noGrp="1"/>
          </p:cNvSpPr>
          <p:nvPr>
            <p:ph type="dt" sz="half" idx="10"/>
          </p:nvPr>
        </p:nvSpPr>
        <p:spPr/>
        <p:txBody>
          <a:bodyPr/>
          <a:lstStyle/>
          <a:p>
            <a:fld id="{1C5A93D0-2A0C-440C-99A8-4451284861EF}" type="datetimeFigureOut">
              <a:rPr lang="en-IN" smtClean="0"/>
              <a:t>26-11-2022</a:t>
            </a:fld>
            <a:endParaRPr lang="en-IN"/>
          </a:p>
        </p:txBody>
      </p:sp>
      <p:sp>
        <p:nvSpPr>
          <p:cNvPr id="3" name="Footer Placeholder 2">
            <a:extLst>
              <a:ext uri="{FF2B5EF4-FFF2-40B4-BE49-F238E27FC236}">
                <a16:creationId xmlns:a16="http://schemas.microsoft.com/office/drawing/2014/main" id="{7A3CE253-D54A-4B10-BCC4-F13492222C6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2A68307-7841-4E15-B206-B8CEEA8A961A}"/>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1112631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48D88-DA48-4950-BB5E-1507171EB9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915225B-334B-49F4-9E8A-FBF46CFCDB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2AA4BBF-17B3-4652-B48C-B57D2F5A5A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DA3C70-9CEF-4CF2-B9CC-0274FF9DDB6E}"/>
              </a:ext>
            </a:extLst>
          </p:cNvPr>
          <p:cNvSpPr>
            <a:spLocks noGrp="1"/>
          </p:cNvSpPr>
          <p:nvPr>
            <p:ph type="dt" sz="half" idx="10"/>
          </p:nvPr>
        </p:nvSpPr>
        <p:spPr/>
        <p:txBody>
          <a:bodyPr/>
          <a:lstStyle/>
          <a:p>
            <a:fld id="{1C5A93D0-2A0C-440C-99A8-4451284861EF}" type="datetimeFigureOut">
              <a:rPr lang="en-IN" smtClean="0"/>
              <a:t>26-11-2022</a:t>
            </a:fld>
            <a:endParaRPr lang="en-IN"/>
          </a:p>
        </p:txBody>
      </p:sp>
      <p:sp>
        <p:nvSpPr>
          <p:cNvPr id="6" name="Footer Placeholder 5">
            <a:extLst>
              <a:ext uri="{FF2B5EF4-FFF2-40B4-BE49-F238E27FC236}">
                <a16:creationId xmlns:a16="http://schemas.microsoft.com/office/drawing/2014/main" id="{02141F50-4B9A-48E6-8939-ACDC476C2F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77B3F2-F2D8-470F-9AEF-1DB768A9227E}"/>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99091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E75-2109-48EE-8DF2-20CC288FFE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D30BDDD-DCCF-4F3D-8372-8D7E6C30C4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8308D3C-A90F-4654-8607-681D9165D0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8D2E2D-B6BA-4A67-A7F7-151AC73F63F3}"/>
              </a:ext>
            </a:extLst>
          </p:cNvPr>
          <p:cNvSpPr>
            <a:spLocks noGrp="1"/>
          </p:cNvSpPr>
          <p:nvPr>
            <p:ph type="dt" sz="half" idx="10"/>
          </p:nvPr>
        </p:nvSpPr>
        <p:spPr/>
        <p:txBody>
          <a:bodyPr/>
          <a:lstStyle/>
          <a:p>
            <a:fld id="{1C5A93D0-2A0C-440C-99A8-4451284861EF}" type="datetimeFigureOut">
              <a:rPr lang="en-IN" smtClean="0"/>
              <a:t>26-11-2022</a:t>
            </a:fld>
            <a:endParaRPr lang="en-IN"/>
          </a:p>
        </p:txBody>
      </p:sp>
      <p:sp>
        <p:nvSpPr>
          <p:cNvPr id="6" name="Footer Placeholder 5">
            <a:extLst>
              <a:ext uri="{FF2B5EF4-FFF2-40B4-BE49-F238E27FC236}">
                <a16:creationId xmlns:a16="http://schemas.microsoft.com/office/drawing/2014/main" id="{6DF9893C-FDCD-4953-8EB1-5EEB230378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F0FDB1-5C03-4412-9DB2-C0E3F6E2EEAC}"/>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780159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9CDEAC-4ABB-4BE5-81B0-F5FC9A5DC1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30F7F1-17FD-458A-BABF-8B8EF0F56F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2383C2-B0CA-488F-B799-605D1D6555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5A93D0-2A0C-440C-99A8-4451284861EF}" type="datetimeFigureOut">
              <a:rPr lang="en-IN" smtClean="0"/>
              <a:t>26-11-2022</a:t>
            </a:fld>
            <a:endParaRPr lang="en-IN"/>
          </a:p>
        </p:txBody>
      </p:sp>
      <p:sp>
        <p:nvSpPr>
          <p:cNvPr id="5" name="Footer Placeholder 4">
            <a:extLst>
              <a:ext uri="{FF2B5EF4-FFF2-40B4-BE49-F238E27FC236}">
                <a16:creationId xmlns:a16="http://schemas.microsoft.com/office/drawing/2014/main" id="{871B1165-CA95-4F25-963F-C1A1BF66B0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F89DF9F-65C8-4E8C-82BD-A3A1D7D49A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530150-2BC1-4729-8556-5F042F44F661}" type="slidenum">
              <a:rPr lang="en-IN" smtClean="0"/>
              <a:t>‹#›</a:t>
            </a:fld>
            <a:endParaRPr lang="en-IN"/>
          </a:p>
        </p:txBody>
      </p:sp>
    </p:spTree>
    <p:extLst>
      <p:ext uri="{BB962C8B-B14F-4D97-AF65-F5344CB8AC3E}">
        <p14:creationId xmlns:p14="http://schemas.microsoft.com/office/powerpoint/2010/main" val="998860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google.com/url?q=https://archive.ics.uci.edu/ml/datasets/Bike%2BSharing%2BDataset&amp;sa=D&amp;source=apps-viewer-frontend&amp;ust=1669523611018571&amp;usg=AOvVaw2w2CNen9aLPM9FfBoI2J16&amp;hl=en"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google.com/url?q=https://archive.ics.uci.edu/ml/datasets/Bike%2BSharing%2BDataset&amp;sa=D&amp;source=apps-viewer-frontend&amp;ust=1669523611018571&amp;usg=AOvVaw2w2CNen9aLPM9FfBoI2J16&amp;hl=en"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bike-new-share.herokuapp.com/"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3DB90-8F10-49F2-A959-D190AF60FC93}"/>
              </a:ext>
            </a:extLst>
          </p:cNvPr>
          <p:cNvSpPr>
            <a:spLocks noGrp="1"/>
          </p:cNvSpPr>
          <p:nvPr>
            <p:ph type="ctrTitle"/>
          </p:nvPr>
        </p:nvSpPr>
        <p:spPr>
          <a:xfrm>
            <a:off x="1209963" y="794327"/>
            <a:ext cx="9144000" cy="886836"/>
          </a:xfrm>
        </p:spPr>
        <p:txBody>
          <a:bodyPr>
            <a:normAutofit fontScale="90000"/>
          </a:bodyPr>
          <a:lstStyle/>
          <a:p>
            <a:r>
              <a:rPr lang="en-IN" b="1" dirty="0">
                <a:solidFill>
                  <a:schemeClr val="accent2"/>
                </a:solidFill>
                <a:latin typeface="Arial Narrow" panose="020B0606020202030204" pitchFamily="34" charset="0"/>
              </a:rPr>
              <a:t>Store Sales Prediction</a:t>
            </a:r>
          </a:p>
        </p:txBody>
      </p:sp>
      <p:graphicFrame>
        <p:nvGraphicFramePr>
          <p:cNvPr id="5" name="Table 4">
            <a:extLst>
              <a:ext uri="{FF2B5EF4-FFF2-40B4-BE49-F238E27FC236}">
                <a16:creationId xmlns:a16="http://schemas.microsoft.com/office/drawing/2014/main" id="{51CDB5EF-42A1-41DB-84B7-C6F16BA94144}"/>
              </a:ext>
            </a:extLst>
          </p:cNvPr>
          <p:cNvGraphicFramePr>
            <a:graphicFrameLocks noGrp="1"/>
          </p:cNvGraphicFramePr>
          <p:nvPr>
            <p:extLst>
              <p:ext uri="{D42A27DB-BD31-4B8C-83A1-F6EECF244321}">
                <p14:modId xmlns:p14="http://schemas.microsoft.com/office/powerpoint/2010/main" val="1993405803"/>
              </p:ext>
            </p:extLst>
          </p:nvPr>
        </p:nvGraphicFramePr>
        <p:xfrm>
          <a:off x="2618508" y="2642741"/>
          <a:ext cx="6326909" cy="1651342"/>
        </p:xfrm>
        <a:graphic>
          <a:graphicData uri="http://schemas.openxmlformats.org/drawingml/2006/table">
            <a:tbl>
              <a:tblPr firstRow="1" firstCol="1" lastRow="1" lastCol="1" bandRow="1" bandCol="1">
                <a:tableStyleId>{5C22544A-7EE6-4342-B048-85BDC9FD1C3A}</a:tableStyleId>
              </a:tblPr>
              <a:tblGrid>
                <a:gridCol w="2311240">
                  <a:extLst>
                    <a:ext uri="{9D8B030D-6E8A-4147-A177-3AD203B41FA5}">
                      <a16:colId xmlns:a16="http://schemas.microsoft.com/office/drawing/2014/main" val="2925718460"/>
                    </a:ext>
                  </a:extLst>
                </a:gridCol>
                <a:gridCol w="4015669">
                  <a:extLst>
                    <a:ext uri="{9D8B030D-6E8A-4147-A177-3AD203B41FA5}">
                      <a16:colId xmlns:a16="http://schemas.microsoft.com/office/drawing/2014/main" val="528402813"/>
                    </a:ext>
                  </a:extLst>
                </a:gridCol>
              </a:tblGrid>
              <a:tr h="848770">
                <a:tc>
                  <a:txBody>
                    <a:bodyPr/>
                    <a:lstStyle/>
                    <a:p>
                      <a:pPr marR="61595" lvl="1" algn="just">
                        <a:lnSpc>
                          <a:spcPct val="150000"/>
                        </a:lnSpc>
                        <a:spcBef>
                          <a:spcPts val="5"/>
                        </a:spcBef>
                        <a:spcAft>
                          <a:spcPts val="0"/>
                        </a:spcAft>
                      </a:pPr>
                      <a:r>
                        <a:rPr lang="en-US" sz="1800" dirty="0">
                          <a:solidFill>
                            <a:srgbClr val="C00000"/>
                          </a:solidFill>
                          <a:effectLst/>
                        </a:rPr>
                        <a:t>Written</a:t>
                      </a:r>
                      <a:r>
                        <a:rPr lang="en-US" sz="1800" spc="-10" dirty="0">
                          <a:solidFill>
                            <a:srgbClr val="C00000"/>
                          </a:solidFill>
                          <a:effectLst/>
                        </a:rPr>
                        <a:t> </a:t>
                      </a:r>
                      <a:r>
                        <a:rPr lang="en-US" sz="1800" dirty="0">
                          <a:solidFill>
                            <a:srgbClr val="C00000"/>
                          </a:solidFill>
                          <a:effectLst/>
                        </a:rPr>
                        <a:t>By</a:t>
                      </a:r>
                      <a:endParaRPr lang="en-IN" sz="1800" dirty="0">
                        <a:solidFill>
                          <a:srgbClr val="C00000"/>
                        </a:solidFill>
                        <a:effectLst/>
                        <a:latin typeface="Calibri" panose="020F0502020204030204" pitchFamily="34" charset="0"/>
                        <a:ea typeface="Calibri" panose="020F0502020204030204" pitchFamily="34" charset="0"/>
                        <a:cs typeface="Vrinda" panose="020B0502040204020203"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lvl="0" algn="ctr">
                        <a:lnSpc>
                          <a:spcPct val="150000"/>
                        </a:lnSpc>
                        <a:spcBef>
                          <a:spcPts val="5"/>
                        </a:spcBef>
                        <a:spcAft>
                          <a:spcPts val="0"/>
                        </a:spcAft>
                      </a:pPr>
                      <a:r>
                        <a:rPr lang="en-US" sz="1800" dirty="0">
                          <a:solidFill>
                            <a:schemeClr val="accent1">
                              <a:lumMod val="50000"/>
                            </a:schemeClr>
                          </a:solidFill>
                          <a:effectLst/>
                        </a:rPr>
                        <a:t>Mohammad</a:t>
                      </a:r>
                      <a:r>
                        <a:rPr lang="en-US" sz="1800" baseline="0" dirty="0">
                          <a:solidFill>
                            <a:schemeClr val="accent1">
                              <a:lumMod val="50000"/>
                            </a:schemeClr>
                          </a:solidFill>
                          <a:effectLst/>
                        </a:rPr>
                        <a:t> Salman</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3132774"/>
                  </a:ext>
                </a:extLst>
              </a:tr>
              <a:tr h="401286">
                <a:tc>
                  <a:txBody>
                    <a:bodyPr/>
                    <a:lstStyle/>
                    <a:p>
                      <a:pPr marR="62230" lvl="1" algn="just">
                        <a:lnSpc>
                          <a:spcPct val="150000"/>
                        </a:lnSpc>
                        <a:spcBef>
                          <a:spcPts val="5"/>
                        </a:spcBef>
                        <a:spcAft>
                          <a:spcPts val="0"/>
                        </a:spcAft>
                      </a:pPr>
                      <a:r>
                        <a:rPr lang="en-US" sz="1800" dirty="0">
                          <a:solidFill>
                            <a:srgbClr val="C00000"/>
                          </a:solidFill>
                          <a:effectLst/>
                        </a:rPr>
                        <a:t>Document</a:t>
                      </a:r>
                      <a:r>
                        <a:rPr lang="en-US" sz="1800" spc="-20" dirty="0">
                          <a:solidFill>
                            <a:srgbClr val="C00000"/>
                          </a:solidFill>
                          <a:effectLst/>
                        </a:rPr>
                        <a:t> </a:t>
                      </a:r>
                      <a:r>
                        <a:rPr lang="en-US" sz="1800" dirty="0">
                          <a:solidFill>
                            <a:srgbClr val="C00000"/>
                          </a:solidFill>
                          <a:effectLst/>
                        </a:rPr>
                        <a:t>Version</a:t>
                      </a:r>
                      <a:endParaRPr lang="en-IN" sz="1800" dirty="0">
                        <a:solidFill>
                          <a:srgbClr val="C00000"/>
                        </a:solidFill>
                        <a:effectLst/>
                        <a:latin typeface="Calibri" panose="020F0502020204030204" pitchFamily="34" charset="0"/>
                        <a:ea typeface="Calibri" panose="020F0502020204030204" pitchFamily="34" charset="0"/>
                        <a:cs typeface="Vrinda" panose="020B0502040204020203"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914400" lvl="1" algn="just">
                        <a:lnSpc>
                          <a:spcPct val="150000"/>
                        </a:lnSpc>
                        <a:spcBef>
                          <a:spcPts val="5"/>
                        </a:spcBef>
                        <a:spcAft>
                          <a:spcPts val="0"/>
                        </a:spcAft>
                      </a:pPr>
                      <a:r>
                        <a:rPr lang="en-US" sz="1800" dirty="0">
                          <a:solidFill>
                            <a:schemeClr val="accent1">
                              <a:lumMod val="50000"/>
                            </a:schemeClr>
                          </a:solidFill>
                          <a:effectLst/>
                        </a:rPr>
                        <a:t>1.0</a:t>
                      </a:r>
                      <a:endParaRPr lang="en-IN" sz="1800" dirty="0">
                        <a:solidFill>
                          <a:schemeClr val="accent1">
                            <a:lumMod val="50000"/>
                          </a:schemeClr>
                        </a:solidFill>
                        <a:effectLst/>
                        <a:latin typeface="Calibri" panose="020F0502020204030204" pitchFamily="34" charset="0"/>
                        <a:ea typeface="Calibri" panose="020F0502020204030204" pitchFamily="34" charset="0"/>
                        <a:cs typeface="Vrinda" panose="020B0502040204020203"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5827938"/>
                  </a:ext>
                </a:extLst>
              </a:tr>
              <a:tr h="401286">
                <a:tc>
                  <a:txBody>
                    <a:bodyPr/>
                    <a:lstStyle/>
                    <a:p>
                      <a:pPr marR="60960" lvl="1" algn="just">
                        <a:lnSpc>
                          <a:spcPct val="150000"/>
                        </a:lnSpc>
                        <a:spcBef>
                          <a:spcPts val="5"/>
                        </a:spcBef>
                        <a:spcAft>
                          <a:spcPts val="0"/>
                        </a:spcAft>
                      </a:pPr>
                      <a:r>
                        <a:rPr lang="en-US" sz="1800" dirty="0">
                          <a:solidFill>
                            <a:srgbClr val="C00000"/>
                          </a:solidFill>
                          <a:effectLst/>
                        </a:rPr>
                        <a:t>Last</a:t>
                      </a:r>
                      <a:r>
                        <a:rPr lang="en-US" sz="1800" spc="-10" dirty="0">
                          <a:solidFill>
                            <a:srgbClr val="C00000"/>
                          </a:solidFill>
                          <a:effectLst/>
                        </a:rPr>
                        <a:t> </a:t>
                      </a:r>
                      <a:r>
                        <a:rPr lang="en-US" sz="1800" dirty="0">
                          <a:solidFill>
                            <a:srgbClr val="C00000"/>
                          </a:solidFill>
                          <a:effectLst/>
                        </a:rPr>
                        <a:t>Revised</a:t>
                      </a:r>
                      <a:r>
                        <a:rPr lang="en-US" sz="1800" spc="-10" dirty="0">
                          <a:solidFill>
                            <a:srgbClr val="C00000"/>
                          </a:solidFill>
                          <a:effectLst/>
                        </a:rPr>
                        <a:t> </a:t>
                      </a:r>
                      <a:r>
                        <a:rPr lang="en-US" sz="1800" dirty="0">
                          <a:solidFill>
                            <a:srgbClr val="C00000"/>
                          </a:solidFill>
                          <a:effectLst/>
                        </a:rPr>
                        <a:t>Date</a:t>
                      </a:r>
                      <a:endParaRPr lang="en-IN" sz="1800" dirty="0">
                        <a:solidFill>
                          <a:srgbClr val="C00000"/>
                        </a:solidFill>
                        <a:effectLst/>
                        <a:latin typeface="Calibri" panose="020F0502020204030204" pitchFamily="34" charset="0"/>
                        <a:ea typeface="Calibri" panose="020F0502020204030204" pitchFamily="34" charset="0"/>
                        <a:cs typeface="Vrinda" panose="020B0502040204020203"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914400" lvl="1" algn="just">
                        <a:lnSpc>
                          <a:spcPct val="150000"/>
                        </a:lnSpc>
                        <a:spcBef>
                          <a:spcPts val="5"/>
                        </a:spcBef>
                        <a:spcAft>
                          <a:spcPts val="0"/>
                        </a:spcAft>
                      </a:pPr>
                      <a:r>
                        <a:rPr lang="en-US" sz="1800" dirty="0">
                          <a:solidFill>
                            <a:schemeClr val="accent1">
                              <a:lumMod val="50000"/>
                            </a:schemeClr>
                          </a:solidFill>
                          <a:effectLst/>
                        </a:rPr>
                        <a:t>26-11-2022</a:t>
                      </a:r>
                      <a:endParaRPr lang="en-IN" sz="1800" dirty="0">
                        <a:solidFill>
                          <a:schemeClr val="accent1">
                            <a:lumMod val="50000"/>
                          </a:schemeClr>
                        </a:solidFill>
                        <a:effectLst/>
                        <a:latin typeface="Calibri" panose="020F0502020204030204" pitchFamily="34" charset="0"/>
                        <a:ea typeface="Calibri" panose="020F0502020204030204" pitchFamily="34" charset="0"/>
                        <a:cs typeface="Vrinda" panose="020B0502040204020203"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2119184"/>
                  </a:ext>
                </a:extLst>
              </a:tr>
            </a:tbl>
          </a:graphicData>
        </a:graphic>
      </p:graphicFrame>
    </p:spTree>
    <p:extLst>
      <p:ext uri="{BB962C8B-B14F-4D97-AF65-F5344CB8AC3E}">
        <p14:creationId xmlns:p14="http://schemas.microsoft.com/office/powerpoint/2010/main" val="2186940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8726C5C-5CC9-47BF-907C-A0C276F4A060}"/>
              </a:ext>
            </a:extLst>
          </p:cNvPr>
          <p:cNvSpPr txBox="1"/>
          <p:nvPr/>
        </p:nvSpPr>
        <p:spPr>
          <a:xfrm>
            <a:off x="277091" y="129308"/>
            <a:ext cx="11637818" cy="7127144"/>
          </a:xfrm>
          <a:prstGeom prst="rect">
            <a:avLst/>
          </a:prstGeom>
          <a:noFill/>
        </p:spPr>
        <p:txBody>
          <a:bodyPr wrap="square">
            <a:spAutoFit/>
          </a:bodyPr>
          <a:lstStyle/>
          <a:p>
            <a:pPr>
              <a:lnSpc>
                <a:spcPct val="115000"/>
              </a:lnSpc>
            </a:pPr>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Q &amp; A:</a:t>
            </a:r>
          </a:p>
          <a:p>
            <a:pPr>
              <a:lnSpc>
                <a:spcPct val="115000"/>
              </a:lnSpc>
            </a:pPr>
            <a:endParaRPr lang="en-IN" sz="2400"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pPr>
            <a:r>
              <a:rPr lang="en-IN" sz="1100" b="1" dirty="0">
                <a:effectLst/>
                <a:latin typeface="Calibri" panose="020F0502020204030204" pitchFamily="34"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15000"/>
              </a:lnSpc>
            </a:pPr>
            <a:r>
              <a:rPr lang="en-US" b="1" dirty="0">
                <a:effectLst/>
                <a:latin typeface="Calibri" panose="020F0502020204030204" pitchFamily="34" charset="0"/>
                <a:ea typeface="Times New Roman" panose="02020603050405020304" pitchFamily="18" charset="0"/>
              </a:rPr>
              <a:t>Q1) What’s the source of data?</a:t>
            </a: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dirty="0">
                <a:effectLst/>
                <a:latin typeface="Calibri" panose="020F0502020204030204" pitchFamily="34" charset="0"/>
                <a:ea typeface="Times New Roman" panose="02020603050405020304" pitchFamily="18" charset="0"/>
              </a:rPr>
              <a:t>Ans. The data for training is provided by the client from: </a:t>
            </a:r>
          </a:p>
          <a:p>
            <a:pPr algn="just">
              <a:lnSpc>
                <a:spcPct val="115000"/>
              </a:lnSpc>
            </a:pPr>
            <a:r>
              <a:rPr lang="en-IN" sz="1800" u="sng" dirty="0">
                <a:solidFill>
                  <a:srgbClr val="000000"/>
                </a:solidFill>
                <a:effectLst/>
                <a:latin typeface="Calibri" panose="020F0502020204030204" pitchFamily="34" charset="0"/>
                <a:ea typeface="Calibri" panose="020F0502020204030204" pitchFamily="34" charset="0"/>
                <a:hlinkClick r:id="rId2"/>
              </a:rPr>
              <a:t>https://www.google.com/url?q=https://archive.ics.uci.edu/ml/datasets/Bike%2BSharing%2BDataset&amp;sa=D&amp;source=apps-viewer-frontend&amp;ust=1669523611018571&amp;usg=AOvVaw2w2CNen9aLPM9FfBoI2J16&amp;hl=en</a:t>
            </a:r>
            <a:endParaRPr lang="en-IN" dirty="0">
              <a:effectLst/>
              <a:latin typeface="Times New Roman" panose="02020603050405020304" pitchFamily="18" charset="0"/>
              <a:ea typeface="Times New Roman" panose="02020603050405020304" pitchFamily="18" charset="0"/>
            </a:endParaRPr>
          </a:p>
          <a:p>
            <a:pPr algn="just"/>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b="1" dirty="0">
                <a:effectLst/>
                <a:latin typeface="Calibri" panose="020F0502020204030204" pitchFamily="34" charset="0"/>
                <a:ea typeface="Times New Roman" panose="02020603050405020304" pitchFamily="18" charset="0"/>
              </a:rPr>
              <a:t>Q 2) What was the type of data?</a:t>
            </a: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dirty="0">
                <a:effectLst/>
                <a:latin typeface="Calibri" panose="020F0502020204030204" pitchFamily="34" charset="0"/>
                <a:ea typeface="Times New Roman" panose="02020603050405020304" pitchFamily="18" charset="0"/>
              </a:rPr>
              <a:t>Ans. The data was the combination of numerical and Categorical values.</a:t>
            </a:r>
          </a:p>
          <a:p>
            <a:pPr algn="just">
              <a:lnSpc>
                <a:spcPct val="115000"/>
              </a:lnSpc>
            </a:pP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b="1" dirty="0">
                <a:effectLst/>
                <a:latin typeface="Calibri" panose="020F0502020204030204" pitchFamily="34" charset="0"/>
                <a:ea typeface="Times New Roman" panose="02020603050405020304" pitchFamily="18" charset="0"/>
              </a:rPr>
              <a:t>Q 3) What’s the complete flow you followed in this Project?</a:t>
            </a: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dirty="0">
                <a:effectLst/>
                <a:latin typeface="Calibri" panose="020F0502020204030204" pitchFamily="34" charset="0"/>
                <a:ea typeface="Times New Roman" panose="02020603050405020304" pitchFamily="18" charset="0"/>
              </a:rPr>
              <a:t>Ans. Refer the Architecture section for this.</a:t>
            </a:r>
          </a:p>
          <a:p>
            <a:pPr algn="just">
              <a:lnSpc>
                <a:spcPct val="115000"/>
              </a:lnSpc>
            </a:pP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b="1" dirty="0">
                <a:effectLst/>
                <a:latin typeface="Calibri" panose="020F0502020204030204" pitchFamily="34" charset="0"/>
                <a:ea typeface="Times New Roman" panose="02020603050405020304" pitchFamily="18" charset="0"/>
              </a:rPr>
              <a:t>Q 4) After the File validation what you do with incompatible file or files which didn’t pass the validation?</a:t>
            </a: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dirty="0">
                <a:effectLst/>
                <a:latin typeface="Calibri" panose="020F0502020204030204" pitchFamily="34" charset="0"/>
                <a:ea typeface="Times New Roman" panose="02020603050405020304" pitchFamily="18" charset="0"/>
              </a:rPr>
              <a:t>Ans. Files like these are moved to the Achieve Folder and a list of these files has been shared with the client and we removed the bad data folder.</a:t>
            </a:r>
          </a:p>
          <a:p>
            <a:pPr algn="just">
              <a:lnSpc>
                <a:spcPct val="115000"/>
              </a:lnSpc>
            </a:pP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b="1" dirty="0">
                <a:effectLst/>
                <a:latin typeface="Calibri" panose="020F0502020204030204" pitchFamily="34" charset="0"/>
                <a:ea typeface="Times New Roman" panose="02020603050405020304" pitchFamily="18" charset="0"/>
              </a:rPr>
              <a:t>Q 5) How logs are managed?</a:t>
            </a: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dirty="0">
                <a:effectLst/>
                <a:latin typeface="Calibri" panose="020F0502020204030204" pitchFamily="34" charset="0"/>
                <a:ea typeface="Times New Roman" panose="02020603050405020304" pitchFamily="18" charset="0"/>
              </a:rPr>
              <a:t>Ans. We are using different logs as per the steps that we follow in validation and modeling like validation log, database operation log, preprocessing log, model training log, etc..</a:t>
            </a: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dirty="0">
                <a:effectLst/>
                <a:latin typeface="Calibri" panose="020F0502020204030204" pitchFamily="34"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2438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9A8CD1-E6F9-4400-8C66-68C4C0B4C6BE}"/>
              </a:ext>
            </a:extLst>
          </p:cNvPr>
          <p:cNvSpPr txBox="1"/>
          <p:nvPr/>
        </p:nvSpPr>
        <p:spPr>
          <a:xfrm>
            <a:off x="184727" y="126838"/>
            <a:ext cx="11822545" cy="6089167"/>
          </a:xfrm>
          <a:prstGeom prst="rect">
            <a:avLst/>
          </a:prstGeom>
          <a:noFill/>
        </p:spPr>
        <p:txBody>
          <a:bodyPr wrap="square">
            <a:spAutoFit/>
          </a:bodyPr>
          <a:lstStyle/>
          <a:p>
            <a:pPr algn="just">
              <a:lnSpc>
                <a:spcPct val="115000"/>
              </a:lnSpc>
            </a:pPr>
            <a:r>
              <a:rPr lang="en-US" b="1" dirty="0">
                <a:effectLst/>
                <a:latin typeface="Calibri" panose="020F0502020204030204" pitchFamily="34" charset="0"/>
                <a:ea typeface="Times New Roman" panose="02020603050405020304" pitchFamily="18" charset="0"/>
              </a:rPr>
              <a:t>Q 6) What techniques were you using for data pre-processing?</a:t>
            </a:r>
            <a:endParaRPr lang="en-IN"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Arial" panose="020B0604020202020204" pitchFamily="34" charset="0"/>
              <a:buChar char="•"/>
            </a:pPr>
            <a:r>
              <a:rPr lang="en-US" dirty="0">
                <a:effectLst/>
                <a:latin typeface="Calibri" panose="020F0502020204030204" pitchFamily="34" charset="0"/>
                <a:ea typeface="Times New Roman" panose="02020603050405020304" pitchFamily="18" charset="0"/>
              </a:rPr>
              <a:t>Removing unwanted attributes</a:t>
            </a:r>
            <a:endParaRPr lang="en-IN"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Arial" panose="020B0604020202020204" pitchFamily="34" charset="0"/>
              <a:buChar char="•"/>
            </a:pPr>
            <a:r>
              <a:rPr lang="en-US" dirty="0">
                <a:effectLst/>
                <a:latin typeface="Calibri" panose="020F0502020204030204" pitchFamily="34" charset="0"/>
                <a:ea typeface="Times New Roman" panose="02020603050405020304" pitchFamily="18" charset="0"/>
              </a:rPr>
              <a:t>Visualizing relation of independent variables with each other and output variables</a:t>
            </a:r>
            <a:endParaRPr lang="en-IN"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Arial" panose="020B0604020202020204" pitchFamily="34" charset="0"/>
              <a:buChar char="•"/>
            </a:pPr>
            <a:r>
              <a:rPr lang="en-US" dirty="0">
                <a:effectLst/>
                <a:latin typeface="Calibri" panose="020F0502020204030204" pitchFamily="34" charset="0"/>
                <a:ea typeface="Times New Roman" panose="02020603050405020304" pitchFamily="18" charset="0"/>
              </a:rPr>
              <a:t>Removing outliers</a:t>
            </a:r>
            <a:endParaRPr lang="en-IN"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Arial" panose="020B0604020202020204" pitchFamily="34" charset="0"/>
              <a:buChar char="•"/>
            </a:pPr>
            <a:r>
              <a:rPr lang="en-US" dirty="0">
                <a:effectLst/>
                <a:latin typeface="Calibri" panose="020F0502020204030204" pitchFamily="34" charset="0"/>
                <a:ea typeface="Times New Roman" panose="02020603050405020304" pitchFamily="18" charset="0"/>
              </a:rPr>
              <a:t>Cleaning data and imputing if null values are present. </a:t>
            </a:r>
            <a:endParaRPr lang="en-IN"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Arial" panose="020B0604020202020204" pitchFamily="34" charset="0"/>
              <a:buChar char="•"/>
            </a:pPr>
            <a:r>
              <a:rPr lang="en-US" dirty="0">
                <a:effectLst/>
                <a:latin typeface="Calibri" panose="020F0502020204030204" pitchFamily="34" charset="0"/>
                <a:ea typeface="Times New Roman" panose="02020603050405020304" pitchFamily="18" charset="0"/>
              </a:rPr>
              <a:t>Converting categorical data into numeric values.</a:t>
            </a:r>
            <a:endParaRPr lang="en-IN"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Arial" panose="020B0604020202020204" pitchFamily="34" charset="0"/>
              <a:buChar char="•"/>
            </a:pPr>
            <a:r>
              <a:rPr lang="en-US" dirty="0">
                <a:effectLst/>
                <a:latin typeface="Calibri" panose="020F0502020204030204" pitchFamily="34" charset="0"/>
                <a:ea typeface="Times New Roman" panose="02020603050405020304" pitchFamily="18" charset="0"/>
              </a:rPr>
              <a:t>Scaling the data</a:t>
            </a:r>
          </a:p>
          <a:p>
            <a:pPr marL="742950" lvl="1" indent="-285750" algn="just">
              <a:lnSpc>
                <a:spcPct val="115000"/>
              </a:lnSpc>
              <a:buFont typeface="Arial" panose="020B0604020202020204" pitchFamily="34" charset="0"/>
              <a:buChar char="•"/>
            </a:pPr>
            <a:endParaRPr lang="en-US" sz="1800" b="1" dirty="0">
              <a:latin typeface="Calibri" panose="020F0502020204030204" pitchFamily="34" charset="0"/>
              <a:ea typeface="Times New Roman" panose="02020603050405020304" pitchFamily="18" charset="0"/>
            </a:endParaRPr>
          </a:p>
          <a:p>
            <a:pPr algn="just">
              <a:lnSpc>
                <a:spcPct val="115000"/>
              </a:lnSpc>
            </a:pPr>
            <a:r>
              <a:rPr lang="en-US" sz="1800" b="1" dirty="0">
                <a:effectLst/>
                <a:latin typeface="Calibri" panose="020F0502020204030204" pitchFamily="34" charset="0"/>
                <a:ea typeface="Times New Roman" panose="02020603050405020304" pitchFamily="18" charset="0"/>
              </a:rPr>
              <a:t>Q 7) How training was done or what models were used?</a:t>
            </a:r>
            <a:endParaRPr lang="en-IN" sz="1600" dirty="0">
              <a:effectLst/>
              <a:latin typeface="Times New Roman" panose="02020603050405020304" pitchFamily="18" charset="0"/>
              <a:ea typeface="Times New Roman" panose="02020603050405020304" pitchFamily="18" charset="0"/>
            </a:endParaRPr>
          </a:p>
          <a:p>
            <a:pPr lvl="0" algn="just">
              <a:lnSpc>
                <a:spcPct val="115000"/>
              </a:lnSpc>
              <a:tabLst>
                <a:tab pos="450215" algn="l"/>
              </a:tabLst>
            </a:pPr>
            <a:r>
              <a:rPr lang="en-US" sz="1800" dirty="0">
                <a:effectLst/>
                <a:latin typeface="Calibri" panose="020F0502020204030204" pitchFamily="34" charset="0"/>
                <a:ea typeface="Times New Roman" panose="02020603050405020304" pitchFamily="18" charset="0"/>
              </a:rPr>
              <a:t>Before diving the data in training and validation set we performed clustering over fit to divide the data into clusters.</a:t>
            </a:r>
            <a:r>
              <a:rPr lang="en-IN" sz="1600" dirty="0">
                <a:latin typeface="Times New Roman" panose="02020603050405020304" pitchFamily="18"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As per cluster the training and validation data were divided.</a:t>
            </a:r>
            <a:r>
              <a:rPr lang="en-IN" sz="1600" dirty="0">
                <a:latin typeface="Times New Roman" panose="02020603050405020304" pitchFamily="18"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The scaling was performed over training and validation data</a:t>
            </a:r>
            <a:endParaRPr lang="en-IN" sz="1600" dirty="0">
              <a:effectLst/>
              <a:latin typeface="Times New Roman" panose="02020603050405020304" pitchFamily="18" charset="0"/>
              <a:ea typeface="Times New Roman" panose="02020603050405020304" pitchFamily="18" charset="0"/>
            </a:endParaRPr>
          </a:p>
          <a:p>
            <a:pPr lvl="0" algn="just">
              <a:lnSpc>
                <a:spcPct val="115000"/>
              </a:lnSpc>
              <a:tabLst>
                <a:tab pos="318770" algn="l"/>
                <a:tab pos="457200" algn="l"/>
              </a:tabLst>
            </a:pPr>
            <a:r>
              <a:rPr lang="en-US" sz="1800" dirty="0">
                <a:effectLst/>
                <a:latin typeface="Calibri" panose="020F0502020204030204" pitchFamily="34" charset="0"/>
                <a:ea typeface="Times New Roman" panose="02020603050405020304" pitchFamily="18" charset="0"/>
              </a:rPr>
              <a:t>Algorithms like Linear regression and Random forest</a:t>
            </a:r>
            <a:endParaRPr lang="en-US" sz="1800" b="1" dirty="0">
              <a:effectLst/>
              <a:latin typeface="Calibri" panose="020F0502020204030204" pitchFamily="34" charset="0"/>
              <a:ea typeface="Times New Roman" panose="02020603050405020304" pitchFamily="18" charset="0"/>
            </a:endParaRPr>
          </a:p>
          <a:p>
            <a:pPr algn="just">
              <a:lnSpc>
                <a:spcPct val="115000"/>
              </a:lnSpc>
            </a:pPr>
            <a:r>
              <a:rPr lang="en-US" sz="1800" b="1" dirty="0">
                <a:effectLst/>
                <a:latin typeface="Calibri" panose="020F0502020204030204" pitchFamily="34" charset="0"/>
                <a:ea typeface="Times New Roman" panose="02020603050405020304" pitchFamily="18" charset="0"/>
              </a:rPr>
              <a:t>Q 8) How Prediction was done?</a:t>
            </a:r>
            <a:endParaRPr lang="en-IN" sz="1600" dirty="0">
              <a:effectLst/>
              <a:latin typeface="Times New Roman" panose="02020603050405020304" pitchFamily="18" charset="0"/>
              <a:ea typeface="Times New Roman" panose="02020603050405020304" pitchFamily="18" charset="0"/>
            </a:endParaRPr>
          </a:p>
          <a:p>
            <a:pPr algn="just">
              <a:lnSpc>
                <a:spcPct val="115000"/>
              </a:lnSpc>
            </a:pPr>
            <a:r>
              <a:rPr lang="en-US" sz="1800" dirty="0">
                <a:effectLst/>
                <a:latin typeface="Calibri" panose="020F0502020204030204" pitchFamily="34" charset="0"/>
                <a:ea typeface="Times New Roman" panose="02020603050405020304" pitchFamily="18" charset="0"/>
              </a:rPr>
              <a:t>Ans. The testing files are shared by the client. We pass its data to the best model which we have saved in pickle format and get the prediction.</a:t>
            </a:r>
          </a:p>
          <a:p>
            <a:pPr algn="just">
              <a:lnSpc>
                <a:spcPct val="115000"/>
              </a:lnSpc>
            </a:pPr>
            <a:endParaRPr lang="en-IN" sz="1600" dirty="0">
              <a:effectLst/>
              <a:latin typeface="Times New Roman" panose="02020603050405020304" pitchFamily="18" charset="0"/>
              <a:ea typeface="Times New Roman" panose="02020603050405020304" pitchFamily="18" charset="0"/>
            </a:endParaRPr>
          </a:p>
          <a:p>
            <a:pPr algn="just">
              <a:lnSpc>
                <a:spcPct val="115000"/>
              </a:lnSpc>
            </a:pPr>
            <a:r>
              <a:rPr lang="en-US" sz="1800" b="1" dirty="0">
                <a:effectLst/>
                <a:latin typeface="Calibri" panose="020F0502020204030204" pitchFamily="34" charset="0"/>
                <a:ea typeface="Times New Roman" panose="02020603050405020304" pitchFamily="18" charset="0"/>
              </a:rPr>
              <a:t>Q 9) Where the model was deployed?</a:t>
            </a:r>
            <a:endParaRPr lang="en-IN" sz="1600" dirty="0">
              <a:effectLst/>
              <a:latin typeface="Times New Roman" panose="02020603050405020304" pitchFamily="18" charset="0"/>
              <a:ea typeface="Times New Roman" panose="02020603050405020304" pitchFamily="18" charset="0"/>
            </a:endParaRPr>
          </a:p>
          <a:p>
            <a:pPr algn="just">
              <a:lnSpc>
                <a:spcPct val="115000"/>
              </a:lnSpc>
            </a:pPr>
            <a:r>
              <a:rPr lang="en-US" sz="1800" dirty="0">
                <a:effectLst/>
                <a:latin typeface="Calibri" panose="020F0502020204030204" pitchFamily="34" charset="0"/>
                <a:ea typeface="Times New Roman" panose="02020603050405020304" pitchFamily="18" charset="0"/>
              </a:rPr>
              <a:t>Ans. When the model is ready, we deploy it in Heroku platform.  This model is an web application where user can enter the data and these data gets extracted in the backend and user gets the prediction result</a:t>
            </a:r>
            <a:r>
              <a:rPr lang="en-US" sz="180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20500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3A590D-BB64-4EDF-B628-5B463F860A81}"/>
              </a:ext>
            </a:extLst>
          </p:cNvPr>
          <p:cNvSpPr txBox="1"/>
          <p:nvPr/>
        </p:nvSpPr>
        <p:spPr>
          <a:xfrm>
            <a:off x="300181" y="1446655"/>
            <a:ext cx="11591637" cy="2923877"/>
          </a:xfrm>
          <a:prstGeom prst="rect">
            <a:avLst/>
          </a:prstGeom>
          <a:noFill/>
        </p:spPr>
        <p:txBody>
          <a:bodyPr wrap="square">
            <a:spAutoFit/>
          </a:bodyPr>
          <a:lstStyle/>
          <a:p>
            <a:pPr algn="l"/>
            <a:r>
              <a:rPr lang="en-US" sz="2200" b="1" dirty="0">
                <a:solidFill>
                  <a:schemeClr val="accent1">
                    <a:lumMod val="50000"/>
                  </a:schemeClr>
                </a:solidFill>
                <a:latin typeface="Times New Roman"/>
                <a:ea typeface="Times New Roman"/>
                <a:cs typeface="Times New Roman"/>
                <a:sym typeface="Times New Roman"/>
              </a:rPr>
              <a:t>Objective:</a:t>
            </a:r>
            <a:r>
              <a:rPr lang="en-US" sz="2200" dirty="0">
                <a:latin typeface="Times New Roman"/>
                <a:ea typeface="Times New Roman"/>
                <a:cs typeface="Times New Roman"/>
                <a:sym typeface="Times New Roman"/>
              </a:rPr>
              <a:t> </a:t>
            </a:r>
          </a:p>
          <a:p>
            <a:pPr algn="l"/>
            <a:r>
              <a:rPr lang="en-US" b="0" i="0" dirty="0">
                <a:solidFill>
                  <a:srgbClr val="000000"/>
                </a:solidFill>
                <a:effectLst/>
                <a:latin typeface="var(--jp-content-font-family)"/>
              </a:rPr>
              <a:t>Several bike/scooter ride sharing facilities (e.g., Bird, Capital Bikeshare, Citi Bike) have started up lately especially in metropolitan cities like San Francisco, New York, Chicago and Los Angeles, and one of the most important problem from a business point of view is to predict the bike demand on any particular day. While having excess bikes results in wastage of resource (both with respect to bike maintenance and the land/bike stand required for parking and security), having fewer bikes leads to revenue loss (ranging from a short term loss due to missing out on immediate customers to potential longer term loss due to loss in future customer base), Thus, having a estimate on the demands would enable efficient functioning of these companies.</a:t>
            </a:r>
          </a:p>
          <a:p>
            <a:br>
              <a:rPr lang="en-US" b="0" i="0" dirty="0">
                <a:solidFill>
                  <a:srgbClr val="000000"/>
                </a:solidFill>
                <a:effectLst/>
                <a:latin typeface="-apple-system"/>
              </a:rPr>
            </a:br>
            <a:endParaRPr lang="en-US" dirty="0"/>
          </a:p>
        </p:txBody>
      </p:sp>
    </p:spTree>
    <p:extLst>
      <p:ext uri="{BB962C8B-B14F-4D97-AF65-F5344CB8AC3E}">
        <p14:creationId xmlns:p14="http://schemas.microsoft.com/office/powerpoint/2010/main" val="2722924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05C5165-89E3-489F-ACA9-DB97F1767469}"/>
              </a:ext>
            </a:extLst>
          </p:cNvPr>
          <p:cNvSpPr txBox="1"/>
          <p:nvPr/>
        </p:nvSpPr>
        <p:spPr>
          <a:xfrm>
            <a:off x="369455" y="112880"/>
            <a:ext cx="11176000" cy="6489533"/>
          </a:xfrm>
          <a:prstGeom prst="rect">
            <a:avLst/>
          </a:prstGeom>
          <a:noFill/>
        </p:spPr>
        <p:txBody>
          <a:bodyPr wrap="square">
            <a:spAutoFit/>
          </a:bodyPr>
          <a:lstStyle/>
          <a:p>
            <a:pPr marL="6350" indent="-6350">
              <a:lnSpc>
                <a:spcPct val="103000"/>
              </a:lnSpc>
              <a:spcAft>
                <a:spcPts val="630"/>
              </a:spcAft>
            </a:pPr>
            <a:r>
              <a:rPr lang="en-US" sz="22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Data Description</a:t>
            </a:r>
            <a:endParaRPr lang="en-IN" sz="22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6350" indent="-6350">
              <a:lnSpc>
                <a:spcPct val="103000"/>
              </a:lnSpc>
              <a:spcAft>
                <a:spcPts val="630"/>
              </a:spcAft>
            </a:pPr>
            <a:r>
              <a:rPr lang="en-US" sz="1800" dirty="0">
                <a:solidFill>
                  <a:srgbClr val="000000"/>
                </a:solidFill>
                <a:effectLst/>
                <a:latin typeface="Calibri" panose="020F0502020204030204" pitchFamily="34" charset="0"/>
                <a:ea typeface="Calibri" panose="020F0502020204030204" pitchFamily="34" charset="0"/>
              </a:rPr>
              <a:t>Given is the variable name, variable type, the measurement unit, and a brief description. The concrete compressive strength is the regression problem. The order of this listing corresponds to the order of numerals along the rows of the database.</a:t>
            </a:r>
          </a:p>
          <a:p>
            <a:pPr marL="6350" indent="-6350">
              <a:lnSpc>
                <a:spcPct val="103000"/>
              </a:lnSpc>
              <a:spcAft>
                <a:spcPts val="630"/>
              </a:spcAft>
            </a:pPr>
            <a:endParaRPr lang="en-US" dirty="0">
              <a:solidFill>
                <a:srgbClr val="000000"/>
              </a:solidFill>
              <a:latin typeface="Calibri" panose="020F0502020204030204" pitchFamily="34" charset="0"/>
              <a:ea typeface="Calibri" panose="020F0502020204030204" pitchFamily="34" charset="0"/>
            </a:endParaRPr>
          </a:p>
          <a:p>
            <a:pPr algn="l">
              <a:buFont typeface="Arial" panose="020B0604020202020204" pitchFamily="34" charset="0"/>
              <a:buChar char="•"/>
            </a:pPr>
            <a:r>
              <a:rPr lang="en-US" b="0" i="0" dirty="0">
                <a:effectLst/>
                <a:latin typeface="-apple-system"/>
              </a:rPr>
              <a:t>datetime - hourly date + timestamp</a:t>
            </a:r>
          </a:p>
          <a:p>
            <a:pPr algn="l">
              <a:buFont typeface="Arial" panose="020B0604020202020204" pitchFamily="34" charset="0"/>
              <a:buChar char="•"/>
            </a:pPr>
            <a:r>
              <a:rPr lang="en-US" b="0" i="0" dirty="0">
                <a:effectLst/>
                <a:latin typeface="-apple-system"/>
              </a:rPr>
              <a:t>season - 1 = spring, 2 = summer, 3 = fall, 4 = winter</a:t>
            </a:r>
          </a:p>
          <a:p>
            <a:pPr algn="l">
              <a:buFont typeface="Arial" panose="020B0604020202020204" pitchFamily="34" charset="0"/>
              <a:buChar char="•"/>
            </a:pPr>
            <a:r>
              <a:rPr lang="en-US" b="0" i="0" dirty="0">
                <a:effectLst/>
                <a:latin typeface="-apple-system"/>
              </a:rPr>
              <a:t>holiday - whether the day is considered a holiday</a:t>
            </a:r>
          </a:p>
          <a:p>
            <a:pPr algn="l">
              <a:buFont typeface="Arial" panose="020B0604020202020204" pitchFamily="34" charset="0"/>
              <a:buChar char="•"/>
            </a:pPr>
            <a:r>
              <a:rPr lang="en-US" b="0" i="0" dirty="0" err="1">
                <a:effectLst/>
                <a:latin typeface="-apple-system"/>
              </a:rPr>
              <a:t>workingday</a:t>
            </a:r>
            <a:r>
              <a:rPr lang="en-US" b="0" i="0" dirty="0">
                <a:effectLst/>
                <a:latin typeface="-apple-system"/>
              </a:rPr>
              <a:t> - whether the day is neither a weekend nor holiday</a:t>
            </a:r>
          </a:p>
          <a:p>
            <a:pPr algn="l">
              <a:buFont typeface="Arial" panose="020B0604020202020204" pitchFamily="34" charset="0"/>
              <a:buChar char="•"/>
            </a:pPr>
            <a:r>
              <a:rPr lang="en-US" b="0" i="0" dirty="0">
                <a:effectLst/>
                <a:latin typeface="-apple-system"/>
              </a:rPr>
              <a:t>weather -</a:t>
            </a:r>
          </a:p>
          <a:p>
            <a:pPr marL="742950" lvl="1" indent="-285750" algn="l">
              <a:buFont typeface="Arial" panose="020B0604020202020204" pitchFamily="34" charset="0"/>
              <a:buChar char="•"/>
            </a:pPr>
            <a:r>
              <a:rPr lang="en-US" b="0" i="0" dirty="0">
                <a:effectLst/>
                <a:latin typeface="-apple-system"/>
              </a:rPr>
              <a:t>1: Clear, Few clouds, Partly cloudy, Partly cloudy</a:t>
            </a:r>
          </a:p>
          <a:p>
            <a:pPr marL="742950" lvl="1" indent="-285750" algn="l">
              <a:buFont typeface="Arial" panose="020B0604020202020204" pitchFamily="34" charset="0"/>
              <a:buChar char="•"/>
            </a:pPr>
            <a:r>
              <a:rPr lang="en-US" b="0" i="0" dirty="0">
                <a:effectLst/>
                <a:latin typeface="-apple-system"/>
              </a:rPr>
              <a:t>2: Mist + Cloudy, Mist + Broken clouds, Mist + Few clouds, Mist</a:t>
            </a:r>
          </a:p>
          <a:p>
            <a:pPr marL="742950" lvl="1" indent="-285750" algn="l">
              <a:buFont typeface="Arial" panose="020B0604020202020204" pitchFamily="34" charset="0"/>
              <a:buChar char="•"/>
            </a:pPr>
            <a:r>
              <a:rPr lang="en-US" b="0" i="0" dirty="0">
                <a:effectLst/>
                <a:latin typeface="-apple-system"/>
              </a:rPr>
              <a:t>3: Light Snow, Light Rain + Thunderstorm + Scattered clouds, Light Rain + Scattered clouds</a:t>
            </a:r>
          </a:p>
          <a:p>
            <a:pPr marL="742950" lvl="1" indent="-285750" algn="l">
              <a:buFont typeface="Arial" panose="020B0604020202020204" pitchFamily="34" charset="0"/>
              <a:buChar char="•"/>
            </a:pPr>
            <a:r>
              <a:rPr lang="en-US" b="0" i="0" dirty="0">
                <a:effectLst/>
                <a:latin typeface="-apple-system"/>
              </a:rPr>
              <a:t>4: Heavy Rain + Ice Pallets + Thunderstorm + Mist, Snow + Fog</a:t>
            </a:r>
          </a:p>
          <a:p>
            <a:pPr algn="l">
              <a:buFont typeface="Arial" panose="020B0604020202020204" pitchFamily="34" charset="0"/>
              <a:buChar char="•"/>
            </a:pPr>
            <a:r>
              <a:rPr lang="en-US" b="0" i="0" dirty="0">
                <a:effectLst/>
                <a:latin typeface="-apple-system"/>
              </a:rPr>
              <a:t>temp - temperature in Celsius</a:t>
            </a:r>
          </a:p>
          <a:p>
            <a:pPr algn="l">
              <a:buFont typeface="Arial" panose="020B0604020202020204" pitchFamily="34" charset="0"/>
              <a:buChar char="•"/>
            </a:pPr>
            <a:r>
              <a:rPr lang="en-US" b="0" i="0" dirty="0" err="1">
                <a:effectLst/>
                <a:latin typeface="-apple-system"/>
              </a:rPr>
              <a:t>atemp</a:t>
            </a:r>
            <a:r>
              <a:rPr lang="en-US" b="0" i="0" dirty="0">
                <a:effectLst/>
                <a:latin typeface="-apple-system"/>
              </a:rPr>
              <a:t> - "feels like" temperature in Celsius</a:t>
            </a:r>
          </a:p>
          <a:p>
            <a:pPr algn="l">
              <a:buFont typeface="Arial" panose="020B0604020202020204" pitchFamily="34" charset="0"/>
              <a:buChar char="•"/>
            </a:pPr>
            <a:r>
              <a:rPr lang="en-US" b="0" i="0" dirty="0">
                <a:effectLst/>
                <a:latin typeface="-apple-system"/>
              </a:rPr>
              <a:t>humidity - relative humidity</a:t>
            </a:r>
          </a:p>
          <a:p>
            <a:pPr algn="l">
              <a:buFont typeface="Arial" panose="020B0604020202020204" pitchFamily="34" charset="0"/>
              <a:buChar char="•"/>
            </a:pPr>
            <a:r>
              <a:rPr lang="en-US" b="0" i="0" dirty="0">
                <a:effectLst/>
                <a:latin typeface="-apple-system"/>
              </a:rPr>
              <a:t>windspeed - wind speed</a:t>
            </a:r>
          </a:p>
          <a:p>
            <a:pPr algn="l">
              <a:buFont typeface="Arial" panose="020B0604020202020204" pitchFamily="34" charset="0"/>
              <a:buChar char="•"/>
            </a:pPr>
            <a:r>
              <a:rPr lang="en-US" b="0" i="0" dirty="0">
                <a:effectLst/>
                <a:latin typeface="-apple-system"/>
              </a:rPr>
              <a:t>casual - number of non-registered user rentals initiated</a:t>
            </a:r>
          </a:p>
          <a:p>
            <a:pPr algn="l">
              <a:buFont typeface="Arial" panose="020B0604020202020204" pitchFamily="34" charset="0"/>
              <a:buChar char="•"/>
            </a:pPr>
            <a:r>
              <a:rPr lang="en-US" b="0" i="0" dirty="0">
                <a:effectLst/>
                <a:latin typeface="-apple-system"/>
              </a:rPr>
              <a:t>registered - number of registered user rentals initiated</a:t>
            </a:r>
          </a:p>
          <a:p>
            <a:pPr algn="l">
              <a:buFont typeface="Arial" panose="020B0604020202020204" pitchFamily="34" charset="0"/>
              <a:buChar char="•"/>
            </a:pPr>
            <a:r>
              <a:rPr lang="en-US" b="0" i="0" dirty="0">
                <a:effectLst/>
                <a:latin typeface="-apple-system"/>
              </a:rPr>
              <a:t>count - number of total rentals</a:t>
            </a:r>
            <a:endParaRPr lang="en-US" b="1" i="0" dirty="0">
              <a:effectLst/>
              <a:latin typeface="-apple-system"/>
            </a:endParaRPr>
          </a:p>
          <a:p>
            <a:pPr marL="6350" indent="-6350">
              <a:lnSpc>
                <a:spcPct val="103000"/>
              </a:lnSpc>
              <a:spcAft>
                <a:spcPts val="630"/>
              </a:spcAft>
            </a:pPr>
            <a:endParaRPr lang="en-IN" sz="16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840807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95BDD5-01E8-459C-AF79-A12BBC318969}"/>
              </a:ext>
            </a:extLst>
          </p:cNvPr>
          <p:cNvSpPr txBox="1"/>
          <p:nvPr/>
        </p:nvSpPr>
        <p:spPr>
          <a:xfrm>
            <a:off x="480291" y="361787"/>
            <a:ext cx="6096000" cy="470000"/>
          </a:xfrm>
          <a:prstGeom prst="rect">
            <a:avLst/>
          </a:prstGeom>
          <a:noFill/>
        </p:spPr>
        <p:txBody>
          <a:bodyPr wrap="square">
            <a:spAutoFit/>
          </a:bodyPr>
          <a:lstStyle/>
          <a:p>
            <a:pPr marL="6350" indent="-6350">
              <a:lnSpc>
                <a:spcPct val="107000"/>
              </a:lnSpc>
            </a:pPr>
            <a:r>
              <a:rPr lang="en-US" sz="2400" b="1" kern="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Architecture</a:t>
            </a:r>
            <a:r>
              <a:rPr lang="en-US" sz="1800" b="1" kern="0" dirty="0">
                <a:solidFill>
                  <a:srgbClr val="2F5496"/>
                </a:solidFill>
                <a:effectLst/>
                <a:latin typeface="Calibri" panose="020F0502020204030204" pitchFamily="34" charset="0"/>
                <a:ea typeface="Calibri" panose="020F0502020204030204" pitchFamily="34" charset="0"/>
              </a:rPr>
              <a:t> </a:t>
            </a:r>
            <a:endParaRPr lang="en-IN" sz="1800" b="1" kern="0" dirty="0">
              <a:solidFill>
                <a:srgbClr val="2F5496"/>
              </a:solidFill>
              <a:effectLst/>
              <a:latin typeface="Calibri" panose="020F0502020204030204" pitchFamily="34" charset="0"/>
              <a:ea typeface="Calibri" panose="020F0502020204030204" pitchFamily="34" charset="0"/>
            </a:endParaRPr>
          </a:p>
        </p:txBody>
      </p:sp>
      <p:pic>
        <p:nvPicPr>
          <p:cNvPr id="6" name="Picture 5">
            <a:extLst>
              <a:ext uri="{FF2B5EF4-FFF2-40B4-BE49-F238E27FC236}">
                <a16:creationId xmlns:a16="http://schemas.microsoft.com/office/drawing/2014/main" id="{2BB41C59-B468-42C3-ADB2-29DF07CBB64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47464" y="1209040"/>
            <a:ext cx="10106863" cy="5136342"/>
          </a:xfrm>
          <a:prstGeom prst="rect">
            <a:avLst/>
          </a:prstGeom>
          <a:noFill/>
          <a:ln>
            <a:noFill/>
          </a:ln>
        </p:spPr>
      </p:pic>
    </p:spTree>
    <p:extLst>
      <p:ext uri="{BB962C8B-B14F-4D97-AF65-F5344CB8AC3E}">
        <p14:creationId xmlns:p14="http://schemas.microsoft.com/office/powerpoint/2010/main" val="208770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39BB72-29B3-49A3-87FA-F8C5E7162A1D}"/>
              </a:ext>
            </a:extLst>
          </p:cNvPr>
          <p:cNvSpPr txBox="1"/>
          <p:nvPr/>
        </p:nvSpPr>
        <p:spPr>
          <a:xfrm>
            <a:off x="120074" y="828226"/>
            <a:ext cx="11268364" cy="5355312"/>
          </a:xfrm>
          <a:prstGeom prst="rect">
            <a:avLst/>
          </a:prstGeom>
          <a:noFill/>
        </p:spPr>
        <p:txBody>
          <a:bodyPr wrap="square">
            <a:spAutoFit/>
          </a:bodyPr>
          <a:lstStyle/>
          <a:p>
            <a:pPr algn="just"/>
            <a:r>
              <a:rPr lang="en-US" b="1" dirty="0">
                <a:effectLst/>
                <a:latin typeface="Calibri" panose="020F0502020204030204" pitchFamily="34" charset="0"/>
                <a:ea typeface="Times New Roman" panose="02020603050405020304" pitchFamily="18" charset="0"/>
              </a:rPr>
              <a:t>1.</a:t>
            </a:r>
            <a:r>
              <a:rPr lang="en-US" b="1" u="sng" dirty="0">
                <a:effectLst/>
                <a:latin typeface="Calibri" panose="020F0502020204030204" pitchFamily="34" charset="0"/>
                <a:ea typeface="Times New Roman" panose="02020603050405020304" pitchFamily="18" charset="0"/>
              </a:rPr>
              <a:t> Data gathering:</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Data source: </a:t>
            </a:r>
            <a:r>
              <a:rPr lang="en-IN" sz="1800" u="sng" dirty="0">
                <a:solidFill>
                  <a:srgbClr val="000000"/>
                </a:solidFill>
                <a:effectLst/>
                <a:latin typeface="Calibri" panose="020F0502020204030204" pitchFamily="34" charset="0"/>
                <a:ea typeface="Calibri" panose="020F0502020204030204" pitchFamily="34" charset="0"/>
                <a:hlinkClick r:id="rId2"/>
              </a:rPr>
              <a:t>https://www.google.com/url?q=https://archive.ics.uci.edu/ml/datasets/Bike%2BSharing%2BDataset&amp;sa=D&amp;source=apps-viewer-frontend&amp;ust=1669523611018571&amp;usg=AOvVaw2w2CNen9aLPM9FfBoI2J16&amp;hl=en</a:t>
            </a:r>
            <a:r>
              <a:rPr lang="en-US" dirty="0">
                <a:effectLst/>
                <a:latin typeface="Calibri" panose="020F0502020204030204" pitchFamily="34" charset="0"/>
                <a:ea typeface="Times New Roman" panose="02020603050405020304" pitchFamily="18" charset="0"/>
              </a:rPr>
              <a:t>Train and Test data are stored in .csv format.</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algn="just"/>
            <a:r>
              <a:rPr lang="en-US" b="1" dirty="0">
                <a:effectLst/>
                <a:latin typeface="Calibri" panose="020F0502020204030204" pitchFamily="34" charset="0"/>
                <a:ea typeface="Times New Roman" panose="02020603050405020304" pitchFamily="18" charset="0"/>
              </a:rPr>
              <a:t>2.</a:t>
            </a:r>
            <a:r>
              <a:rPr lang="en-US" b="1" u="sng" dirty="0">
                <a:effectLst/>
                <a:latin typeface="Calibri" panose="020F0502020204030204" pitchFamily="34" charset="0"/>
                <a:ea typeface="Times New Roman" panose="02020603050405020304" pitchFamily="18" charset="0"/>
              </a:rPr>
              <a:t>Raw Data Validation:</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After data is loaded, various types of validation is required before we proceed further for any operation. Validations like checking for zero standard deviation for all the columns, checking for complete missing values in any columns, etc. These are required because The attributes which contains these are of no use. It will not play role in contributing the sales of an item from respective outlets.</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Like if any attribute is having zero standard deviation, it means that’s all the values are same, its mean is zero. Which indicate that either the sale is increase or decrease that attribute will remain the same. Similarly, if any attribute is having full missing values, then there is no use of taking that attribute into an account for operation. It’s unnecessary increasing the chances of dimensionality curse.</a:t>
            </a:r>
          </a:p>
          <a:p>
            <a:pPr algn="just"/>
            <a:endParaRPr lang="en-US" dirty="0">
              <a:effectLst/>
              <a:latin typeface="Calibri" panose="020F0502020204030204" pitchFamily="34" charset="0"/>
              <a:ea typeface="Times New Roman" panose="02020603050405020304" pitchFamily="18" charset="0"/>
            </a:endParaRPr>
          </a:p>
          <a:p>
            <a:pPr algn="just"/>
            <a:r>
              <a:rPr lang="en-US" b="1" dirty="0">
                <a:effectLst/>
                <a:latin typeface="Calibri" panose="020F0502020204030204" pitchFamily="34" charset="0"/>
                <a:ea typeface="Times New Roman" panose="02020603050405020304" pitchFamily="18" charset="0"/>
              </a:rPr>
              <a:t>3. </a:t>
            </a:r>
            <a:r>
              <a:rPr lang="en-US" b="1" u="sng" dirty="0">
                <a:effectLst/>
                <a:latin typeface="Calibri" panose="020F0502020204030204" pitchFamily="34" charset="0"/>
                <a:ea typeface="Times New Roman" panose="02020603050405020304" pitchFamily="18" charset="0"/>
              </a:rPr>
              <a:t>Data Transformation</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Before sending the data into the database, data transformation is required so that data are converted into such form with which it can easily insert into the database. </a:t>
            </a:r>
            <a:r>
              <a:rPr lang="en-US" sz="1800" dirty="0">
                <a:effectLst/>
                <a:latin typeface="Calibri" panose="020F0502020204030204" pitchFamily="34"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E8EB874C-A6E8-439A-B15D-1E038296A7A7}"/>
              </a:ext>
            </a:extLst>
          </p:cNvPr>
          <p:cNvSpPr txBox="1"/>
          <p:nvPr/>
        </p:nvSpPr>
        <p:spPr>
          <a:xfrm>
            <a:off x="120074" y="277153"/>
            <a:ext cx="5634181" cy="461665"/>
          </a:xfrm>
          <a:prstGeom prst="rect">
            <a:avLst/>
          </a:prstGeom>
          <a:noFill/>
        </p:spPr>
        <p:txBody>
          <a:bodyPr wrap="square" rtlCol="0">
            <a:spAutoFit/>
          </a:bodyPr>
          <a:lstStyle/>
          <a:p>
            <a:r>
              <a:rPr lang="en-IN" sz="2400" b="1" dirty="0">
                <a:solidFill>
                  <a:schemeClr val="accent1">
                    <a:lumMod val="50000"/>
                  </a:schemeClr>
                </a:solidFill>
                <a:latin typeface="Times New Roman" panose="02020603050405020304" pitchFamily="18" charset="0"/>
                <a:cs typeface="Times New Roman" panose="02020603050405020304" pitchFamily="18" charset="0"/>
              </a:rPr>
              <a:t>Architecture</a:t>
            </a:r>
            <a:r>
              <a:rPr lang="en-IN" sz="2400" b="1" dirty="0">
                <a:latin typeface="Times New Roman" panose="02020603050405020304" pitchFamily="18" charset="0"/>
                <a:cs typeface="Times New Roman" panose="02020603050405020304" pitchFamily="18" charset="0"/>
              </a:rPr>
              <a:t> </a:t>
            </a:r>
            <a:r>
              <a:rPr lang="en-IN" sz="2400" b="1" dirty="0">
                <a:solidFill>
                  <a:schemeClr val="accent1">
                    <a:lumMod val="50000"/>
                  </a:schemeClr>
                </a:solidFill>
                <a:latin typeface="Times New Roman" panose="02020603050405020304" pitchFamily="18" charset="0"/>
                <a:cs typeface="Times New Roman" panose="02020603050405020304" pitchFamily="18" charset="0"/>
              </a:rPr>
              <a:t>Description</a:t>
            </a:r>
          </a:p>
        </p:txBody>
      </p:sp>
    </p:spTree>
    <p:extLst>
      <p:ext uri="{BB962C8B-B14F-4D97-AF65-F5344CB8AC3E}">
        <p14:creationId xmlns:p14="http://schemas.microsoft.com/office/powerpoint/2010/main" val="4281327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18AC5C-ABCC-44E5-8BA4-0F23D9276709}"/>
              </a:ext>
            </a:extLst>
          </p:cNvPr>
          <p:cNvSpPr txBox="1"/>
          <p:nvPr/>
        </p:nvSpPr>
        <p:spPr>
          <a:xfrm>
            <a:off x="267855" y="286327"/>
            <a:ext cx="11425381" cy="9384620"/>
          </a:xfrm>
          <a:prstGeom prst="rect">
            <a:avLst/>
          </a:prstGeom>
          <a:noFill/>
        </p:spPr>
        <p:txBody>
          <a:bodyPr wrap="square">
            <a:spAutoFit/>
          </a:bodyPr>
          <a:lstStyle/>
          <a:p>
            <a:pPr algn="just"/>
            <a:r>
              <a:rPr lang="en-US" dirty="0">
                <a:effectLst/>
                <a:latin typeface="Calibri" panose="020F0502020204030204" pitchFamily="34" charset="0"/>
                <a:ea typeface="Times New Roman" panose="02020603050405020304" pitchFamily="18" charset="0"/>
              </a:rPr>
              <a:t> </a:t>
            </a:r>
            <a:endParaRPr lang="en-US" sz="2000" dirty="0">
              <a:latin typeface="Calibri" panose="020F0502020204030204" pitchFamily="34" charset="0"/>
              <a:ea typeface="Times New Roman" panose="02020603050405020304" pitchFamily="18" charset="0"/>
            </a:endParaRPr>
          </a:p>
          <a:p>
            <a:pPr algn="just"/>
            <a:r>
              <a:rPr lang="en-US" sz="2000" b="1" dirty="0">
                <a:latin typeface="Calibri" panose="020F0502020204030204" pitchFamily="34" charset="0"/>
                <a:ea typeface="Times New Roman" panose="02020603050405020304" pitchFamily="18" charset="0"/>
              </a:rPr>
              <a:t>4. </a:t>
            </a:r>
            <a:r>
              <a:rPr lang="en-US" sz="2000" b="1" u="sng" dirty="0">
                <a:effectLst/>
                <a:latin typeface="Calibri" panose="020F0502020204030204" pitchFamily="34" charset="0"/>
                <a:ea typeface="Times New Roman" panose="02020603050405020304" pitchFamily="18" charset="0"/>
              </a:rPr>
              <a:t>Export into csv from database</a:t>
            </a:r>
            <a:endParaRPr lang="en-IN" sz="20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From database both the train and test data set are exported into local system and stored into csv files. Now this csv file will be proceeded for further processing.</a:t>
            </a:r>
          </a:p>
          <a:p>
            <a:pPr algn="just"/>
            <a:endParaRPr lang="en-IN" sz="1800" dirty="0">
              <a:effectLst/>
              <a:latin typeface="Times New Roman" panose="02020603050405020304" pitchFamily="18" charset="0"/>
              <a:ea typeface="Times New Roman" panose="02020603050405020304" pitchFamily="18" charset="0"/>
            </a:endParaRPr>
          </a:p>
          <a:p>
            <a:pPr algn="just"/>
            <a:r>
              <a:rPr lang="en-US" sz="2000" b="1" dirty="0">
                <a:latin typeface="Calibri" panose="020F0502020204030204" pitchFamily="34" charset="0"/>
                <a:ea typeface="Times New Roman" panose="02020603050405020304" pitchFamily="18" charset="0"/>
              </a:rPr>
              <a:t>5. </a:t>
            </a:r>
            <a:r>
              <a:rPr lang="en-US" sz="2000" b="1" u="sng" dirty="0">
                <a:effectLst/>
                <a:latin typeface="Calibri" panose="020F0502020204030204" pitchFamily="34" charset="0"/>
                <a:ea typeface="Times New Roman" panose="02020603050405020304" pitchFamily="18" charset="0"/>
              </a:rPr>
              <a:t>Data preprocessing</a:t>
            </a:r>
            <a:endParaRPr lang="en-IN" sz="2000"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Segoe UI" panose="020B0502040204020203" pitchFamily="34" charset="0"/>
                <a:ea typeface="Times New Roman" panose="02020603050405020304" pitchFamily="18" charset="0"/>
              </a:rPr>
              <a:t>Season: Month column has a direct mapping with season (Winter: January to March, Summer: April to June, Fall: July to September and Spring: October to December). Hence we will drop season column</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Segoe UI" panose="020B0502040204020203" pitchFamily="34" charset="0"/>
                <a:ea typeface="Times New Roman" panose="02020603050405020304" pitchFamily="18" charset="0"/>
              </a:rPr>
              <a:t>Holiday and 'day': </a:t>
            </a:r>
            <a:r>
              <a:rPr lang="en-IN" sz="1800" dirty="0" err="1">
                <a:solidFill>
                  <a:srgbClr val="000000"/>
                </a:solidFill>
                <a:effectLst/>
                <a:latin typeface="Segoe UI" panose="020B0502040204020203" pitchFamily="34" charset="0"/>
                <a:ea typeface="Times New Roman" panose="02020603050405020304" pitchFamily="18" charset="0"/>
              </a:rPr>
              <a:t>workingday</a:t>
            </a:r>
            <a:r>
              <a:rPr lang="en-IN" sz="1800" dirty="0">
                <a:solidFill>
                  <a:srgbClr val="000000"/>
                </a:solidFill>
                <a:effectLst/>
                <a:latin typeface="Segoe UI" panose="020B0502040204020203" pitchFamily="34" charset="0"/>
                <a:ea typeface="Times New Roman" panose="02020603050405020304" pitchFamily="18" charset="0"/>
              </a:rPr>
              <a:t> = weekday and not a holiday. Since we noticed that there were two kinds of bike rental </a:t>
            </a:r>
            <a:r>
              <a:rPr lang="en-IN" sz="1800" dirty="0" err="1">
                <a:solidFill>
                  <a:srgbClr val="000000"/>
                </a:solidFill>
                <a:effectLst/>
                <a:latin typeface="Segoe UI" panose="020B0502040204020203" pitchFamily="34" charset="0"/>
                <a:ea typeface="Times New Roman" panose="02020603050405020304" pitchFamily="18" charset="0"/>
              </a:rPr>
              <a:t>behavoirs</a:t>
            </a:r>
            <a:r>
              <a:rPr lang="en-IN" sz="1800" dirty="0">
                <a:solidFill>
                  <a:srgbClr val="000000"/>
                </a:solidFill>
                <a:effectLst/>
                <a:latin typeface="Segoe UI" panose="020B0502040204020203" pitchFamily="34" charset="0"/>
                <a:ea typeface="Times New Roman" panose="02020603050405020304" pitchFamily="18" charset="0"/>
              </a:rPr>
              <a:t> - during working days and not a working day, we will retain only the </a:t>
            </a:r>
            <a:r>
              <a:rPr lang="en-IN" sz="1800" dirty="0" err="1">
                <a:solidFill>
                  <a:srgbClr val="000000"/>
                </a:solidFill>
                <a:effectLst/>
                <a:latin typeface="Segoe UI" panose="020B0502040204020203" pitchFamily="34" charset="0"/>
                <a:ea typeface="Times New Roman" panose="02020603050405020304" pitchFamily="18" charset="0"/>
              </a:rPr>
              <a:t>workingday</a:t>
            </a:r>
            <a:r>
              <a:rPr lang="en-IN" sz="1800" dirty="0">
                <a:solidFill>
                  <a:srgbClr val="000000"/>
                </a:solidFill>
                <a:effectLst/>
                <a:latin typeface="Segoe UI" panose="020B0502040204020203" pitchFamily="34" charset="0"/>
                <a:ea typeface="Times New Roman" panose="02020603050405020304" pitchFamily="18" charset="0"/>
              </a:rPr>
              <a:t> column and drop 'day' and 'holiday' column</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err="1">
                <a:solidFill>
                  <a:srgbClr val="000000"/>
                </a:solidFill>
                <a:effectLst/>
                <a:latin typeface="Segoe UI" panose="020B0502040204020203" pitchFamily="34" charset="0"/>
                <a:ea typeface="Times New Roman" panose="02020603050405020304" pitchFamily="18" charset="0"/>
              </a:rPr>
              <a:t>Workingday</a:t>
            </a:r>
            <a:r>
              <a:rPr lang="en-IN" sz="1800" dirty="0">
                <a:solidFill>
                  <a:srgbClr val="000000"/>
                </a:solidFill>
                <a:effectLst/>
                <a:latin typeface="Segoe UI" panose="020B0502040204020203" pitchFamily="34" charset="0"/>
                <a:ea typeface="Times New Roman" panose="02020603050405020304" pitchFamily="18" charset="0"/>
              </a:rPr>
              <a:t>: After observing the bike rental trend, we propose to build 2 separate models for 1. if it is a working day, and 2. if it is a non-working day. Hence, we can separate out the data based on this column and drop the column</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Segoe UI" panose="020B0502040204020203" pitchFamily="34" charset="0"/>
                <a:ea typeface="Times New Roman" panose="02020603050405020304" pitchFamily="18" charset="0"/>
              </a:rPr>
              <a:t>Weather: Split weather column to weather_1, weather_2 and weather 3 (recall that we had relabelled all the weather = 4 data points to weather = 3 due to its sparseness). Drop weather_3 since it is a function of the rest of the weather columns</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Segoe UI" panose="020B0502040204020203" pitchFamily="34" charset="0"/>
                <a:ea typeface="Times New Roman" panose="02020603050405020304" pitchFamily="18" charset="0"/>
              </a:rPr>
              <a:t>Temp: temp and </a:t>
            </a:r>
            <a:r>
              <a:rPr lang="en-IN" sz="1800" dirty="0" err="1">
                <a:solidFill>
                  <a:srgbClr val="000000"/>
                </a:solidFill>
                <a:effectLst/>
                <a:latin typeface="Segoe UI" panose="020B0502040204020203" pitchFamily="34" charset="0"/>
                <a:ea typeface="Times New Roman" panose="02020603050405020304" pitchFamily="18" charset="0"/>
              </a:rPr>
              <a:t>atemp</a:t>
            </a:r>
            <a:r>
              <a:rPr lang="en-IN" sz="1800" dirty="0">
                <a:solidFill>
                  <a:srgbClr val="000000"/>
                </a:solidFill>
                <a:effectLst/>
                <a:latin typeface="Segoe UI" panose="020B0502040204020203" pitchFamily="34" charset="0"/>
                <a:ea typeface="Times New Roman" panose="02020603050405020304" pitchFamily="18" charset="0"/>
              </a:rPr>
              <a:t> are highly correlated. Hence retain only the temp column</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Segoe UI" panose="020B0502040204020203" pitchFamily="34" charset="0"/>
                <a:ea typeface="Times New Roman" panose="02020603050405020304" pitchFamily="18" charset="0"/>
              </a:rPr>
              <a:t>Windspeed: Very poorly correlated with count. Hence drop this column</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Segoe UI" panose="020B0502040204020203" pitchFamily="34" charset="0"/>
                <a:ea typeface="Times New Roman" panose="02020603050405020304" pitchFamily="18" charset="0"/>
              </a:rPr>
              <a:t>Casual and registered: These are individual components of our to be predicted column (count). Hence drop these columns</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Segoe UI" panose="020B0502040204020203" pitchFamily="34" charset="0"/>
                <a:ea typeface="Times New Roman" panose="02020603050405020304" pitchFamily="18" charset="0"/>
              </a:rPr>
              <a:t>Month: Split month column to month_1, month_2, ..., month_12. Drop month_12 since it is a function of the rest of the month columns</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Segoe UI" panose="020B0502040204020203" pitchFamily="34" charset="0"/>
                <a:ea typeface="Times New Roman" panose="02020603050405020304" pitchFamily="18" charset="0"/>
              </a:rPr>
              <a:t>Date: Intuitively, there is should be no dependency on date. Hence drop this column</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Segoe UI" panose="020B0502040204020203" pitchFamily="34" charset="0"/>
                <a:ea typeface="Times New Roman" panose="02020603050405020304" pitchFamily="18" charset="0"/>
              </a:rPr>
              <a:t>Hour: Split hour column to hour_0, hour_1, ..., hour_23. Drop hour_23 since it is a function of the rest of the hour columns</a:t>
            </a:r>
            <a:endParaRPr lang="en-IN" sz="1800" dirty="0">
              <a:solidFill>
                <a:srgbClr val="000000"/>
              </a:solidFill>
              <a:effectLst/>
              <a:latin typeface="Calibri" panose="020F0502020204030204" pitchFamily="34" charset="0"/>
              <a:ea typeface="Calibri" panose="020F0502020204030204" pitchFamily="34" charset="0"/>
            </a:endParaRPr>
          </a:p>
          <a:p>
            <a:pPr algn="just"/>
            <a:endParaRPr lang="en-US" sz="2000" dirty="0">
              <a:effectLst/>
              <a:latin typeface="Calibri" panose="020F0502020204030204" pitchFamily="34" charset="0"/>
              <a:ea typeface="Times New Roman" panose="02020603050405020304" pitchFamily="18" charset="0"/>
            </a:endParaRPr>
          </a:p>
          <a:p>
            <a:pPr algn="just"/>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99092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9D4B56-356F-4462-B0D8-0CDB2FE08B9D}"/>
              </a:ext>
            </a:extLst>
          </p:cNvPr>
          <p:cNvSpPr txBox="1"/>
          <p:nvPr/>
        </p:nvSpPr>
        <p:spPr>
          <a:xfrm>
            <a:off x="272472" y="705177"/>
            <a:ext cx="11647055" cy="5170646"/>
          </a:xfrm>
          <a:prstGeom prst="rect">
            <a:avLst/>
          </a:prstGeom>
          <a:noFill/>
        </p:spPr>
        <p:txBody>
          <a:bodyPr wrap="square">
            <a:spAutoFit/>
          </a:bodyPr>
          <a:lstStyle/>
          <a:p>
            <a:pPr algn="just"/>
            <a:r>
              <a:rPr lang="en-US" sz="2000" b="1" dirty="0">
                <a:latin typeface="Calibri" panose="020F0502020204030204" pitchFamily="34" charset="0"/>
                <a:ea typeface="Times New Roman" panose="02020603050405020304" pitchFamily="18" charset="0"/>
              </a:rPr>
              <a:t>7. </a:t>
            </a:r>
            <a:r>
              <a:rPr lang="en-US" sz="2000" b="1" u="sng" dirty="0">
                <a:effectLst/>
                <a:latin typeface="Calibri" panose="020F0502020204030204" pitchFamily="34" charset="0"/>
                <a:ea typeface="Times New Roman" panose="02020603050405020304" pitchFamily="18" charset="0"/>
              </a:rPr>
              <a:t>Feature Engineering:</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After preprocessing it was found that some of the attributes are not important to the item sales for the particular outlet. So those attributes are removed. Even one hot encoding is also performed to convert the categorical features into numerical features.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2000" b="1" dirty="0">
                <a:effectLst/>
                <a:latin typeface="Calibri" panose="020F0502020204030204" pitchFamily="34" charset="0"/>
                <a:ea typeface="Times New Roman" panose="02020603050405020304" pitchFamily="18" charset="0"/>
              </a:rPr>
              <a:t>8. </a:t>
            </a:r>
            <a:r>
              <a:rPr lang="en-US" sz="2000" b="1" u="sng" dirty="0">
                <a:effectLst/>
                <a:latin typeface="Calibri" panose="020F0502020204030204" pitchFamily="34" charset="0"/>
                <a:ea typeface="Times New Roman" panose="02020603050405020304" pitchFamily="18" charset="0"/>
              </a:rPr>
              <a:t>Parameter tunning:</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Parameters are tunned using Randomized searchCV. Four algorithms are used in this problem, Linear Regression and  Random Forest. The parameters of all these 2 algorithms are tunned and passed into the model.</a:t>
            </a:r>
            <a:endParaRPr lang="en-IN" sz="1800" dirty="0">
              <a:effectLst/>
              <a:latin typeface="Times New Roman" panose="02020603050405020304" pitchFamily="18"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2000" b="1" dirty="0">
                <a:effectLst/>
                <a:latin typeface="Calibri" panose="020F0502020204030204" pitchFamily="34" charset="0"/>
                <a:ea typeface="Times New Roman" panose="02020603050405020304" pitchFamily="18" charset="0"/>
              </a:rPr>
              <a:t>9. </a:t>
            </a:r>
            <a:r>
              <a:rPr lang="en-US" sz="2000" b="1" u="sng" dirty="0">
                <a:effectLst/>
                <a:latin typeface="Calibri" panose="020F0502020204030204" pitchFamily="34" charset="0"/>
                <a:ea typeface="Times New Roman" panose="02020603050405020304" pitchFamily="18" charset="0"/>
              </a:rPr>
              <a:t>Model building:</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After doing all kinds of preprocessing operations mention above and performing scaling and hyper parameter tunning, data set is passed into all four models, Linear Regression, Gradient boost, Random Forest and XGBoost regressor. It was found that Gradient boost performs best with smallest RMSE value i.e.  587.0 and highest R2 score equals to 0.55. So ‘Gradient boost’ performed well in this problem.</a:t>
            </a:r>
          </a:p>
          <a:p>
            <a:pPr algn="just"/>
            <a:endParaRPr lang="en-US" sz="1800" dirty="0">
              <a:effectLst/>
              <a:latin typeface="Calibri" panose="020F0502020204030204" pitchFamily="34"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10.</a:t>
            </a:r>
            <a:r>
              <a:rPr lang="en-US" sz="1800" b="1" u="sng" dirty="0">
                <a:effectLst/>
                <a:latin typeface="Calibri" panose="020F0502020204030204" pitchFamily="34" charset="0"/>
                <a:ea typeface="Times New Roman" panose="02020603050405020304" pitchFamily="18" charset="0"/>
              </a:rPr>
              <a:t> Model saving:</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Model is then saved using pickle library in. pkl format.</a:t>
            </a:r>
            <a:endParaRPr lang="en-IN" sz="1800" dirty="0">
              <a:effectLst/>
              <a:latin typeface="Times New Roman" panose="02020603050405020304" pitchFamily="18" charset="0"/>
              <a:ea typeface="Times New Roman" panose="02020603050405020304" pitchFamily="18" charset="0"/>
            </a:endParaRPr>
          </a:p>
          <a:p>
            <a:pPr algn="just"/>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0513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F8ED5F-B8A9-4DC0-9A09-DF6747DF00B0}"/>
              </a:ext>
            </a:extLst>
          </p:cNvPr>
          <p:cNvSpPr txBox="1"/>
          <p:nvPr/>
        </p:nvSpPr>
        <p:spPr>
          <a:xfrm>
            <a:off x="184727" y="790690"/>
            <a:ext cx="11822546" cy="3416320"/>
          </a:xfrm>
          <a:prstGeom prst="rect">
            <a:avLst/>
          </a:prstGeom>
          <a:noFill/>
        </p:spPr>
        <p:txBody>
          <a:bodyPr wrap="square">
            <a:spAutoFit/>
          </a:bodyPr>
          <a:lstStyle/>
          <a:p>
            <a:pPr algn="just"/>
            <a:r>
              <a:rPr lang="en-US" sz="1800" b="1" u="none" strike="noStrike"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1800" b="1" u="sng" dirty="0">
                <a:effectLst/>
                <a:latin typeface="Calibri" panose="020F0502020204030204" pitchFamily="34" charset="0"/>
                <a:ea typeface="Times New Roman" panose="02020603050405020304" pitchFamily="18" charset="0"/>
              </a:rPr>
              <a:t>11 Flask setup for data extraction:</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After saving the model, API building process started using Flask. Web application creation was created here. Whatever the data user will enter and then that data will be extraction by the model to predict the prediction of sales, this is performed in this stage.</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1800" b="1" u="sng" dirty="0">
                <a:effectLst/>
                <a:latin typeface="Calibri" panose="020F0502020204030204" pitchFamily="34" charset="0"/>
                <a:ea typeface="Times New Roman" panose="02020603050405020304" pitchFamily="18" charset="0"/>
              </a:rPr>
              <a:t>12 Git Hub</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Whole project directory will be pushed into GitHub repository.</a:t>
            </a:r>
            <a:endParaRPr lang="en-IN" sz="1800" dirty="0">
              <a:effectLst/>
              <a:latin typeface="Times New Roman" panose="02020603050405020304" pitchFamily="18" charset="0"/>
              <a:ea typeface="Times New Roman" panose="02020603050405020304" pitchFamily="18" charset="0"/>
            </a:endParaRPr>
          </a:p>
          <a:p>
            <a:pPr algn="just"/>
            <a:r>
              <a:rPr lang="en-US" sz="1800" b="1" u="none" strike="noStrike"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1800" b="1" u="sng" dirty="0">
                <a:effectLst/>
                <a:latin typeface="Calibri" panose="020F0502020204030204" pitchFamily="34" charset="0"/>
                <a:ea typeface="Times New Roman" panose="02020603050405020304" pitchFamily="18" charset="0"/>
              </a:rPr>
              <a:t>13 Deployment:</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Cloud environment was set up and project was deployed form GitHub into Heroku cloud platform.</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App link- </a:t>
            </a:r>
            <a:r>
              <a:rPr lang="en-IN" dirty="0">
                <a:hlinkClick r:id="rId2"/>
              </a:rPr>
              <a:t>https://bike-new-share.herokuapp.com</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53014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81A92A-A8DB-48E4-ABE8-A54E0D30593E}"/>
              </a:ext>
            </a:extLst>
          </p:cNvPr>
          <p:cNvSpPr txBox="1"/>
          <p:nvPr/>
        </p:nvSpPr>
        <p:spPr>
          <a:xfrm>
            <a:off x="295564" y="207880"/>
            <a:ext cx="6096000" cy="461665"/>
          </a:xfrm>
          <a:prstGeom prst="rect">
            <a:avLst/>
          </a:prstGeom>
          <a:noFill/>
        </p:spPr>
        <p:txBody>
          <a:bodyPr wrap="square">
            <a:spAutoFit/>
          </a:bodyPr>
          <a:lstStyle/>
          <a:p>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en-IN" sz="24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824A748-ED47-441A-9D64-D85EE86C2EF7}"/>
              </a:ext>
            </a:extLst>
          </p:cNvPr>
          <p:cNvSpPr txBox="1"/>
          <p:nvPr/>
        </p:nvSpPr>
        <p:spPr>
          <a:xfrm>
            <a:off x="656806" y="1156777"/>
            <a:ext cx="11480800" cy="5248232"/>
          </a:xfrm>
          <a:prstGeom prst="rect">
            <a:avLst/>
          </a:prstGeom>
          <a:noFill/>
        </p:spPr>
        <p:txBody>
          <a:bodyPr wrap="square">
            <a:spAutoFit/>
          </a:bodyPr>
          <a:lstStyle/>
          <a:p>
            <a:pPr algn="l"/>
            <a:r>
              <a:rPr lang="en-US" b="0" i="0" dirty="0">
                <a:solidFill>
                  <a:srgbClr val="000000"/>
                </a:solidFill>
                <a:effectLst/>
                <a:latin typeface="Times New Roman" panose="02020603050405020304" pitchFamily="18" charset="0"/>
              </a:rPr>
              <a:t>In this project, we explored several factors that influenced bike rental count. Below is a quick summary of exploratory data analysis</a:t>
            </a:r>
          </a:p>
          <a:p>
            <a:pPr algn="l"/>
            <a:r>
              <a:rPr lang="en-US" b="0" i="0" dirty="0">
                <a:solidFill>
                  <a:srgbClr val="000000"/>
                </a:solidFill>
                <a:effectLst/>
                <a:latin typeface="Times New Roman" panose="02020603050405020304" pitchFamily="18" charset="0"/>
              </a:rPr>
              <a:t>· Working or Non-working Day We see 2 rental patterns across the day in bike rentals count - first for a Working Day where the rental count high at peak office hours (8am and 5pm) and the second for a Non-working day where rental count is more or less uniform across the day with a peak at around noon.</a:t>
            </a:r>
          </a:p>
          <a:p>
            <a:pPr algn="l"/>
            <a:r>
              <a:rPr lang="en-US" b="0" i="0" dirty="0">
                <a:solidFill>
                  <a:srgbClr val="000000"/>
                </a:solidFill>
                <a:effectLst/>
                <a:latin typeface="Times New Roman" panose="02020603050405020304" pitchFamily="18" charset="0"/>
              </a:rPr>
              <a:t>· Hour of the day: Bike rental count is mostly correlated with the time of the day. As indicated above, the count reaches a high point during peak hours on a working day and is mostly uniform during the day on a non-working day</a:t>
            </a:r>
          </a:p>
          <a:p>
            <a:pPr algn="l"/>
            <a:r>
              <a:rPr lang="en-US" b="0" i="0" dirty="0">
                <a:solidFill>
                  <a:srgbClr val="000000"/>
                </a:solidFill>
                <a:effectLst/>
                <a:latin typeface="Times New Roman" panose="02020603050405020304" pitchFamily="18" charset="0"/>
              </a:rPr>
              <a:t>· Casual and Registered Users: While most casual users are likely to be tourists whose rental count is high during non-working days, most registered users are most likely city natives whose rental count is high during working days</a:t>
            </a:r>
          </a:p>
          <a:p>
            <a:pPr algn="l"/>
            <a:r>
              <a:rPr lang="en-IN" b="0" i="0" dirty="0">
                <a:solidFill>
                  <a:srgbClr val="000000"/>
                </a:solidFill>
                <a:effectLst/>
                <a:latin typeface="Times New Roman" panose="02020603050405020304" pitchFamily="18" charset="0"/>
              </a:rPr>
              <a:t>· </a:t>
            </a:r>
            <a:r>
              <a:rPr lang="en-US" b="0" i="0" dirty="0">
                <a:solidFill>
                  <a:srgbClr val="000000"/>
                </a:solidFill>
                <a:effectLst/>
                <a:latin typeface="Times New Roman" panose="02020603050405020304" pitchFamily="18" charset="0"/>
              </a:rPr>
              <a:t>Temperature: People generally prefer to bike at moderate to high temperatures. We see highest rental counts between 32 to 36 degrees Celsius</a:t>
            </a:r>
          </a:p>
          <a:p>
            <a:pPr algn="l"/>
            <a:r>
              <a:rPr lang="en-US" b="0" i="0" dirty="0">
                <a:solidFill>
                  <a:srgbClr val="000000"/>
                </a:solidFill>
                <a:effectLst/>
                <a:latin typeface="Times New Roman" panose="02020603050405020304" pitchFamily="18" charset="0"/>
              </a:rPr>
              <a:t>· Season: We see highest number bike rentals in Fall (July to September) and Summer (April to June) Seasons and the lowest in Spring (January to March) season</a:t>
            </a:r>
          </a:p>
          <a:p>
            <a:pPr algn="l"/>
            <a:r>
              <a:rPr lang="en-US" b="0" i="0" dirty="0">
                <a:solidFill>
                  <a:srgbClr val="000000"/>
                </a:solidFill>
                <a:effectLst/>
                <a:latin typeface="Times New Roman" panose="02020603050405020304" pitchFamily="18" charset="0"/>
              </a:rPr>
              <a:t>· Weather: As one would expect, we see highest number of bike rentals on a clear day and the lowest on a snowy or rainy day</a:t>
            </a:r>
          </a:p>
          <a:p>
            <a:pPr algn="l"/>
            <a:r>
              <a:rPr lang="en-US" b="0" i="0" dirty="0">
                <a:solidFill>
                  <a:srgbClr val="000000"/>
                </a:solidFill>
                <a:effectLst/>
                <a:latin typeface="Times New Roman" panose="02020603050405020304" pitchFamily="18" charset="0"/>
              </a:rPr>
              <a:t>· Humidity: With increasing humidity, we see decrease in the number of bike rental count.</a:t>
            </a:r>
          </a:p>
          <a:p>
            <a:pPr algn="l"/>
            <a:endParaRPr lang="en-US" b="0" i="0" dirty="0">
              <a:solidFill>
                <a:srgbClr val="000000"/>
              </a:solidFill>
              <a:effectLst/>
              <a:latin typeface="Times New Roman" panose="02020603050405020304" pitchFamily="18" charset="0"/>
            </a:endParaRPr>
          </a:p>
          <a:p>
            <a:pPr algn="just">
              <a:lnSpc>
                <a:spcPct val="115000"/>
              </a:lnSpc>
              <a:spcBef>
                <a:spcPts val="1230"/>
              </a:spcBef>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73136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TotalTime>
  <Words>1977</Words>
  <Application>Microsoft Office PowerPoint</Application>
  <PresentationFormat>Widescreen</PresentationFormat>
  <Paragraphs>120</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-apple-system</vt:lpstr>
      <vt:lpstr>Arial</vt:lpstr>
      <vt:lpstr>Arial Narrow</vt:lpstr>
      <vt:lpstr>Calibri</vt:lpstr>
      <vt:lpstr>Calibri Light</vt:lpstr>
      <vt:lpstr>Segoe UI</vt:lpstr>
      <vt:lpstr>Symbol</vt:lpstr>
      <vt:lpstr>Times New Roman</vt:lpstr>
      <vt:lpstr>var(--jp-content-font-family)</vt:lpstr>
      <vt:lpstr>Office Theme</vt:lpstr>
      <vt:lpstr>Store Sales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Sales Prediction</dc:title>
  <dc:creator>Shivansh Jayara</dc:creator>
  <cp:lastModifiedBy>mohammed salman</cp:lastModifiedBy>
  <cp:revision>9</cp:revision>
  <dcterms:created xsi:type="dcterms:W3CDTF">2021-09-11T17:23:38Z</dcterms:created>
  <dcterms:modified xsi:type="dcterms:W3CDTF">2022-11-26T06:30:18Z</dcterms:modified>
</cp:coreProperties>
</file>