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957" y="217119"/>
            <a:ext cx="840008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34853"/>
            <a:ext cx="7917180" cy="261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5214"/>
            <a:ext cx="11093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16 </a:t>
            </a:r>
            <a:r>
              <a:rPr spc="-5" dirty="0"/>
              <a:t>February</a:t>
            </a:r>
            <a:r>
              <a:rPr spc="-90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04309" y="6373774"/>
            <a:ext cx="1134110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85725">
              <a:lnSpc>
                <a:spcPts val="1240"/>
              </a:lnSpc>
            </a:pPr>
            <a:r>
              <a:rPr spc="-5" dirty="0"/>
              <a:t>Ashwani</a:t>
            </a:r>
            <a:r>
              <a:rPr spc="-30" dirty="0"/>
              <a:t> </a:t>
            </a:r>
            <a:r>
              <a:rPr spc="-5" dirty="0"/>
              <a:t>Kumar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NOSQL</a:t>
            </a:r>
            <a:r>
              <a:rPr spc="-45" dirty="0"/>
              <a:t> </a:t>
            </a:r>
            <a:r>
              <a:rPr spc="-5" dirty="0"/>
              <a:t>Databases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2.jpg"/><Relationship Id="rId12" Type="http://schemas.openxmlformats.org/officeDocument/2006/relationships/image" Target="../media/image56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jpg"/><Relationship Id="rId11" Type="http://schemas.openxmlformats.org/officeDocument/2006/relationships/image" Target="../media/image5.png"/><Relationship Id="rId5" Type="http://schemas.openxmlformats.org/officeDocument/2006/relationships/image" Target="../media/image50.png"/><Relationship Id="rId10" Type="http://schemas.openxmlformats.org/officeDocument/2006/relationships/image" Target="../media/image55.jpg"/><Relationship Id="rId4" Type="http://schemas.openxmlformats.org/officeDocument/2006/relationships/image" Target="../media/image49.jp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jp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jp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1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.png"/><Relationship Id="rId4" Type="http://schemas.openxmlformats.org/officeDocument/2006/relationships/image" Target="../media/image7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2.jpg"/><Relationship Id="rId7" Type="http://schemas.openxmlformats.org/officeDocument/2006/relationships/image" Target="../media/image86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jpg"/><Relationship Id="rId10" Type="http://schemas.openxmlformats.org/officeDocument/2006/relationships/image" Target="../media/image88.png"/><Relationship Id="rId4" Type="http://schemas.openxmlformats.org/officeDocument/2006/relationships/image" Target="../media/image83.png"/><Relationship Id="rId9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72.pn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jpg"/><Relationship Id="rId5" Type="http://schemas.openxmlformats.org/officeDocument/2006/relationships/image" Target="../media/image92.png"/><Relationship Id="rId4" Type="http://schemas.openxmlformats.org/officeDocument/2006/relationships/image" Target="../media/image91.jpg"/><Relationship Id="rId9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image" Target="../media/image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jp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8.png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8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hyperlink" Target="http://www.couchbase.com/nosql-resources/what-is-no-sql" TargetMode="External"/><Relationship Id="rId7" Type="http://schemas.openxmlformats.org/officeDocument/2006/relationships/image" Target="../media/image113.png"/><Relationship Id="rId2" Type="http://schemas.openxmlformats.org/officeDocument/2006/relationships/hyperlink" Target="http://www.mongodb.com/nosql-explain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slideshare.net/AshwaniKumar274" TargetMode="External"/><Relationship Id="rId4" Type="http://schemas.openxmlformats.org/officeDocument/2006/relationships/hyperlink" Target="http://nosql-database.or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78952" y="0"/>
            <a:ext cx="769620" cy="1285240"/>
            <a:chOff x="8378952" y="0"/>
            <a:chExt cx="769620" cy="1285240"/>
          </a:xfrm>
        </p:grpSpPr>
        <p:sp>
          <p:nvSpPr>
            <p:cNvPr id="3" name="object 3"/>
            <p:cNvSpPr/>
            <p:nvPr/>
          </p:nvSpPr>
          <p:spPr>
            <a:xfrm>
              <a:off x="8531219" y="0"/>
              <a:ext cx="612780" cy="1275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78952" y="132588"/>
              <a:ext cx="765048" cy="11475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9452" y="0"/>
              <a:ext cx="574548" cy="121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9452" y="0"/>
              <a:ext cx="574675" cy="1219200"/>
            </a:xfrm>
            <a:custGeom>
              <a:avLst/>
              <a:gdLst/>
              <a:ahLst/>
              <a:cxnLst/>
              <a:rect l="l" t="t" r="r" b="b"/>
              <a:pathLst>
                <a:path w="574675" h="1219200">
                  <a:moveTo>
                    <a:pt x="0" y="1219200"/>
                  </a:moveTo>
                  <a:lnTo>
                    <a:pt x="574548" y="1219200"/>
                  </a:lnTo>
                  <a:lnTo>
                    <a:pt x="574548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15502" y="260349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6504" y="3613403"/>
            <a:ext cx="6490239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44" y="140144"/>
            <a:ext cx="8255634" cy="6045200"/>
            <a:chOff x="140144" y="140144"/>
            <a:chExt cx="8255634" cy="6045200"/>
          </a:xfrm>
        </p:grpSpPr>
        <p:sp>
          <p:nvSpPr>
            <p:cNvPr id="3" name="object 3"/>
            <p:cNvSpPr/>
            <p:nvPr/>
          </p:nvSpPr>
          <p:spPr>
            <a:xfrm>
              <a:off x="588262" y="917444"/>
              <a:ext cx="7559804" cy="5267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3618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 </a:t>
            </a:r>
            <a:r>
              <a:rPr dirty="0"/>
              <a:t>NOSQL</a:t>
            </a:r>
            <a:r>
              <a:rPr spc="-60" dirty="0"/>
              <a:t> </a:t>
            </a:r>
            <a:r>
              <a:rPr spc="-5" dirty="0"/>
              <a:t>now??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74851" y="217119"/>
            <a:ext cx="3582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rlito"/>
                <a:cs typeface="Carlito"/>
              </a:rPr>
              <a:t>Ans. Driving</a:t>
            </a:r>
            <a:r>
              <a:rPr sz="36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arlito"/>
                <a:cs typeface="Carlito"/>
              </a:rPr>
              <a:t>Trends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69607" y="0"/>
            <a:ext cx="2374900" cy="1309370"/>
            <a:chOff x="6769607" y="0"/>
            <a:chExt cx="2374900" cy="1309370"/>
          </a:xfrm>
        </p:grpSpPr>
        <p:sp>
          <p:nvSpPr>
            <p:cNvPr id="9" name="object 9"/>
            <p:cNvSpPr/>
            <p:nvPr/>
          </p:nvSpPr>
          <p:spPr>
            <a:xfrm>
              <a:off x="6782561" y="991361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1295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95400" y="3048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2561" y="991361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0099" y="161544"/>
              <a:ext cx="723900" cy="827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9451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11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447" y="1850133"/>
            <a:ext cx="7241286" cy="4441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5873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Side </a:t>
            </a:r>
            <a:r>
              <a:rPr spc="-10" dirty="0"/>
              <a:t>note: </a:t>
            </a:r>
            <a:r>
              <a:rPr dirty="0"/>
              <a:t>RDBMS</a:t>
            </a:r>
            <a:r>
              <a:rPr spc="-125" dirty="0"/>
              <a:t> </a:t>
            </a:r>
            <a:r>
              <a:rPr spc="-10" dirty="0"/>
              <a:t>performance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8" name="object 8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12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8640" y="1362441"/>
            <a:ext cx="2327924" cy="1152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3813" y="1764919"/>
            <a:ext cx="564642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 No SQL </a:t>
            </a:r>
            <a:r>
              <a:rPr sz="2400" spc="-10" dirty="0">
                <a:latin typeface="Carlito"/>
                <a:cs typeface="Carlito"/>
              </a:rPr>
              <a:t>database provides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mechanism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25" dirty="0">
                <a:latin typeface="Carlito"/>
                <a:cs typeface="Carlito"/>
              </a:rPr>
              <a:t>storage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retrieval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that  </a:t>
            </a:r>
            <a:r>
              <a:rPr sz="2400" spc="-5" dirty="0">
                <a:latin typeface="Carlito"/>
                <a:cs typeface="Carlito"/>
              </a:rPr>
              <a:t>employs </a:t>
            </a:r>
            <a:r>
              <a:rPr sz="2400" dirty="0">
                <a:latin typeface="Carlito"/>
                <a:cs typeface="Carlito"/>
              </a:rPr>
              <a:t>less </a:t>
            </a:r>
            <a:r>
              <a:rPr sz="2400" spc="-15" dirty="0">
                <a:latin typeface="Carlito"/>
                <a:cs typeface="Carlito"/>
              </a:rPr>
              <a:t>constrained </a:t>
            </a:r>
            <a:r>
              <a:rPr sz="2400" spc="-10" dirty="0">
                <a:latin typeface="Carlito"/>
                <a:cs typeface="Carlito"/>
              </a:rPr>
              <a:t>consistency  </a:t>
            </a:r>
            <a:r>
              <a:rPr sz="2400" dirty="0">
                <a:latin typeface="Carlito"/>
                <a:cs typeface="Carlito"/>
              </a:rPr>
              <a:t>models than </a:t>
            </a:r>
            <a:r>
              <a:rPr sz="2400" spc="-5" dirty="0">
                <a:latin typeface="Carlito"/>
                <a:cs typeface="Carlito"/>
              </a:rPr>
              <a:t>traditional </a:t>
            </a:r>
            <a:r>
              <a:rPr sz="2400" spc="-10" dirty="0">
                <a:latin typeface="Carlito"/>
                <a:cs typeface="Carlito"/>
              </a:rPr>
              <a:t>relational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23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No </a:t>
            </a:r>
            <a:r>
              <a:rPr sz="2400" spc="-5" dirty="0">
                <a:latin typeface="Carlito"/>
                <a:cs typeface="Carlito"/>
              </a:rPr>
              <a:t>SQL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20" dirty="0">
                <a:latin typeface="Carlito"/>
                <a:cs typeface="Carlito"/>
              </a:rPr>
              <a:t>referred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as</a:t>
            </a:r>
            <a:endParaRPr sz="2400">
              <a:latin typeface="Carlito"/>
              <a:cs typeface="Carlito"/>
            </a:endParaRPr>
          </a:p>
          <a:p>
            <a:pPr marL="299085" marR="67310">
              <a:lnSpc>
                <a:spcPct val="100000"/>
              </a:lnSpc>
            </a:pPr>
            <a:r>
              <a:rPr sz="2400" spc="-25" dirty="0">
                <a:latin typeface="Carlito"/>
                <a:cs typeface="Carlito"/>
              </a:rPr>
              <a:t>"NotonlySQL“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emphasize that </a:t>
            </a:r>
            <a:r>
              <a:rPr sz="2400" spc="-5" dirty="0">
                <a:latin typeface="Carlito"/>
                <a:cs typeface="Carlito"/>
              </a:rPr>
              <a:t>they do </a:t>
            </a:r>
            <a:r>
              <a:rPr sz="2400" dirty="0">
                <a:latin typeface="Carlito"/>
                <a:cs typeface="Carlito"/>
              </a:rPr>
              <a:t>in  </a:t>
            </a:r>
            <a:r>
              <a:rPr sz="2400" spc="-15" dirty="0">
                <a:latin typeface="Carlito"/>
                <a:cs typeface="Carlito"/>
              </a:rPr>
              <a:t>fact </a:t>
            </a:r>
            <a:r>
              <a:rPr sz="2400" spc="-5" dirty="0">
                <a:latin typeface="Carlito"/>
                <a:cs typeface="Carlito"/>
              </a:rPr>
              <a:t>allow </a:t>
            </a:r>
            <a:r>
              <a:rPr sz="2400" spc="-10" dirty="0">
                <a:latin typeface="Carlito"/>
                <a:cs typeface="Carlito"/>
              </a:rPr>
              <a:t>SQL-like </a:t>
            </a:r>
            <a:r>
              <a:rPr sz="2400" dirty="0">
                <a:latin typeface="Carlito"/>
                <a:cs typeface="Carlito"/>
              </a:rPr>
              <a:t>query </a:t>
            </a:r>
            <a:r>
              <a:rPr sz="2400" spc="-5" dirty="0">
                <a:latin typeface="Carlito"/>
                <a:cs typeface="Carlito"/>
              </a:rPr>
              <a:t>languages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 used.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94930" y="3581400"/>
            <a:ext cx="2189480" cy="2559050"/>
            <a:chOff x="6694930" y="3581400"/>
            <a:chExt cx="2189480" cy="2559050"/>
          </a:xfrm>
        </p:grpSpPr>
        <p:sp>
          <p:nvSpPr>
            <p:cNvPr id="5" name="object 5"/>
            <p:cNvSpPr/>
            <p:nvPr/>
          </p:nvSpPr>
          <p:spPr>
            <a:xfrm>
              <a:off x="6694930" y="5577839"/>
              <a:ext cx="2189229" cy="5623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5599" y="3581400"/>
              <a:ext cx="2170176" cy="19979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8" name="object 8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2140" y="347598"/>
            <a:ext cx="4283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5" dirty="0"/>
              <a:t>Bu</a:t>
            </a:r>
            <a:r>
              <a:rPr sz="4800" spc="-1057" baseline="-3472" dirty="0">
                <a:solidFill>
                  <a:srgbClr val="000000"/>
                </a:solidFill>
              </a:rPr>
              <a:t>B</a:t>
            </a:r>
            <a:r>
              <a:rPr sz="4000" spc="-705" dirty="0"/>
              <a:t>t</a:t>
            </a:r>
            <a:r>
              <a:rPr sz="4800" spc="-1057" baseline="-3472" dirty="0">
                <a:solidFill>
                  <a:srgbClr val="000000"/>
                </a:solidFill>
              </a:rPr>
              <a:t>u</a:t>
            </a:r>
            <a:r>
              <a:rPr sz="4000" spc="-705" dirty="0"/>
              <a:t>.</a:t>
            </a:r>
            <a:r>
              <a:rPr sz="4800" spc="-1057" baseline="-3472" dirty="0">
                <a:solidFill>
                  <a:srgbClr val="000000"/>
                </a:solidFill>
              </a:rPr>
              <a:t>t</a:t>
            </a:r>
            <a:r>
              <a:rPr sz="4000" spc="-705" dirty="0"/>
              <a:t>.</a:t>
            </a:r>
            <a:r>
              <a:rPr sz="4800" spc="-1057" baseline="-3472" dirty="0">
                <a:solidFill>
                  <a:srgbClr val="000000"/>
                </a:solidFill>
              </a:rPr>
              <a:t>..</a:t>
            </a:r>
            <a:r>
              <a:rPr sz="4000" spc="-705" dirty="0"/>
              <a:t>W</a:t>
            </a:r>
            <a:r>
              <a:rPr sz="4800" spc="-1057" baseline="-3472" dirty="0">
                <a:solidFill>
                  <a:srgbClr val="000000"/>
                </a:solidFill>
              </a:rPr>
              <a:t>W</a:t>
            </a:r>
            <a:r>
              <a:rPr sz="4000" spc="-705" dirty="0"/>
              <a:t>h</a:t>
            </a:r>
            <a:r>
              <a:rPr sz="4800" spc="-1057" baseline="-3472" dirty="0">
                <a:solidFill>
                  <a:srgbClr val="000000"/>
                </a:solidFill>
              </a:rPr>
              <a:t>h</a:t>
            </a:r>
            <a:r>
              <a:rPr sz="4000" spc="-705" dirty="0"/>
              <a:t>a</a:t>
            </a:r>
            <a:r>
              <a:rPr sz="4800" spc="-1057" baseline="-3472" dirty="0">
                <a:solidFill>
                  <a:srgbClr val="000000"/>
                </a:solidFill>
              </a:rPr>
              <a:t>at</a:t>
            </a:r>
            <a:r>
              <a:rPr sz="4000" spc="-705" dirty="0"/>
              <a:t>t</a:t>
            </a:r>
            <a:r>
              <a:rPr sz="4800" spc="-1057" baseline="-3472" dirty="0">
                <a:solidFill>
                  <a:srgbClr val="000000"/>
                </a:solidFill>
              </a:rPr>
              <a:t>’</a:t>
            </a:r>
            <a:r>
              <a:rPr sz="4000" spc="-705" dirty="0"/>
              <a:t>’</a:t>
            </a:r>
            <a:r>
              <a:rPr sz="4800" spc="-1057" baseline="-3472" dirty="0">
                <a:solidFill>
                  <a:srgbClr val="000000"/>
                </a:solidFill>
              </a:rPr>
              <a:t>s</a:t>
            </a:r>
            <a:r>
              <a:rPr sz="4000" spc="-705" dirty="0"/>
              <a:t>s</a:t>
            </a:r>
            <a:r>
              <a:rPr sz="4800" spc="-1057" baseline="-3472" dirty="0">
                <a:solidFill>
                  <a:srgbClr val="000000"/>
                </a:solidFill>
              </a:rPr>
              <a:t>N</a:t>
            </a:r>
            <a:r>
              <a:rPr sz="4000" spc="-705" dirty="0"/>
              <a:t>N</a:t>
            </a:r>
            <a:r>
              <a:rPr sz="4800" spc="-1057" baseline="-3472" dirty="0">
                <a:solidFill>
                  <a:srgbClr val="000000"/>
                </a:solidFill>
              </a:rPr>
              <a:t>o</a:t>
            </a:r>
            <a:r>
              <a:rPr sz="4000" spc="-705" dirty="0"/>
              <a:t>o</a:t>
            </a:r>
            <a:r>
              <a:rPr sz="4800" spc="-1057" baseline="-3472" dirty="0">
                <a:solidFill>
                  <a:srgbClr val="000000"/>
                </a:solidFill>
              </a:rPr>
              <a:t>SQ</a:t>
            </a:r>
            <a:r>
              <a:rPr sz="4000" spc="-705" dirty="0"/>
              <a:t>S</a:t>
            </a:r>
            <a:r>
              <a:rPr sz="4800" spc="-1057" baseline="-3472" dirty="0">
                <a:solidFill>
                  <a:srgbClr val="000000"/>
                </a:solidFill>
              </a:rPr>
              <a:t>L</a:t>
            </a:r>
            <a:r>
              <a:rPr sz="4000" spc="-705" dirty="0"/>
              <a:t>Q</a:t>
            </a:r>
            <a:r>
              <a:rPr sz="4800" spc="-1057" baseline="-3472" dirty="0">
                <a:solidFill>
                  <a:srgbClr val="000000"/>
                </a:solidFill>
              </a:rPr>
              <a:t>?</a:t>
            </a:r>
            <a:r>
              <a:rPr sz="4000" spc="-705" dirty="0"/>
              <a:t>L?</a:t>
            </a:r>
            <a:endParaRPr sz="4000"/>
          </a:p>
        </p:txBody>
      </p:sp>
      <p:grpSp>
        <p:nvGrpSpPr>
          <p:cNvPr id="11" name="object 11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12" name="object 12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13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1110282"/>
            <a:ext cx="4166235" cy="50800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latin typeface="Carlito"/>
                <a:cs typeface="Carlito"/>
              </a:rPr>
              <a:t>NoSQL</a:t>
            </a:r>
            <a:r>
              <a:rPr sz="2000" spc="-15" dirty="0">
                <a:latin typeface="Carlito"/>
                <a:cs typeface="Carlito"/>
              </a:rPr>
              <a:t> avoids: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latin typeface="Carlito"/>
                <a:cs typeface="Carlito"/>
              </a:rPr>
              <a:t>Overhead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ACID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transactions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10" dirty="0">
                <a:latin typeface="Carlito"/>
                <a:cs typeface="Carlito"/>
              </a:rPr>
              <a:t>Complexity </a:t>
            </a:r>
            <a:r>
              <a:rPr sz="2000" spc="-5" dirty="0">
                <a:latin typeface="Carlito"/>
                <a:cs typeface="Carlito"/>
              </a:rPr>
              <a:t>of SQL </a:t>
            </a:r>
            <a:r>
              <a:rPr sz="2000" dirty="0">
                <a:latin typeface="Carlito"/>
                <a:cs typeface="Carlito"/>
              </a:rPr>
              <a:t>query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latin typeface="Carlito"/>
                <a:cs typeface="Carlito"/>
              </a:rPr>
              <a:t>Burden of </a:t>
            </a:r>
            <a:r>
              <a:rPr sz="2000" spc="-10" dirty="0">
                <a:latin typeface="Carlito"/>
                <a:cs typeface="Carlito"/>
              </a:rPr>
              <a:t>up-front </a:t>
            </a:r>
            <a:r>
              <a:rPr sz="2000" spc="-5" dirty="0">
                <a:latin typeface="Carlito"/>
                <a:cs typeface="Carlito"/>
              </a:rPr>
              <a:t>schema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design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10" dirty="0">
                <a:latin typeface="Carlito"/>
                <a:cs typeface="Carlito"/>
              </a:rPr>
              <a:t>DBA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presence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15" dirty="0">
                <a:latin typeface="Carlito"/>
                <a:cs typeface="Carlito"/>
              </a:rPr>
              <a:t>Transactions </a:t>
            </a:r>
            <a:r>
              <a:rPr sz="2000" spc="-5" dirty="0">
                <a:latin typeface="Carlito"/>
                <a:cs typeface="Carlito"/>
              </a:rPr>
              <a:t>(It 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handled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at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spc="-10" dirty="0">
                <a:latin typeface="Carlito"/>
                <a:cs typeface="Carlito"/>
              </a:rPr>
              <a:t>layer)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-10" dirty="0">
                <a:latin typeface="Carlito"/>
                <a:cs typeface="Carlito"/>
              </a:rPr>
              <a:t>Provides: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20" dirty="0">
                <a:latin typeface="Carlito"/>
                <a:cs typeface="Carlito"/>
              </a:rPr>
              <a:t>Easy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frequent </a:t>
            </a:r>
            <a:r>
              <a:rPr sz="2000" dirty="0">
                <a:latin typeface="Carlito"/>
                <a:cs typeface="Carlito"/>
              </a:rPr>
              <a:t>changes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DB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20" dirty="0">
                <a:latin typeface="Carlito"/>
                <a:cs typeface="Carlito"/>
              </a:rPr>
              <a:t>Fast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development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10" dirty="0">
                <a:latin typeface="Carlito"/>
                <a:cs typeface="Carlito"/>
              </a:rPr>
              <a:t>Large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volumes(eg.Google)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4F81BC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latin typeface="Carlito"/>
                <a:cs typeface="Carlito"/>
              </a:rPr>
              <a:t>Schema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less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0476" y="2436876"/>
            <a:ext cx="4261866" cy="3281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65379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Characteristics </a:t>
            </a:r>
            <a:r>
              <a:rPr spc="-5" dirty="0"/>
              <a:t>of </a:t>
            </a:r>
            <a:r>
              <a:rPr dirty="0"/>
              <a:t>NoSQL</a:t>
            </a:r>
            <a:r>
              <a:rPr spc="-114" dirty="0"/>
              <a:t> </a:t>
            </a:r>
            <a:r>
              <a:rPr spc="-10" dirty="0"/>
              <a:t>databases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9" name="object 9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14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47" y="1143000"/>
            <a:ext cx="7091533" cy="4942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888" y="184149"/>
            <a:ext cx="6009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NoSQL </a:t>
            </a:r>
            <a:r>
              <a:rPr sz="4000" spc="-95" dirty="0"/>
              <a:t>why, </a:t>
            </a:r>
            <a:r>
              <a:rPr sz="4000" spc="-10" dirty="0"/>
              <a:t>what </a:t>
            </a:r>
            <a:r>
              <a:rPr sz="4000" spc="-5" dirty="0"/>
              <a:t>and</a:t>
            </a:r>
            <a:r>
              <a:rPr sz="4000" spc="50" dirty="0"/>
              <a:t> </a:t>
            </a:r>
            <a:r>
              <a:rPr sz="4000" spc="-5" dirty="0"/>
              <a:t>when?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8" name="object 8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498091"/>
            <a:ext cx="2133600" cy="728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9647" y="2581655"/>
            <a:ext cx="252984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8337" y="5955813"/>
            <a:ext cx="2196658" cy="588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2408" y="3742204"/>
            <a:ext cx="1856716" cy="566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5488" y="3538728"/>
            <a:ext cx="1524000" cy="152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70632"/>
            <a:ext cx="2011680" cy="1130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508" y="4663440"/>
            <a:ext cx="3643884" cy="6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5371" y="1331975"/>
            <a:ext cx="1437131" cy="1438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600" y="4648200"/>
            <a:ext cx="1277111" cy="12771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12" name="object 12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7204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NoSQL is </a:t>
            </a:r>
            <a:r>
              <a:rPr spc="-15" dirty="0"/>
              <a:t>getting more </a:t>
            </a:r>
            <a:r>
              <a:rPr dirty="0"/>
              <a:t>&amp; </a:t>
            </a:r>
            <a:r>
              <a:rPr spc="-15" dirty="0"/>
              <a:t>more</a:t>
            </a:r>
            <a:r>
              <a:rPr spc="-75" dirty="0"/>
              <a:t> </a:t>
            </a:r>
            <a:r>
              <a:rPr spc="-5" dirty="0"/>
              <a:t>popular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16" name="object 16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15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83309"/>
            <a:ext cx="3946525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relational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Databases: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rlito"/>
              <a:cs typeface="Carlito"/>
            </a:endParaRPr>
          </a:p>
          <a:p>
            <a:pPr marL="355600" marR="61594" indent="-342900">
              <a:lnSpc>
                <a:spcPct val="100000"/>
              </a:lnSpc>
              <a:tabLst>
                <a:tab pos="354965" algn="l"/>
              </a:tabLst>
            </a:pPr>
            <a:r>
              <a:rPr sz="1600" spc="270" dirty="0">
                <a:solidFill>
                  <a:srgbClr val="17375E"/>
                </a:solidFill>
                <a:latin typeface="Arial"/>
                <a:cs typeface="Arial"/>
              </a:rPr>
              <a:t>	</a:t>
            </a:r>
            <a:r>
              <a:rPr sz="2000" spc="-50" dirty="0">
                <a:latin typeface="Carlito"/>
                <a:cs typeface="Carlito"/>
              </a:rPr>
              <a:t>You </a:t>
            </a:r>
            <a:r>
              <a:rPr sz="2000" dirty="0">
                <a:latin typeface="Carlito"/>
                <a:cs typeface="Carlito"/>
              </a:rPr>
              <a:t>can’t add a </a:t>
            </a:r>
            <a:r>
              <a:rPr sz="2000" spc="-10" dirty="0">
                <a:latin typeface="Carlito"/>
                <a:cs typeface="Carlito"/>
              </a:rPr>
              <a:t>record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5" dirty="0">
                <a:latin typeface="Carlito"/>
                <a:cs typeface="Carlito"/>
              </a:rPr>
              <a:t>does  </a:t>
            </a:r>
            <a:r>
              <a:rPr sz="2000" dirty="0">
                <a:latin typeface="Carlito"/>
                <a:cs typeface="Carlito"/>
              </a:rPr>
              <a:t>not </a:t>
            </a:r>
            <a:r>
              <a:rPr sz="2000" spc="-5" dirty="0">
                <a:latin typeface="Carlito"/>
                <a:cs typeface="Carlito"/>
              </a:rPr>
              <a:t>fit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schema</a:t>
            </a:r>
            <a:endParaRPr sz="2000">
              <a:latin typeface="Carlito"/>
              <a:cs typeface="Carlito"/>
            </a:endParaRPr>
          </a:p>
          <a:p>
            <a:pPr marL="355600" marR="116839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17375E"/>
                </a:solidFill>
                <a:latin typeface="Arial"/>
                <a:cs typeface="Arial"/>
              </a:rPr>
              <a:t>	</a:t>
            </a:r>
            <a:r>
              <a:rPr sz="2000" spc="-50" dirty="0">
                <a:latin typeface="Carlito"/>
                <a:cs typeface="Carlito"/>
              </a:rPr>
              <a:t>You </a:t>
            </a:r>
            <a:r>
              <a:rPr sz="2000" dirty="0">
                <a:latin typeface="Carlito"/>
                <a:cs typeface="Carlito"/>
              </a:rPr>
              <a:t>need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add NULLs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unused  </a:t>
            </a:r>
            <a:r>
              <a:rPr sz="2000" spc="-5" dirty="0">
                <a:latin typeface="Carlito"/>
                <a:cs typeface="Carlito"/>
              </a:rPr>
              <a:t>items </a:t>
            </a:r>
            <a:r>
              <a:rPr sz="2000" dirty="0">
                <a:latin typeface="Carlito"/>
                <a:cs typeface="Carlito"/>
              </a:rPr>
              <a:t>in a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row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17375E"/>
                </a:solidFill>
                <a:latin typeface="Arial"/>
                <a:cs typeface="Arial"/>
              </a:rPr>
              <a:t>	</a:t>
            </a:r>
            <a:r>
              <a:rPr sz="2000" spc="-35" dirty="0">
                <a:latin typeface="Carlito"/>
                <a:cs typeface="Carlito"/>
              </a:rPr>
              <a:t>We </a:t>
            </a:r>
            <a:r>
              <a:rPr sz="2000" dirty="0">
                <a:latin typeface="Carlito"/>
                <a:cs typeface="Carlito"/>
              </a:rPr>
              <a:t>should consider the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datatypes.</a:t>
            </a:r>
            <a:endParaRPr sz="2000">
              <a:latin typeface="Carlito"/>
              <a:cs typeface="Carlito"/>
            </a:endParaRPr>
          </a:p>
          <a:p>
            <a:pPr marL="355600" marR="346075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i.e :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dirty="0">
                <a:latin typeface="Carlito"/>
                <a:cs typeface="Carlito"/>
              </a:rPr>
              <a:t>can’t add a </a:t>
            </a:r>
            <a:r>
              <a:rPr sz="2000" spc="-5" dirty="0">
                <a:latin typeface="Carlito"/>
                <a:cs typeface="Carlito"/>
              </a:rPr>
              <a:t>stirng </a:t>
            </a:r>
            <a:r>
              <a:rPr sz="2000" spc="-10" dirty="0">
                <a:latin typeface="Carlito"/>
                <a:cs typeface="Carlito"/>
              </a:rPr>
              <a:t>to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  </a:t>
            </a:r>
            <a:r>
              <a:rPr sz="2000" spc="-10" dirty="0">
                <a:latin typeface="Carlito"/>
                <a:cs typeface="Carlito"/>
              </a:rPr>
              <a:t>interger </a:t>
            </a:r>
            <a:r>
              <a:rPr sz="2000" spc="-5" dirty="0">
                <a:latin typeface="Carlito"/>
                <a:cs typeface="Carlito"/>
              </a:rPr>
              <a:t>field</a:t>
            </a:r>
            <a:endParaRPr sz="2000">
              <a:latin typeface="Carlito"/>
              <a:cs typeface="Carlito"/>
            </a:endParaRPr>
          </a:p>
          <a:p>
            <a:pPr marL="355600" marR="216535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17375E"/>
                </a:solidFill>
                <a:latin typeface="Arial"/>
                <a:cs typeface="Arial"/>
              </a:rPr>
              <a:t>	</a:t>
            </a:r>
            <a:r>
              <a:rPr sz="2000" spc="-50" dirty="0">
                <a:latin typeface="Carlito"/>
                <a:cs typeface="Carlito"/>
              </a:rPr>
              <a:t>You </a:t>
            </a:r>
            <a:r>
              <a:rPr sz="2000" dirty="0">
                <a:latin typeface="Carlito"/>
                <a:cs typeface="Carlito"/>
              </a:rPr>
              <a:t>can’t add multiple </a:t>
            </a:r>
            <a:r>
              <a:rPr sz="2000" spc="-5" dirty="0">
                <a:latin typeface="Carlito"/>
                <a:cs typeface="Carlito"/>
              </a:rPr>
              <a:t>items </a:t>
            </a:r>
            <a:r>
              <a:rPr sz="2000" dirty="0">
                <a:latin typeface="Carlito"/>
                <a:cs typeface="Carlito"/>
              </a:rPr>
              <a:t>in a  </a:t>
            </a:r>
            <a:r>
              <a:rPr sz="2000" spc="-5" dirty="0">
                <a:latin typeface="Carlito"/>
                <a:cs typeface="Carlito"/>
              </a:rPr>
              <a:t>field </a:t>
            </a:r>
            <a:r>
              <a:rPr sz="2000" spc="-40" dirty="0">
                <a:latin typeface="Carlito"/>
                <a:cs typeface="Carlito"/>
              </a:rPr>
              <a:t>(You </a:t>
            </a:r>
            <a:r>
              <a:rPr sz="2000" dirty="0">
                <a:latin typeface="Carlito"/>
                <a:cs typeface="Carlito"/>
              </a:rPr>
              <a:t>should </a:t>
            </a:r>
            <a:r>
              <a:rPr sz="2000" spc="-10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another  </a:t>
            </a:r>
            <a:r>
              <a:rPr sz="2000" spc="-5" dirty="0">
                <a:latin typeface="Carlito"/>
                <a:cs typeface="Carlito"/>
              </a:rPr>
              <a:t>table: </a:t>
            </a:r>
            <a:r>
              <a:rPr sz="2000" spc="-20" dirty="0">
                <a:latin typeface="Carlito"/>
                <a:cs typeface="Carlito"/>
              </a:rPr>
              <a:t>primary-key, </a:t>
            </a:r>
            <a:r>
              <a:rPr sz="2000" spc="-10" dirty="0">
                <a:latin typeface="Carlito"/>
                <a:cs typeface="Carlito"/>
              </a:rPr>
              <a:t>foreign </a:t>
            </a:r>
            <a:r>
              <a:rPr sz="2000" spc="-55" dirty="0">
                <a:latin typeface="Carlito"/>
                <a:cs typeface="Carlito"/>
              </a:rPr>
              <a:t>key,  </a:t>
            </a:r>
            <a:r>
              <a:rPr sz="2000" spc="-5" dirty="0">
                <a:latin typeface="Carlito"/>
                <a:cs typeface="Carlito"/>
              </a:rPr>
              <a:t>joins, </a:t>
            </a:r>
            <a:r>
              <a:rPr sz="2000" spc="-10" dirty="0">
                <a:latin typeface="Carlito"/>
                <a:cs typeface="Carlito"/>
              </a:rPr>
              <a:t>normalization, </a:t>
            </a:r>
            <a:r>
              <a:rPr sz="2000" spc="-5" dirty="0">
                <a:latin typeface="Carlito"/>
                <a:cs typeface="Carlito"/>
              </a:rPr>
              <a:t>...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!!!)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20994" y="2190532"/>
            <a:ext cx="4064926" cy="2960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6423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dirty="0"/>
              <a:t>is a </a:t>
            </a:r>
            <a:r>
              <a:rPr spc="-5" dirty="0"/>
              <a:t>schema-less</a:t>
            </a:r>
            <a:r>
              <a:rPr spc="-80" dirty="0"/>
              <a:t> </a:t>
            </a:r>
            <a:r>
              <a:rPr spc="-10" dirty="0"/>
              <a:t>datamodel?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9" name="object 9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16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1977593"/>
            <a:ext cx="5271770" cy="335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In NoSQL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Databases: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270" dirty="0">
                <a:solidFill>
                  <a:srgbClr val="17375E"/>
                </a:solidFill>
                <a:latin typeface="Arial"/>
                <a:cs typeface="Arial"/>
              </a:rPr>
              <a:t>	</a:t>
            </a:r>
            <a:r>
              <a:rPr sz="2000" spc="-10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no schema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-5" dirty="0">
                <a:latin typeface="Carlito"/>
                <a:cs typeface="Carlito"/>
              </a:rPr>
              <a:t> consider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17375E"/>
                </a:solidFill>
                <a:latin typeface="Arial"/>
                <a:cs typeface="Arial"/>
              </a:rPr>
              <a:t>	</a:t>
            </a:r>
            <a:r>
              <a:rPr sz="2000" spc="-10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no unused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cell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17375E"/>
                </a:solidFill>
                <a:latin typeface="Arial"/>
                <a:cs typeface="Arial"/>
              </a:rPr>
              <a:t>	</a:t>
            </a:r>
            <a:r>
              <a:rPr sz="2000" spc="-10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no </a:t>
            </a:r>
            <a:r>
              <a:rPr sz="2000" spc="-10" dirty="0">
                <a:latin typeface="Carlito"/>
                <a:cs typeface="Carlito"/>
              </a:rPr>
              <a:t>datatype</a:t>
            </a:r>
            <a:r>
              <a:rPr sz="2000" spc="-5" dirty="0">
                <a:latin typeface="Carlito"/>
                <a:cs typeface="Carlito"/>
              </a:rPr>
              <a:t> (implicit)</a:t>
            </a:r>
            <a:endParaRPr sz="2000">
              <a:latin typeface="Carlito"/>
              <a:cs typeface="Carlito"/>
            </a:endParaRPr>
          </a:p>
          <a:p>
            <a:pPr marL="355600" marR="1316990" indent="-342900">
              <a:lnSpc>
                <a:spcPct val="1415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17375E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latin typeface="Carlito"/>
                <a:cs typeface="Carlito"/>
              </a:rPr>
              <a:t>Most of </a:t>
            </a:r>
            <a:r>
              <a:rPr sz="2000" spc="-10" dirty="0">
                <a:latin typeface="Carlito"/>
                <a:cs typeface="Carlito"/>
              </a:rPr>
              <a:t>considerations are </a:t>
            </a:r>
            <a:r>
              <a:rPr sz="2000" dirty="0">
                <a:latin typeface="Carlito"/>
                <a:cs typeface="Carlito"/>
              </a:rPr>
              <a:t>done in  </a:t>
            </a: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spc="-15" dirty="0">
                <a:latin typeface="Carlito"/>
                <a:cs typeface="Carlito"/>
              </a:rPr>
              <a:t>layer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17375E"/>
                </a:solidFill>
                <a:latin typeface="Arial"/>
                <a:cs typeface="Arial"/>
              </a:rPr>
              <a:t>	</a:t>
            </a:r>
            <a:r>
              <a:rPr sz="2000" spc="-35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gather </a:t>
            </a:r>
            <a:r>
              <a:rPr sz="2000" spc="-5" dirty="0">
                <a:latin typeface="Carlito"/>
                <a:cs typeface="Carlito"/>
              </a:rPr>
              <a:t>all </a:t>
            </a:r>
            <a:r>
              <a:rPr sz="2000" spc="-10" dirty="0">
                <a:latin typeface="Carlito"/>
                <a:cs typeface="Carlito"/>
              </a:rPr>
              <a:t>items </a:t>
            </a:r>
            <a:r>
              <a:rPr sz="2000" dirty="0">
                <a:latin typeface="Carlito"/>
                <a:cs typeface="Carlito"/>
              </a:rPr>
              <a:t>in an </a:t>
            </a:r>
            <a:r>
              <a:rPr sz="2000" spc="-10" dirty="0">
                <a:latin typeface="Carlito"/>
                <a:cs typeface="Carlito"/>
              </a:rPr>
              <a:t>aggregate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(document)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60888" y="1604654"/>
            <a:ext cx="3529146" cy="3024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6423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dirty="0"/>
              <a:t>is a </a:t>
            </a:r>
            <a:r>
              <a:rPr spc="-5" dirty="0"/>
              <a:t>schema-less</a:t>
            </a:r>
            <a:r>
              <a:rPr spc="-80" dirty="0"/>
              <a:t> </a:t>
            </a:r>
            <a:r>
              <a:rPr spc="-10" dirty="0"/>
              <a:t>datamodel?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9" name="object 9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17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925" y="1871598"/>
            <a:ext cx="4148454" cy="342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NoSQL </a:t>
            </a:r>
            <a:r>
              <a:rPr sz="1800" spc="-5" dirty="0">
                <a:latin typeface="Carlito"/>
                <a:cs typeface="Carlito"/>
              </a:rPr>
              <a:t>databases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classified in </a:t>
            </a:r>
            <a:r>
              <a:rPr sz="1800" spc="-10" dirty="0">
                <a:latin typeface="Carlito"/>
                <a:cs typeface="Carlito"/>
              </a:rPr>
              <a:t>four </a:t>
            </a:r>
            <a:r>
              <a:rPr sz="1800" spc="-5" dirty="0">
                <a:latin typeface="Carlito"/>
                <a:cs typeface="Carlito"/>
              </a:rPr>
              <a:t>major  datamodels: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Key-value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Document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Column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family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Graph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Each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DB has its own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query</a:t>
            </a:r>
            <a:r>
              <a:rPr sz="1800" u="heavy" spc="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language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37138" y="2355938"/>
            <a:ext cx="4624705" cy="3569970"/>
            <a:chOff x="4337138" y="2355938"/>
            <a:chExt cx="4624705" cy="3569970"/>
          </a:xfrm>
        </p:grpSpPr>
        <p:sp>
          <p:nvSpPr>
            <p:cNvPr id="4" name="object 4"/>
            <p:cNvSpPr/>
            <p:nvPr/>
          </p:nvSpPr>
          <p:spPr>
            <a:xfrm>
              <a:off x="4337138" y="2355938"/>
              <a:ext cx="4624146" cy="3569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5800" y="2514600"/>
              <a:ext cx="4126992" cy="3072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7" name="object 7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4356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Aggregate </a:t>
            </a:r>
            <a:r>
              <a:rPr spc="-25" dirty="0"/>
              <a:t>Data</a:t>
            </a:r>
            <a:r>
              <a:rPr spc="-45" dirty="0"/>
              <a:t> </a:t>
            </a:r>
            <a:r>
              <a:rPr dirty="0"/>
              <a:t>Models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11" name="object 11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18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75166" y="836482"/>
            <a:ext cx="4497705" cy="3377565"/>
            <a:chOff x="4075166" y="836482"/>
            <a:chExt cx="4497705" cy="3377565"/>
          </a:xfrm>
        </p:grpSpPr>
        <p:sp>
          <p:nvSpPr>
            <p:cNvPr id="3" name="object 3"/>
            <p:cNvSpPr/>
            <p:nvPr/>
          </p:nvSpPr>
          <p:spPr>
            <a:xfrm>
              <a:off x="4075166" y="836482"/>
              <a:ext cx="4497342" cy="33775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9767" y="1001378"/>
              <a:ext cx="4173752" cy="30616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4540" y="1542034"/>
            <a:ext cx="34048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Simplest </a:t>
            </a:r>
            <a:r>
              <a:rPr sz="1800" dirty="0">
                <a:latin typeface="Carlito"/>
                <a:cs typeface="Carlito"/>
              </a:rPr>
              <a:t>NOSQL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databases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marL="299085" marR="447040" indent="-287020">
              <a:lnSpc>
                <a:spcPct val="100000"/>
              </a:lnSpc>
              <a:buClr>
                <a:srgbClr val="4F81BC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main </a:t>
            </a:r>
            <a:r>
              <a:rPr sz="1800" spc="-5" dirty="0">
                <a:latin typeface="Carlito"/>
                <a:cs typeface="Carlito"/>
              </a:rPr>
              <a:t>idea is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use of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5" dirty="0">
                <a:latin typeface="Carlito"/>
                <a:cs typeface="Carlito"/>
              </a:rPr>
              <a:t>hash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table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marL="299085" marR="300990" indent="-287020">
              <a:lnSpc>
                <a:spcPct val="100000"/>
              </a:lnSpc>
              <a:buClr>
                <a:srgbClr val="4F81BC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Access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(values) by </a:t>
            </a:r>
            <a:r>
              <a:rPr sz="1800" spc="-10" dirty="0">
                <a:latin typeface="Carlito"/>
                <a:cs typeface="Carlito"/>
              </a:rPr>
              <a:t>strings  called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keys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Clr>
                <a:srgbClr val="4F81BC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has no </a:t>
            </a:r>
            <a:r>
              <a:rPr sz="1800" spc="-10" dirty="0">
                <a:latin typeface="Carlito"/>
                <a:cs typeface="Carlito"/>
              </a:rPr>
              <a:t>required </a:t>
            </a:r>
            <a:r>
              <a:rPr sz="1800" spc="-15" dirty="0">
                <a:latin typeface="Carlito"/>
                <a:cs typeface="Carlito"/>
              </a:rPr>
              <a:t>format data  may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spc="-15" dirty="0">
                <a:latin typeface="Carlito"/>
                <a:cs typeface="Carlito"/>
              </a:rPr>
              <a:t>any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format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4F81BC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model: </a:t>
            </a:r>
            <a:r>
              <a:rPr sz="1800" spc="-45" dirty="0">
                <a:latin typeface="Carlito"/>
                <a:cs typeface="Carlito"/>
              </a:rPr>
              <a:t>(key, </a:t>
            </a:r>
            <a:r>
              <a:rPr sz="1800" spc="-5" dirty="0">
                <a:latin typeface="Carlito"/>
                <a:cs typeface="Carlito"/>
              </a:rPr>
              <a:t>value)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pairs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676" y="5001102"/>
            <a:ext cx="215265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990" marR="5080" indent="-314325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Wingdings"/>
              <a:buChar char=""/>
              <a:tabLst>
                <a:tab pos="528320" algn="l"/>
              </a:tabLst>
            </a:pPr>
            <a:r>
              <a:rPr sz="1800" spc="-5" dirty="0">
                <a:latin typeface="Carlito"/>
                <a:cs typeface="Carlito"/>
              </a:rPr>
              <a:t>Basic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Operations:  </a:t>
            </a:r>
            <a:r>
              <a:rPr sz="1800" spc="-20" dirty="0">
                <a:latin typeface="Carlito"/>
                <a:cs typeface="Carlito"/>
              </a:rPr>
              <a:t>Insert(key,value),  </a:t>
            </a:r>
            <a:r>
              <a:rPr sz="1800" spc="-15" dirty="0">
                <a:latin typeface="Carlito"/>
                <a:cs typeface="Carlito"/>
              </a:rPr>
              <a:t>Fetch(key),  Update(key),  Delete(key)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9" name="object 9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1957" y="217119"/>
            <a:ext cx="4023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Key-value </a:t>
            </a:r>
            <a:r>
              <a:rPr spc="-25" dirty="0"/>
              <a:t>data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3770376" y="0"/>
            <a:ext cx="5374005" cy="6858000"/>
            <a:chOff x="3770376" y="0"/>
            <a:chExt cx="5374005" cy="6858000"/>
          </a:xfrm>
        </p:grpSpPr>
        <p:sp>
          <p:nvSpPr>
            <p:cNvPr id="13" name="object 13"/>
            <p:cNvSpPr/>
            <p:nvPr/>
          </p:nvSpPr>
          <p:spPr>
            <a:xfrm>
              <a:off x="3770376" y="3998950"/>
              <a:ext cx="3842004" cy="2266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4191000"/>
              <a:ext cx="3471672" cy="18958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09816" y="6007608"/>
              <a:ext cx="2234183" cy="8503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01840" y="6199631"/>
              <a:ext cx="1879092" cy="6583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22208" y="0"/>
              <a:ext cx="621792" cy="1066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19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78952" y="0"/>
            <a:ext cx="765175" cy="1172210"/>
            <a:chOff x="8378952" y="0"/>
            <a:chExt cx="765175" cy="1172210"/>
          </a:xfrm>
        </p:grpSpPr>
        <p:sp>
          <p:nvSpPr>
            <p:cNvPr id="3" name="object 3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78952" y="24383"/>
              <a:ext cx="765048" cy="1147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8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207" y="140207"/>
            <a:ext cx="8255634" cy="788035"/>
            <a:chOff x="140207" y="140207"/>
            <a:chExt cx="8255634" cy="788035"/>
          </a:xfrm>
        </p:grpSpPr>
        <p:sp>
          <p:nvSpPr>
            <p:cNvPr id="8" name="object 8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7736" y="184149"/>
            <a:ext cx="768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What </a:t>
            </a:r>
            <a:r>
              <a:rPr sz="4000" spc="-5" dirty="0"/>
              <a:t>is </a:t>
            </a:r>
            <a:r>
              <a:rPr sz="4000" spc="-25" dirty="0"/>
              <a:t>covered </a:t>
            </a:r>
            <a:r>
              <a:rPr sz="4000" spc="-5" dirty="0"/>
              <a:t>in this</a:t>
            </a:r>
            <a:r>
              <a:rPr sz="4000" spc="-20" dirty="0"/>
              <a:t> </a:t>
            </a:r>
            <a:r>
              <a:rPr sz="4000" spc="-15" dirty="0"/>
              <a:t>presentation?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383540" y="1537461"/>
            <a:ext cx="465137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brief history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Wingdings"/>
              <a:buChar char=""/>
            </a:pPr>
            <a:endParaRPr sz="23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NoSQL </a:t>
            </a:r>
            <a:r>
              <a:rPr sz="2400" spc="-75" dirty="0">
                <a:latin typeface="Carlito"/>
                <a:cs typeface="Carlito"/>
              </a:rPr>
              <a:t>WHY, </a:t>
            </a:r>
            <a:r>
              <a:rPr sz="2400" spc="-50" dirty="0">
                <a:latin typeface="Carlito"/>
                <a:cs typeface="Carlito"/>
              </a:rPr>
              <a:t>WHAT </a:t>
            </a:r>
            <a:r>
              <a:rPr sz="2400" dirty="0">
                <a:latin typeface="Carlito"/>
                <a:cs typeface="Carlito"/>
              </a:rPr>
              <a:t>&amp;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WHEN?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Wingdings"/>
              <a:buChar char=""/>
            </a:pPr>
            <a:endParaRPr sz="23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C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Characteristics </a:t>
            </a:r>
            <a:r>
              <a:rPr sz="2400" spc="-5" dirty="0">
                <a:latin typeface="Carlito"/>
                <a:cs typeface="Carlito"/>
              </a:rPr>
              <a:t>of NoSQL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Wingdings"/>
              <a:buChar char=""/>
            </a:pPr>
            <a:endParaRPr sz="23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15" dirty="0">
                <a:latin typeface="Carlito"/>
                <a:cs typeface="Carlito"/>
              </a:rPr>
              <a:t>Aggregate data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models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Wingdings"/>
              <a:buChar char=""/>
            </a:pPr>
            <a:endParaRPr sz="23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C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CAP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theorem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18234"/>
            <a:ext cx="32219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column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lowest/smallest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instance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data.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It is a </a:t>
            </a:r>
            <a:r>
              <a:rPr sz="1800" spc="-5" dirty="0">
                <a:latin typeface="Carlito"/>
                <a:cs typeface="Carlito"/>
              </a:rPr>
              <a:t>tuple that </a:t>
            </a:r>
            <a:r>
              <a:rPr sz="1800" spc="-10" dirty="0">
                <a:latin typeface="Carlito"/>
                <a:cs typeface="Carlito"/>
              </a:rPr>
              <a:t>contains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5" dirty="0">
                <a:latin typeface="Carlito"/>
                <a:cs typeface="Carlito"/>
              </a:rPr>
              <a:t>name,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value </a:t>
            </a:r>
            <a:r>
              <a:rPr sz="1800" dirty="0">
                <a:latin typeface="Carlito"/>
                <a:cs typeface="Carlito"/>
              </a:rPr>
              <a:t>and 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timestamp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112867"/>
            <a:ext cx="8904605" cy="5446395"/>
            <a:chOff x="0" y="1112867"/>
            <a:chExt cx="8904605" cy="5446395"/>
          </a:xfrm>
        </p:grpSpPr>
        <p:sp>
          <p:nvSpPr>
            <p:cNvPr id="4" name="object 4"/>
            <p:cNvSpPr/>
            <p:nvPr/>
          </p:nvSpPr>
          <p:spPr>
            <a:xfrm>
              <a:off x="4540858" y="1112867"/>
              <a:ext cx="4363122" cy="44574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86277"/>
              <a:ext cx="4680204" cy="31729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3581399"/>
              <a:ext cx="4152900" cy="26029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8" name="object 8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4900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Column </a:t>
            </a:r>
            <a:r>
              <a:rPr spc="-15" dirty="0"/>
              <a:t>family </a:t>
            </a:r>
            <a:r>
              <a:rPr spc="-25" dirty="0"/>
              <a:t>data</a:t>
            </a:r>
            <a:r>
              <a:rPr spc="-65" dirty="0"/>
              <a:t> </a:t>
            </a:r>
            <a:r>
              <a:rPr dirty="0"/>
              <a:t>model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12" name="object 12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1698497"/>
            <a:ext cx="7160259" cy="316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Some </a:t>
            </a:r>
            <a:r>
              <a:rPr sz="2400" b="1" spc="-15" dirty="0">
                <a:latin typeface="Carlito"/>
                <a:cs typeface="Carlito"/>
              </a:rPr>
              <a:t>statistics </a:t>
            </a:r>
            <a:r>
              <a:rPr sz="2400" b="1" dirty="0">
                <a:latin typeface="Carlito"/>
                <a:cs typeface="Carlito"/>
              </a:rPr>
              <a:t>about </a:t>
            </a:r>
            <a:r>
              <a:rPr sz="2400" b="1" spc="-10" dirty="0">
                <a:latin typeface="Carlito"/>
                <a:cs typeface="Carlito"/>
              </a:rPr>
              <a:t>Facebook Search </a:t>
            </a:r>
            <a:r>
              <a:rPr sz="2400" spc="-5" dirty="0">
                <a:latin typeface="Carlito"/>
                <a:cs typeface="Carlito"/>
              </a:rPr>
              <a:t>(using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rlito"/>
                <a:cs typeface="Carlito"/>
              </a:rPr>
              <a:t>Cassandra</a:t>
            </a:r>
            <a:r>
              <a:rPr sz="2400" spc="-10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MySQL &gt; 50 GB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813435" algn="l"/>
              </a:tabLst>
            </a:pPr>
            <a:r>
              <a:rPr sz="2200" spc="-20" dirty="0">
                <a:latin typeface="Carlito"/>
                <a:cs typeface="Carlito"/>
              </a:rPr>
              <a:t>Writes </a:t>
            </a:r>
            <a:r>
              <a:rPr sz="2200" spc="-25" dirty="0">
                <a:latin typeface="Carlito"/>
                <a:cs typeface="Carlito"/>
              </a:rPr>
              <a:t>Average </a:t>
            </a:r>
            <a:r>
              <a:rPr sz="2200" spc="-5" dirty="0">
                <a:latin typeface="Carlito"/>
                <a:cs typeface="Carlito"/>
              </a:rPr>
              <a:t>: ~300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ms</a:t>
            </a:r>
            <a:endParaRPr sz="22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3435" algn="l"/>
              </a:tabLst>
            </a:pPr>
            <a:r>
              <a:rPr sz="2200" spc="-10" dirty="0">
                <a:latin typeface="Carlito"/>
                <a:cs typeface="Carlito"/>
              </a:rPr>
              <a:t>Reads </a:t>
            </a:r>
            <a:r>
              <a:rPr sz="2200" spc="-25" dirty="0">
                <a:latin typeface="Carlito"/>
                <a:cs typeface="Carlito"/>
              </a:rPr>
              <a:t>Average </a:t>
            </a:r>
            <a:r>
              <a:rPr sz="2200" spc="-5" dirty="0">
                <a:latin typeface="Carlito"/>
                <a:cs typeface="Carlito"/>
              </a:rPr>
              <a:t>: </a:t>
            </a:r>
            <a:r>
              <a:rPr sz="2200" spc="-10" dirty="0">
                <a:latin typeface="Carlito"/>
                <a:cs typeface="Carlito"/>
              </a:rPr>
              <a:t>~350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ms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Rewritten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Cassandra </a:t>
            </a:r>
            <a:r>
              <a:rPr sz="2400" dirty="0">
                <a:latin typeface="Carlito"/>
                <a:cs typeface="Carlito"/>
              </a:rPr>
              <a:t>&gt; 50 GB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813435" algn="l"/>
              </a:tabLst>
            </a:pPr>
            <a:r>
              <a:rPr sz="2200" spc="-20" dirty="0">
                <a:latin typeface="Carlito"/>
                <a:cs typeface="Carlito"/>
              </a:rPr>
              <a:t>Writes </a:t>
            </a:r>
            <a:r>
              <a:rPr sz="2200" spc="-25" dirty="0">
                <a:latin typeface="Carlito"/>
                <a:cs typeface="Carlito"/>
              </a:rPr>
              <a:t>Average </a:t>
            </a:r>
            <a:r>
              <a:rPr sz="2200" spc="-5" dirty="0">
                <a:latin typeface="Carlito"/>
                <a:cs typeface="Carlito"/>
              </a:rPr>
              <a:t>: 0.12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ms</a:t>
            </a:r>
            <a:endParaRPr sz="22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3435" algn="l"/>
              </a:tabLst>
            </a:pPr>
            <a:r>
              <a:rPr sz="2200" spc="-10" dirty="0">
                <a:latin typeface="Carlito"/>
                <a:cs typeface="Carlito"/>
              </a:rPr>
              <a:t>Reads </a:t>
            </a:r>
            <a:r>
              <a:rPr sz="2200" spc="-25" dirty="0">
                <a:latin typeface="Carlito"/>
                <a:cs typeface="Carlito"/>
              </a:rPr>
              <a:t>Average </a:t>
            </a:r>
            <a:r>
              <a:rPr sz="2200" spc="-5" dirty="0">
                <a:latin typeface="Carlito"/>
                <a:cs typeface="Carlito"/>
              </a:rPr>
              <a:t>: 15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72200" y="4419600"/>
            <a:ext cx="2591556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4900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Column </a:t>
            </a:r>
            <a:r>
              <a:rPr spc="-15" dirty="0"/>
              <a:t>family </a:t>
            </a:r>
            <a:r>
              <a:rPr spc="-25" dirty="0"/>
              <a:t>data</a:t>
            </a:r>
            <a:r>
              <a:rPr spc="-65" dirty="0"/>
              <a:t> </a:t>
            </a:r>
            <a:r>
              <a:rPr dirty="0"/>
              <a:t>model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9" name="object 9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1171194"/>
            <a:ext cx="36004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Based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spc="-10" dirty="0">
                <a:latin typeface="Carlito"/>
                <a:cs typeface="Carlito"/>
              </a:rPr>
              <a:t>Graph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Theory.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4F81BC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Scale </a:t>
            </a:r>
            <a:r>
              <a:rPr sz="1800" spc="-20" dirty="0">
                <a:latin typeface="Carlito"/>
                <a:cs typeface="Carlito"/>
              </a:rPr>
              <a:t>vertically, </a:t>
            </a:r>
            <a:r>
              <a:rPr sz="1800" spc="-5" dirty="0">
                <a:latin typeface="Carlito"/>
                <a:cs typeface="Carlito"/>
              </a:rPr>
              <a:t>no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clustering.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4F81BC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0" dirty="0">
                <a:latin typeface="Carlito"/>
                <a:cs typeface="Carlito"/>
              </a:rPr>
              <a:t>You </a:t>
            </a:r>
            <a:r>
              <a:rPr sz="1800" spc="-5" dirty="0">
                <a:latin typeface="Carlito"/>
                <a:cs typeface="Carlito"/>
              </a:rPr>
              <a:t>can use </a:t>
            </a:r>
            <a:r>
              <a:rPr sz="1800" spc="-10" dirty="0">
                <a:latin typeface="Carlito"/>
                <a:cs typeface="Carlito"/>
              </a:rPr>
              <a:t>graph </a:t>
            </a:r>
            <a:r>
              <a:rPr sz="1800" spc="-5" dirty="0">
                <a:latin typeface="Carlito"/>
                <a:cs typeface="Carlito"/>
              </a:rPr>
              <a:t>algorithms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easily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4F81BC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15" dirty="0">
                <a:latin typeface="Carlito"/>
                <a:cs typeface="Carlito"/>
              </a:rPr>
              <a:t>Transactions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4F81BC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ACID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144" y="140144"/>
            <a:ext cx="9004300" cy="4662170"/>
            <a:chOff x="140144" y="140144"/>
            <a:chExt cx="9004300" cy="4662170"/>
          </a:xfrm>
        </p:grpSpPr>
        <p:sp>
          <p:nvSpPr>
            <p:cNvPr id="4" name="object 4"/>
            <p:cNvSpPr/>
            <p:nvPr/>
          </p:nvSpPr>
          <p:spPr>
            <a:xfrm>
              <a:off x="4849496" y="1008787"/>
              <a:ext cx="4294502" cy="3793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7864" y="1167384"/>
              <a:ext cx="4108703" cy="3296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3371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Graph </a:t>
            </a:r>
            <a:r>
              <a:rPr spc="-25" dirty="0"/>
              <a:t>data</a:t>
            </a:r>
            <a:r>
              <a:rPr spc="-75" dirty="0"/>
              <a:t> </a:t>
            </a:r>
            <a:r>
              <a:rPr dirty="0"/>
              <a:t>model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62127" y="0"/>
            <a:ext cx="8882380" cy="6797675"/>
            <a:chOff x="262127" y="0"/>
            <a:chExt cx="8882380" cy="6797675"/>
          </a:xfrm>
        </p:grpSpPr>
        <p:sp>
          <p:nvSpPr>
            <p:cNvPr id="10" name="object 10"/>
            <p:cNvSpPr/>
            <p:nvPr/>
          </p:nvSpPr>
          <p:spPr>
            <a:xfrm>
              <a:off x="262127" y="2766047"/>
              <a:ext cx="4837176" cy="3715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2961132"/>
              <a:ext cx="4267200" cy="31455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7939" y="5423476"/>
              <a:ext cx="2592325" cy="13739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86499" y="5582411"/>
              <a:ext cx="2095500" cy="876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962" y="2972561"/>
              <a:ext cx="762000" cy="239395"/>
            </a:xfrm>
            <a:custGeom>
              <a:avLst/>
              <a:gdLst/>
              <a:ahLst/>
              <a:cxnLst/>
              <a:rect l="l" t="t" r="r" b="b"/>
              <a:pathLst>
                <a:path w="762000" h="239394">
                  <a:moveTo>
                    <a:pt x="762000" y="0"/>
                  </a:moveTo>
                  <a:lnTo>
                    <a:pt x="0" y="0"/>
                  </a:lnTo>
                  <a:lnTo>
                    <a:pt x="0" y="239267"/>
                  </a:lnTo>
                  <a:lnTo>
                    <a:pt x="762000" y="23926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962" y="2972561"/>
              <a:ext cx="762000" cy="239395"/>
            </a:xfrm>
            <a:custGeom>
              <a:avLst/>
              <a:gdLst/>
              <a:ahLst/>
              <a:cxnLst/>
              <a:rect l="l" t="t" r="r" b="b"/>
              <a:pathLst>
                <a:path w="762000" h="239394">
                  <a:moveTo>
                    <a:pt x="0" y="239267"/>
                  </a:moveTo>
                  <a:lnTo>
                    <a:pt x="762000" y="239267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3926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2208" y="0"/>
              <a:ext cx="621792" cy="1066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20099" y="161544"/>
              <a:ext cx="723900" cy="8275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69451" y="0"/>
              <a:ext cx="574548" cy="10012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22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07109"/>
            <a:ext cx="437324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51484" indent="-34290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Pair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25" dirty="0">
                <a:latin typeface="Carlito"/>
                <a:cs typeface="Carlito"/>
              </a:rPr>
              <a:t>key </a:t>
            </a:r>
            <a:r>
              <a:rPr sz="2000" spc="-5" dirty="0">
                <a:latin typeface="Carlito"/>
                <a:cs typeface="Carlito"/>
              </a:rPr>
              <a:t>with complex </a:t>
            </a:r>
            <a:r>
              <a:rPr sz="2000" spc="-10" dirty="0">
                <a:latin typeface="Carlito"/>
                <a:cs typeface="Carlito"/>
              </a:rPr>
              <a:t>data  </a:t>
            </a:r>
            <a:r>
              <a:rPr sz="2000" spc="-5" dirty="0">
                <a:latin typeface="Carlito"/>
                <a:cs typeface="Carlito"/>
              </a:rPr>
              <a:t>structure known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10" dirty="0">
                <a:latin typeface="Carlito"/>
                <a:cs typeface="Carlito"/>
              </a:rPr>
              <a:t>data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structure.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Indexes are </a:t>
            </a:r>
            <a:r>
              <a:rPr sz="2000" dirty="0">
                <a:latin typeface="Carlito"/>
                <a:cs typeface="Carlito"/>
              </a:rPr>
              <a:t>done </a:t>
            </a:r>
            <a:r>
              <a:rPr sz="2000" spc="-5" dirty="0">
                <a:latin typeface="Carlito"/>
                <a:cs typeface="Carlito"/>
              </a:rPr>
              <a:t>via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B-Trees.</a:t>
            </a:r>
            <a:endParaRPr sz="20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Documents </a:t>
            </a:r>
            <a:r>
              <a:rPr sz="2000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contain many </a:t>
            </a:r>
            <a:r>
              <a:rPr sz="2000" spc="-15" dirty="0">
                <a:latin typeface="Carlito"/>
                <a:cs typeface="Carlito"/>
              </a:rPr>
              <a:t>different  key-value </a:t>
            </a:r>
            <a:r>
              <a:rPr sz="2000" spc="-10" dirty="0">
                <a:latin typeface="Carlito"/>
                <a:cs typeface="Carlito"/>
              </a:rPr>
              <a:t>pairs,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5" dirty="0">
                <a:latin typeface="Carlito"/>
                <a:cs typeface="Carlito"/>
              </a:rPr>
              <a:t>key-array </a:t>
            </a:r>
            <a:r>
              <a:rPr sz="2000" spc="-10" dirty="0">
                <a:latin typeface="Carlito"/>
                <a:cs typeface="Carlito"/>
              </a:rPr>
              <a:t>pairs, </a:t>
            </a:r>
            <a:r>
              <a:rPr sz="2000" spc="-5" dirty="0">
                <a:latin typeface="Carlito"/>
                <a:cs typeface="Carlito"/>
              </a:rPr>
              <a:t>or  </a:t>
            </a:r>
            <a:r>
              <a:rPr sz="2000" spc="-10" dirty="0">
                <a:latin typeface="Carlito"/>
                <a:cs typeface="Carlito"/>
              </a:rPr>
              <a:t>even </a:t>
            </a:r>
            <a:r>
              <a:rPr sz="2000" spc="-5" dirty="0">
                <a:latin typeface="Carlito"/>
                <a:cs typeface="Carlito"/>
              </a:rPr>
              <a:t>nested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documents.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144" y="140144"/>
            <a:ext cx="9004300" cy="3112135"/>
            <a:chOff x="140144" y="140144"/>
            <a:chExt cx="9004300" cy="3112135"/>
          </a:xfrm>
        </p:grpSpPr>
        <p:sp>
          <p:nvSpPr>
            <p:cNvPr id="4" name="object 4"/>
            <p:cNvSpPr/>
            <p:nvPr/>
          </p:nvSpPr>
          <p:spPr>
            <a:xfrm>
              <a:off x="5271516" y="914400"/>
              <a:ext cx="3872484" cy="23378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5375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Document </a:t>
            </a:r>
            <a:r>
              <a:rPr spc="-5" dirty="0"/>
              <a:t>based </a:t>
            </a:r>
            <a:r>
              <a:rPr spc="-25" dirty="0"/>
              <a:t>data</a:t>
            </a:r>
            <a:r>
              <a:rPr spc="-70" dirty="0"/>
              <a:t> </a:t>
            </a:r>
            <a:r>
              <a:rPr dirty="0"/>
              <a:t>model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65404" y="0"/>
            <a:ext cx="8578850" cy="6480175"/>
            <a:chOff x="565404" y="0"/>
            <a:chExt cx="8578850" cy="6480175"/>
          </a:xfrm>
        </p:grpSpPr>
        <p:sp>
          <p:nvSpPr>
            <p:cNvPr id="9" name="object 9"/>
            <p:cNvSpPr/>
            <p:nvPr/>
          </p:nvSpPr>
          <p:spPr>
            <a:xfrm>
              <a:off x="565404" y="3313176"/>
              <a:ext cx="4268724" cy="3166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428" y="3505200"/>
              <a:ext cx="3898391" cy="2796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0975" y="3031197"/>
              <a:ext cx="4328160" cy="33421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000" y="3223260"/>
              <a:ext cx="3957828" cy="2971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22208" y="0"/>
              <a:ext cx="621792" cy="1066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20099" y="161544"/>
              <a:ext cx="723900" cy="8275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69451" y="0"/>
              <a:ext cx="574548" cy="10012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23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84" y="1132534"/>
            <a:ext cx="8298190" cy="5039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325" y="217119"/>
            <a:ext cx="5375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Document </a:t>
            </a:r>
            <a:r>
              <a:rPr spc="-5" dirty="0"/>
              <a:t>based </a:t>
            </a:r>
            <a:r>
              <a:rPr spc="-25" dirty="0"/>
              <a:t>data</a:t>
            </a:r>
            <a:r>
              <a:rPr spc="-70" dirty="0"/>
              <a:t> </a:t>
            </a:r>
            <a:r>
              <a:rPr dirty="0"/>
              <a:t>model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8" name="object 8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24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5036" y="1143000"/>
            <a:ext cx="5816273" cy="5052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957" y="217119"/>
            <a:ext cx="2635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 vs</a:t>
            </a:r>
            <a:r>
              <a:rPr spc="-85" dirty="0"/>
              <a:t> </a:t>
            </a:r>
            <a:r>
              <a:rPr dirty="0"/>
              <a:t>NOSQL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8" name="object 8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25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45" dirty="0"/>
              <a:t>We </a:t>
            </a:r>
            <a:r>
              <a:rPr spc="-5" dirty="0"/>
              <a:t>need </a:t>
            </a:r>
            <a:r>
              <a:rPr dirty="0"/>
              <a:t>a </a:t>
            </a:r>
            <a:r>
              <a:rPr spc="-10" dirty="0"/>
              <a:t>distributed database </a:t>
            </a:r>
            <a:r>
              <a:rPr spc="-25" dirty="0"/>
              <a:t>system </a:t>
            </a:r>
            <a:r>
              <a:rPr spc="-10" dirty="0"/>
              <a:t>having </a:t>
            </a:r>
            <a:r>
              <a:rPr spc="-5" dirty="0"/>
              <a:t>such</a:t>
            </a:r>
            <a:r>
              <a:rPr spc="90" dirty="0"/>
              <a:t> </a:t>
            </a:r>
            <a:r>
              <a:rPr spc="-15" dirty="0"/>
              <a:t>features:</a:t>
            </a: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>
                <a:latin typeface="Arial"/>
                <a:cs typeface="Arial"/>
              </a:rPr>
              <a:t>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2220594"/>
            <a:ext cx="2263775" cy="18332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880"/>
              </a:spcBef>
              <a:buChar char="–"/>
              <a:tabLst>
                <a:tab pos="233679" algn="l"/>
              </a:tabLst>
            </a:pPr>
            <a:r>
              <a:rPr sz="2400" b="1" spc="-15" dirty="0">
                <a:latin typeface="Carlito"/>
                <a:cs typeface="Carlito"/>
              </a:rPr>
              <a:t>Fault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tolerance</a:t>
            </a:r>
            <a:endParaRPr sz="2400">
              <a:latin typeface="Carlito"/>
              <a:cs typeface="Carlito"/>
            </a:endParaRPr>
          </a:p>
          <a:p>
            <a:pPr marL="233679" indent="-220979">
              <a:lnSpc>
                <a:spcPct val="100000"/>
              </a:lnSpc>
              <a:spcBef>
                <a:spcPts val="780"/>
              </a:spcBef>
              <a:buChar char="–"/>
              <a:tabLst>
                <a:tab pos="233679" algn="l"/>
              </a:tabLst>
            </a:pPr>
            <a:r>
              <a:rPr sz="2400" b="1" dirty="0">
                <a:latin typeface="Carlito"/>
                <a:cs typeface="Carlito"/>
              </a:rPr>
              <a:t>High</a:t>
            </a:r>
            <a:r>
              <a:rPr sz="2400" b="1" spc="-7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availability</a:t>
            </a:r>
            <a:endParaRPr sz="2400">
              <a:latin typeface="Carlito"/>
              <a:cs typeface="Carlito"/>
            </a:endParaRPr>
          </a:p>
          <a:p>
            <a:pPr marL="233679" indent="-220979">
              <a:lnSpc>
                <a:spcPct val="100000"/>
              </a:lnSpc>
              <a:spcBef>
                <a:spcPts val="575"/>
              </a:spcBef>
              <a:buChar char="–"/>
              <a:tabLst>
                <a:tab pos="233679" algn="l"/>
              </a:tabLst>
            </a:pPr>
            <a:r>
              <a:rPr sz="2400" b="1" spc="-10" dirty="0">
                <a:latin typeface="Carlito"/>
                <a:cs typeface="Carlito"/>
              </a:rPr>
              <a:t>Consistency</a:t>
            </a:r>
            <a:endParaRPr sz="2400">
              <a:latin typeface="Carlito"/>
              <a:cs typeface="Carlito"/>
            </a:endParaRPr>
          </a:p>
          <a:p>
            <a:pPr marL="233679" indent="-220979">
              <a:lnSpc>
                <a:spcPct val="100000"/>
              </a:lnSpc>
              <a:spcBef>
                <a:spcPts val="580"/>
              </a:spcBef>
              <a:buChar char="–"/>
              <a:tabLst>
                <a:tab pos="233679" algn="l"/>
              </a:tabLst>
            </a:pPr>
            <a:r>
              <a:rPr sz="2400" b="1" spc="-5" dirty="0">
                <a:latin typeface="Carlito"/>
                <a:cs typeface="Carlito"/>
              </a:rPr>
              <a:t>Scalability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5877" y="4833061"/>
            <a:ext cx="423164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  <a:latin typeface="Carlito"/>
                <a:cs typeface="Carlito"/>
              </a:rPr>
              <a:t>Which </a:t>
            </a:r>
            <a:r>
              <a:rPr sz="3600" b="1" dirty="0">
                <a:solidFill>
                  <a:srgbClr val="C00000"/>
                </a:solidFill>
                <a:latin typeface="Carlito"/>
                <a:cs typeface="Carlito"/>
              </a:rPr>
              <a:t>is</a:t>
            </a:r>
            <a:r>
              <a:rPr sz="3600" b="1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600" b="1" dirty="0">
                <a:solidFill>
                  <a:srgbClr val="C00000"/>
                </a:solidFill>
                <a:latin typeface="Carlito"/>
                <a:cs typeface="Carlito"/>
              </a:rPr>
              <a:t>impossible!!!</a:t>
            </a: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b="1" spc="-10" dirty="0">
                <a:solidFill>
                  <a:srgbClr val="C00000"/>
                </a:solidFill>
                <a:latin typeface="Carlito"/>
                <a:cs typeface="Carlito"/>
              </a:rPr>
              <a:t>According </a:t>
            </a:r>
            <a:r>
              <a:rPr sz="2800" b="1" spc="-15" dirty="0">
                <a:solidFill>
                  <a:srgbClr val="C00000"/>
                </a:solidFill>
                <a:latin typeface="Carlito"/>
                <a:cs typeface="Carlito"/>
              </a:rPr>
              <a:t>to </a:t>
            </a:r>
            <a:r>
              <a:rPr sz="2800" b="1" spc="-10" dirty="0">
                <a:solidFill>
                  <a:srgbClr val="C00000"/>
                </a:solidFill>
                <a:latin typeface="Carlito"/>
                <a:cs typeface="Carlito"/>
              </a:rPr>
              <a:t>CAP</a:t>
            </a:r>
            <a:r>
              <a:rPr sz="2800" b="1" spc="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rlito"/>
                <a:cs typeface="Carlito"/>
              </a:rPr>
              <a:t>theorem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1957" y="217119"/>
            <a:ext cx="3043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25" dirty="0"/>
              <a:t>we </a:t>
            </a:r>
            <a:r>
              <a:rPr dirty="0"/>
              <a:t>need</a:t>
            </a:r>
            <a:r>
              <a:rPr spc="-95" dirty="0"/>
              <a:t> </a:t>
            </a:r>
            <a:r>
              <a:rPr dirty="0"/>
              <a:t>?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10" name="object 10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26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8445" y="1395983"/>
            <a:ext cx="3943355" cy="4237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207508" y="5753100"/>
            <a:ext cx="3807460" cy="751840"/>
            <a:chOff x="5207508" y="5753100"/>
            <a:chExt cx="3807460" cy="751840"/>
          </a:xfrm>
        </p:grpSpPr>
        <p:sp>
          <p:nvSpPr>
            <p:cNvPr id="4" name="object 4"/>
            <p:cNvSpPr/>
            <p:nvPr/>
          </p:nvSpPr>
          <p:spPr>
            <a:xfrm>
              <a:off x="5242549" y="5772891"/>
              <a:ext cx="3771922" cy="6568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508" y="5753100"/>
              <a:ext cx="3619499" cy="751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80660" y="5791200"/>
              <a:ext cx="3700272" cy="5852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80659" y="5791200"/>
            <a:ext cx="3700779" cy="585470"/>
          </a:xfrm>
          <a:prstGeom prst="rect">
            <a:avLst/>
          </a:prstGeom>
          <a:ln w="9144">
            <a:solidFill>
              <a:srgbClr val="7C5F9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 marR="305435">
              <a:lnSpc>
                <a:spcPct val="100000"/>
              </a:lnSpc>
              <a:spcBef>
                <a:spcPts val="270"/>
              </a:spcBef>
            </a:pPr>
            <a:r>
              <a:rPr sz="1600" spc="-40" dirty="0">
                <a:latin typeface="Carlito"/>
                <a:cs typeface="Carlito"/>
              </a:rPr>
              <a:t>We </a:t>
            </a:r>
            <a:r>
              <a:rPr sz="1600" spc="-10" dirty="0">
                <a:latin typeface="Carlito"/>
                <a:cs typeface="Carlito"/>
              </a:rPr>
              <a:t>can not achieve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three items 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distributed database </a:t>
            </a:r>
            <a:r>
              <a:rPr sz="1600" spc="-15" dirty="0">
                <a:latin typeface="Carlito"/>
                <a:cs typeface="Carlito"/>
              </a:rPr>
              <a:t>systems </a:t>
            </a:r>
            <a:r>
              <a:rPr sz="1600" spc="-10" dirty="0">
                <a:latin typeface="Carlito"/>
                <a:cs typeface="Carlito"/>
              </a:rPr>
              <a:t>(center)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9" name="object 9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1957" y="217119"/>
            <a:ext cx="2482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CAP</a:t>
            </a:r>
            <a:r>
              <a:rPr spc="-65" dirty="0"/>
              <a:t> </a:t>
            </a:r>
            <a:r>
              <a:rPr spc="-10" dirty="0"/>
              <a:t>theorem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09728" y="1130808"/>
            <a:ext cx="5466715" cy="4965700"/>
            <a:chOff x="109728" y="1130808"/>
            <a:chExt cx="5466715" cy="4965700"/>
          </a:xfrm>
        </p:grpSpPr>
        <p:sp>
          <p:nvSpPr>
            <p:cNvPr id="13" name="object 13"/>
            <p:cNvSpPr/>
            <p:nvPr/>
          </p:nvSpPr>
          <p:spPr>
            <a:xfrm>
              <a:off x="109728" y="1143000"/>
              <a:ext cx="4995672" cy="4953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8962" y="1143762"/>
              <a:ext cx="914400" cy="125095"/>
            </a:xfrm>
            <a:custGeom>
              <a:avLst/>
              <a:gdLst/>
              <a:ahLst/>
              <a:cxnLst/>
              <a:rect l="l" t="t" r="r" b="b"/>
              <a:pathLst>
                <a:path w="914400" h="125094">
                  <a:moveTo>
                    <a:pt x="914400" y="0"/>
                  </a:moveTo>
                  <a:lnTo>
                    <a:pt x="0" y="0"/>
                  </a:lnTo>
                  <a:lnTo>
                    <a:pt x="0" y="124967"/>
                  </a:lnTo>
                  <a:lnTo>
                    <a:pt x="914400" y="1249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8962" y="1143762"/>
              <a:ext cx="914400" cy="125095"/>
            </a:xfrm>
            <a:custGeom>
              <a:avLst/>
              <a:gdLst/>
              <a:ahLst/>
              <a:cxnLst/>
              <a:rect l="l" t="t" r="r" b="b"/>
              <a:pathLst>
                <a:path w="914400" h="125094">
                  <a:moveTo>
                    <a:pt x="0" y="124967"/>
                  </a:moveTo>
                  <a:lnTo>
                    <a:pt x="914400" y="124967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17" name="object 17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27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2416" y="1283208"/>
            <a:ext cx="6591300" cy="4424680"/>
            <a:chOff x="1042416" y="1283208"/>
            <a:chExt cx="6591300" cy="4424680"/>
          </a:xfrm>
        </p:grpSpPr>
        <p:sp>
          <p:nvSpPr>
            <p:cNvPr id="3" name="object 3"/>
            <p:cNvSpPr/>
            <p:nvPr/>
          </p:nvSpPr>
          <p:spPr>
            <a:xfrm>
              <a:off x="1042416" y="1371600"/>
              <a:ext cx="6449568" cy="4335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01562" y="1296162"/>
              <a:ext cx="1219200" cy="228600"/>
            </a:xfrm>
            <a:custGeom>
              <a:avLst/>
              <a:gdLst/>
              <a:ahLst/>
              <a:cxnLst/>
              <a:rect l="l" t="t" r="r" b="b"/>
              <a:pathLst>
                <a:path w="1219200" h="228600">
                  <a:moveTo>
                    <a:pt x="121919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99" y="228600"/>
                  </a:lnTo>
                  <a:lnTo>
                    <a:pt x="1219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1562" y="1296162"/>
              <a:ext cx="1219200" cy="228600"/>
            </a:xfrm>
            <a:custGeom>
              <a:avLst/>
              <a:gdLst/>
              <a:ahLst/>
              <a:cxnLst/>
              <a:rect l="l" t="t" r="r" b="b"/>
              <a:pathLst>
                <a:path w="1219200" h="228600">
                  <a:moveTo>
                    <a:pt x="0" y="228600"/>
                  </a:moveTo>
                  <a:lnTo>
                    <a:pt x="1219199" y="228600"/>
                  </a:lnTo>
                  <a:lnTo>
                    <a:pt x="121919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7" name="object 7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1957" y="217119"/>
            <a:ext cx="2482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CAP</a:t>
            </a:r>
            <a:r>
              <a:rPr spc="-65" dirty="0"/>
              <a:t> </a:t>
            </a:r>
            <a:r>
              <a:rPr spc="-10" dirty="0"/>
              <a:t>theorem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11" name="object 11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28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1207008"/>
            <a:ext cx="6934200" cy="4814570"/>
            <a:chOff x="685800" y="1207008"/>
            <a:chExt cx="6934200" cy="4814570"/>
          </a:xfrm>
        </p:grpSpPr>
        <p:sp>
          <p:nvSpPr>
            <p:cNvPr id="3" name="object 3"/>
            <p:cNvSpPr/>
            <p:nvPr/>
          </p:nvSpPr>
          <p:spPr>
            <a:xfrm>
              <a:off x="685800" y="1213104"/>
              <a:ext cx="6934200" cy="4808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25361" y="1219962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399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399" y="15240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5361" y="1219962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399" y="152400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7" name="object 7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1957" y="217119"/>
            <a:ext cx="2486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Conclusion….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11" name="object 11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29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3" name="object 3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0022" y="184149"/>
            <a:ext cx="259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Introduction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64540" y="1308861"/>
            <a:ext cx="520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Database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20" dirty="0">
                <a:latin typeface="Carlito"/>
                <a:cs typeface="Carlito"/>
              </a:rPr>
              <a:t>Organized </a:t>
            </a:r>
            <a:r>
              <a:rPr sz="2400" spc="-10" dirty="0">
                <a:latin typeface="Carlito"/>
                <a:cs typeface="Carlito"/>
              </a:rPr>
              <a:t>collection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2406522"/>
            <a:ext cx="1403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  <a:tab pos="129730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DBM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	-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394" y="2406522"/>
            <a:ext cx="578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2550" algn="l"/>
                <a:tab pos="3199765" algn="l"/>
                <a:tab pos="4349115" algn="l"/>
                <a:tab pos="4683125" algn="l"/>
              </a:tabLst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Database	Management	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</a:t>
            </a:r>
            <a:r>
              <a:rPr sz="2400" spc="-20" dirty="0">
                <a:latin typeface="Carlito"/>
                <a:cs typeface="Carlito"/>
              </a:rPr>
              <a:t>:	</a:t>
            </a:r>
            <a:r>
              <a:rPr sz="2400" dirty="0">
                <a:latin typeface="Carlito"/>
                <a:cs typeface="Carlito"/>
              </a:rPr>
              <a:t>a	</a:t>
            </a:r>
            <a:r>
              <a:rPr sz="2400" spc="-15" dirty="0">
                <a:latin typeface="Carlito"/>
                <a:cs typeface="Carlito"/>
              </a:rPr>
              <a:t>software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2772283"/>
            <a:ext cx="75399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0"/>
              </a:spcBef>
              <a:tabLst>
                <a:tab pos="1582420" algn="l"/>
                <a:tab pos="2350770" algn="l"/>
                <a:tab pos="3776979" algn="l"/>
                <a:tab pos="5168900" algn="l"/>
                <a:tab pos="5895975" algn="l"/>
                <a:tab pos="7112634" algn="l"/>
              </a:tabLst>
            </a:pPr>
            <a:r>
              <a:rPr sz="2400" spc="-5" dirty="0">
                <a:latin typeface="Carlito"/>
                <a:cs typeface="Carlito"/>
              </a:rPr>
              <a:t>pa</a:t>
            </a:r>
            <a:r>
              <a:rPr sz="2400" dirty="0">
                <a:latin typeface="Carlito"/>
                <a:cs typeface="Carlito"/>
              </a:rPr>
              <a:t>c</a:t>
            </a:r>
            <a:r>
              <a:rPr sz="2400" spc="-50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25" dirty="0">
                <a:latin typeface="Carlito"/>
                <a:cs typeface="Carlito"/>
              </a:rPr>
              <a:t>g</a:t>
            </a:r>
            <a:r>
              <a:rPr sz="2400" dirty="0">
                <a:latin typeface="Carlito"/>
                <a:cs typeface="Carlito"/>
              </a:rPr>
              <a:t>e	w</a:t>
            </a:r>
            <a:r>
              <a:rPr sz="2400" spc="-15" dirty="0">
                <a:latin typeface="Carlito"/>
                <a:cs typeface="Carlito"/>
              </a:rPr>
              <a:t>i</a:t>
            </a:r>
            <a:r>
              <a:rPr sz="2400" dirty="0">
                <a:latin typeface="Carlito"/>
                <a:cs typeface="Carlito"/>
              </a:rPr>
              <a:t>th	</a:t>
            </a:r>
            <a:r>
              <a:rPr sz="2400" spc="-20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ompu</a:t>
            </a:r>
            <a:r>
              <a:rPr sz="2400" spc="-40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er	</a:t>
            </a:r>
            <a:r>
              <a:rPr sz="2400" spc="-5" dirty="0">
                <a:latin typeface="Carlito"/>
                <a:cs typeface="Carlito"/>
              </a:rPr>
              <a:t>p</a:t>
            </a:r>
            <a:r>
              <a:rPr sz="2400" spc="-30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og</a:t>
            </a:r>
            <a:r>
              <a:rPr sz="2400" spc="-50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am</a:t>
            </a:r>
            <a:r>
              <a:rPr sz="2400" dirty="0">
                <a:latin typeface="Carlito"/>
                <a:cs typeface="Carlito"/>
              </a:rPr>
              <a:t>s	th</a:t>
            </a:r>
            <a:r>
              <a:rPr sz="2400" spc="-25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t	</a:t>
            </a:r>
            <a:r>
              <a:rPr sz="2400" spc="-20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spc="-3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ol</a:t>
            </a:r>
            <a:r>
              <a:rPr sz="2400" dirty="0">
                <a:latin typeface="Carlito"/>
                <a:cs typeface="Carlito"/>
              </a:rPr>
              <a:t>s	the  </a:t>
            </a:r>
            <a:r>
              <a:rPr sz="2400" spc="-10" dirty="0">
                <a:latin typeface="Carlito"/>
                <a:cs typeface="Carlito"/>
              </a:rPr>
              <a:t>creation, </a:t>
            </a:r>
            <a:r>
              <a:rPr sz="2400" spc="-5" dirty="0">
                <a:latin typeface="Carlito"/>
                <a:cs typeface="Carlito"/>
              </a:rPr>
              <a:t>maintenance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use of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rlito"/>
              <a:cs typeface="Carlito"/>
            </a:endParaRPr>
          </a:p>
          <a:p>
            <a:pPr marL="355600" marR="759460" indent="-34353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10" dirty="0">
                <a:latin typeface="Carlito"/>
                <a:cs typeface="Carlito"/>
              </a:rPr>
              <a:t>Databases </a:t>
            </a:r>
            <a:r>
              <a:rPr sz="2400" spc="-15" dirty="0">
                <a:latin typeface="Carlito"/>
                <a:cs typeface="Carlito"/>
              </a:rPr>
              <a:t>are created to </a:t>
            </a:r>
            <a:r>
              <a:rPr sz="2400" spc="-20" dirty="0">
                <a:latin typeface="Carlito"/>
                <a:cs typeface="Carlito"/>
              </a:rPr>
              <a:t>operate </a:t>
            </a:r>
            <a:r>
              <a:rPr sz="2400" spc="-15" dirty="0">
                <a:latin typeface="Carlito"/>
                <a:cs typeface="Carlito"/>
              </a:rPr>
              <a:t>large </a:t>
            </a:r>
            <a:r>
              <a:rPr sz="2400" spc="-5" dirty="0">
                <a:latin typeface="Carlito"/>
                <a:cs typeface="Carlito"/>
              </a:rPr>
              <a:t>quantities of  </a:t>
            </a:r>
            <a:r>
              <a:rPr sz="2400" spc="-10" dirty="0">
                <a:latin typeface="Carlito"/>
                <a:cs typeface="Carlito"/>
              </a:rPr>
              <a:t>information by </a:t>
            </a:r>
            <a:r>
              <a:rPr sz="2400" spc="-5" dirty="0">
                <a:latin typeface="Carlito"/>
                <a:cs typeface="Carlito"/>
              </a:rPr>
              <a:t>inputting, </a:t>
            </a:r>
            <a:r>
              <a:rPr sz="2400" spc="-10" dirty="0">
                <a:latin typeface="Carlito"/>
                <a:cs typeface="Carlito"/>
              </a:rPr>
              <a:t>storing, </a:t>
            </a:r>
            <a:r>
              <a:rPr sz="2400" spc="-5" dirty="0">
                <a:latin typeface="Carlito"/>
                <a:cs typeface="Carlito"/>
              </a:rPr>
              <a:t>retrieving, </a:t>
            </a:r>
            <a:r>
              <a:rPr sz="2400" dirty="0">
                <a:latin typeface="Carlito"/>
                <a:cs typeface="Carlito"/>
              </a:rPr>
              <a:t>and  managing </a:t>
            </a:r>
            <a:r>
              <a:rPr sz="2400" spc="-10" dirty="0">
                <a:latin typeface="Carlito"/>
                <a:cs typeface="Carlito"/>
              </a:rPr>
              <a:t>that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information.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78952" y="0"/>
            <a:ext cx="765175" cy="1172210"/>
            <a:chOff x="8378952" y="0"/>
            <a:chExt cx="765175" cy="1172210"/>
          </a:xfrm>
        </p:grpSpPr>
        <p:sp>
          <p:nvSpPr>
            <p:cNvPr id="11" name="object 11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78952" y="24383"/>
              <a:ext cx="765048" cy="1147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8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3" name="object 3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957" y="217119"/>
            <a:ext cx="2297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References..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1314958"/>
            <a:ext cx="7561580" cy="359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b="1" spc="-5" dirty="0">
                <a:latin typeface="Carlito"/>
                <a:cs typeface="Carlito"/>
              </a:rPr>
              <a:t>nosql</a:t>
            </a:r>
            <a:r>
              <a:rPr sz="1800" spc="-5" dirty="0">
                <a:latin typeface="Carlito"/>
                <a:cs typeface="Carlito"/>
              </a:rPr>
              <a:t>-database.org/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http</a:t>
            </a:r>
            <a:r>
              <a:rPr sz="1800" spc="-10" dirty="0">
                <a:latin typeface="Carlito"/>
                <a:cs typeface="Carlito"/>
                <a:hlinkClick r:id="rId2"/>
              </a:rPr>
              <a:t>s://ww</a:t>
            </a:r>
            <a:r>
              <a:rPr sz="1800" spc="-10" dirty="0">
                <a:latin typeface="Carlito"/>
                <a:cs typeface="Carlito"/>
              </a:rPr>
              <a:t>w</a:t>
            </a:r>
            <a:r>
              <a:rPr sz="1800" spc="-10" dirty="0">
                <a:latin typeface="Carlito"/>
                <a:cs typeface="Carlito"/>
                <a:hlinkClick r:id="rId2"/>
              </a:rPr>
              <a:t>.mongodb.com/</a:t>
            </a:r>
            <a:r>
              <a:rPr sz="1800" b="1" spc="-10" dirty="0">
                <a:latin typeface="Carlito"/>
                <a:cs typeface="Carlito"/>
              </a:rPr>
              <a:t>no</a:t>
            </a:r>
            <a:r>
              <a:rPr sz="1800" b="1" spc="-10" dirty="0">
                <a:latin typeface="Carlito"/>
                <a:cs typeface="Carlito"/>
                <a:hlinkClick r:id="rId2"/>
              </a:rPr>
              <a:t>sql</a:t>
            </a:r>
            <a:r>
              <a:rPr sz="1800" spc="-10" dirty="0">
                <a:latin typeface="Carlito"/>
                <a:cs typeface="Carlito"/>
                <a:hlinkClick r:id="rId2"/>
              </a:rPr>
              <a:t>-explained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rlito"/>
                <a:cs typeface="Carlito"/>
                <a:hlinkClick r:id="rId3"/>
              </a:rPr>
              <a:t>www.couchbase.com/</a:t>
            </a:r>
            <a:r>
              <a:rPr sz="1800" b="1" spc="-10" dirty="0">
                <a:latin typeface="Carlito"/>
                <a:cs typeface="Carlito"/>
                <a:hlinkClick r:id="rId3"/>
              </a:rPr>
              <a:t>nosql</a:t>
            </a:r>
            <a:r>
              <a:rPr sz="1800" spc="-10" dirty="0">
                <a:latin typeface="Carlito"/>
                <a:cs typeface="Carlito"/>
                <a:hlinkClick r:id="rId3"/>
              </a:rPr>
              <a:t>-resources/what-is-</a:t>
            </a:r>
            <a:r>
              <a:rPr sz="1800" b="1" spc="-10" dirty="0">
                <a:latin typeface="Carlito"/>
                <a:cs typeface="Carlito"/>
                <a:hlinkClick r:id="rId3"/>
              </a:rPr>
              <a:t>no</a:t>
            </a:r>
            <a:r>
              <a:rPr sz="1800" spc="-10" dirty="0">
                <a:latin typeface="Carlito"/>
                <a:cs typeface="Carlito"/>
                <a:hlinkClick r:id="rId3"/>
              </a:rPr>
              <a:t>-</a:t>
            </a:r>
            <a:r>
              <a:rPr sz="1800" b="1" spc="-10" dirty="0">
                <a:latin typeface="Carlito"/>
                <a:cs typeface="Carlito"/>
                <a:hlinkClick r:id="rId3"/>
              </a:rPr>
              <a:t>sql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http://nosql-database.org/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1800" spc="-5" dirty="0">
                <a:latin typeface="Carlito"/>
                <a:cs typeface="Carlito"/>
              </a:rPr>
              <a:t>"NoSQL DEFINITION: </a:t>
            </a:r>
            <a:r>
              <a:rPr sz="1800" spc="-10" dirty="0">
                <a:latin typeface="Carlito"/>
                <a:cs typeface="Carlito"/>
              </a:rPr>
              <a:t>Next Generation </a:t>
            </a:r>
            <a:r>
              <a:rPr sz="1800" spc="-5" dirty="0">
                <a:latin typeface="Carlito"/>
                <a:cs typeface="Carlito"/>
              </a:rPr>
              <a:t>Databases  mostly addressing some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points: being non-relational, </a:t>
            </a:r>
            <a:r>
              <a:rPr sz="1800" spc="-10" dirty="0">
                <a:latin typeface="Carlito"/>
                <a:cs typeface="Carlito"/>
              </a:rPr>
              <a:t>distributed, </a:t>
            </a:r>
            <a:r>
              <a:rPr sz="1800" dirty="0">
                <a:latin typeface="Carlito"/>
                <a:cs typeface="Carlito"/>
              </a:rPr>
              <a:t>open-  </a:t>
            </a:r>
            <a:r>
              <a:rPr sz="1800" spc="-10" dirty="0">
                <a:latin typeface="Carlito"/>
                <a:cs typeface="Carlito"/>
              </a:rPr>
              <a:t>source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horizontally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scalable“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NoSQL </a:t>
            </a:r>
            <a:r>
              <a:rPr sz="1800" spc="-5" dirty="0">
                <a:latin typeface="Carlito"/>
                <a:cs typeface="Carlito"/>
              </a:rPr>
              <a:t>distilled, Martin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Fowler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7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Please </a:t>
            </a:r>
            <a:r>
              <a:rPr sz="1800" spc="-20" dirty="0">
                <a:latin typeface="Carlito"/>
                <a:cs typeface="Carlito"/>
              </a:rPr>
              <a:t>like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follow </a:t>
            </a:r>
            <a:r>
              <a:rPr sz="1800" spc="-10" dirty="0">
                <a:latin typeface="Carlito"/>
                <a:cs typeface="Carlito"/>
              </a:rPr>
              <a:t>a</a:t>
            </a:r>
            <a:r>
              <a:rPr sz="1800" spc="-10" dirty="0">
                <a:latin typeface="Carlito"/>
                <a:cs typeface="Carlito"/>
                <a:hlinkClick r:id="rId5"/>
              </a:rPr>
              <a:t>t</a:t>
            </a:r>
            <a:r>
              <a:rPr sz="1800" spc="65" dirty="0">
                <a:latin typeface="Carlito"/>
                <a:cs typeface="Carlito"/>
                <a:hlinkClick r:id="rId5"/>
              </a:rPr>
              <a:t> </a:t>
            </a:r>
            <a:r>
              <a:rPr sz="1800" spc="-10" dirty="0">
                <a:latin typeface="Carlito"/>
                <a:cs typeface="Carlito"/>
                <a:hlinkClick r:id="rId5"/>
              </a:rPr>
              <a:t>www.slideshare.net/AshwaniKumar274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8" name="object 8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30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4719" y="2199385"/>
            <a:ext cx="3512820" cy="791210"/>
            <a:chOff x="2744719" y="2199385"/>
            <a:chExt cx="3512820" cy="791210"/>
          </a:xfrm>
        </p:grpSpPr>
        <p:sp>
          <p:nvSpPr>
            <p:cNvPr id="3" name="object 3"/>
            <p:cNvSpPr/>
            <p:nvPr/>
          </p:nvSpPr>
          <p:spPr>
            <a:xfrm>
              <a:off x="2744719" y="2202175"/>
              <a:ext cx="3025149" cy="7848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94000" y="2199385"/>
              <a:ext cx="2966601" cy="725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50052" y="2785833"/>
              <a:ext cx="507491" cy="2042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08980" y="2792729"/>
              <a:ext cx="429387" cy="1252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420100" y="0"/>
            <a:ext cx="723900" cy="1057910"/>
            <a:chOff x="8420100" y="0"/>
            <a:chExt cx="723900" cy="1057910"/>
          </a:xfrm>
        </p:grpSpPr>
        <p:sp>
          <p:nvSpPr>
            <p:cNvPr id="8" name="object 8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20100" y="161544"/>
              <a:ext cx="723900" cy="8275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07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31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7117" y="4006544"/>
            <a:ext cx="4787667" cy="6592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40207" y="140207"/>
            <a:ext cx="8255634" cy="788035"/>
            <a:chOff x="140207" y="140207"/>
            <a:chExt cx="8255634" cy="788035"/>
          </a:xfrm>
        </p:grpSpPr>
        <p:sp>
          <p:nvSpPr>
            <p:cNvPr id="14" name="object 1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7912" y="1600200"/>
            <a:ext cx="5764265" cy="4059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02382" y="184149"/>
            <a:ext cx="2927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4000" spc="-15" dirty="0">
                <a:solidFill>
                  <a:srgbClr val="FFFFFF"/>
                </a:solidFill>
                <a:latin typeface="Carlito"/>
                <a:cs typeface="Carlito"/>
              </a:rPr>
              <a:t>brief</a:t>
            </a:r>
            <a:r>
              <a:rPr sz="4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rlito"/>
                <a:cs typeface="Carlito"/>
              </a:rPr>
              <a:t>history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78952" y="0"/>
            <a:ext cx="765175" cy="1172210"/>
            <a:chOff x="8378952" y="0"/>
            <a:chExt cx="765175" cy="1172210"/>
          </a:xfrm>
        </p:grpSpPr>
        <p:sp>
          <p:nvSpPr>
            <p:cNvPr id="8" name="object 8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78952" y="24383"/>
              <a:ext cx="765048" cy="1147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8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3357"/>
            <a:ext cx="6931659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Benefits of </a:t>
            </a: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Relational</a:t>
            </a:r>
            <a:r>
              <a:rPr sz="2400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databases: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Designed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purposes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rlito"/>
                <a:cs typeface="Carlito"/>
              </a:rPr>
              <a:t>ACID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Strong </a:t>
            </a:r>
            <a:r>
              <a:rPr sz="2400" spc="-25" dirty="0">
                <a:latin typeface="Carlito"/>
                <a:cs typeface="Carlito"/>
              </a:rPr>
              <a:t>consistancy, </a:t>
            </a:r>
            <a:r>
              <a:rPr sz="2400" spc="-20" dirty="0">
                <a:latin typeface="Carlito"/>
                <a:cs typeface="Carlito"/>
              </a:rPr>
              <a:t>concurrency,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recovery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Mathematical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background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Standard </a:t>
            </a:r>
            <a:r>
              <a:rPr sz="2400" spc="5" dirty="0">
                <a:latin typeface="Carlito"/>
                <a:cs typeface="Carlito"/>
              </a:rPr>
              <a:t>Query </a:t>
            </a:r>
            <a:r>
              <a:rPr sz="2400" spc="-5" dirty="0">
                <a:latin typeface="Carlito"/>
                <a:cs typeface="Carlito"/>
              </a:rPr>
              <a:t>language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(SQL)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77923B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Lots of </a:t>
            </a:r>
            <a:r>
              <a:rPr sz="2400" spc="-10" dirty="0">
                <a:latin typeface="Carlito"/>
                <a:cs typeface="Carlito"/>
              </a:rPr>
              <a:t>tools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with i.e: </a:t>
            </a:r>
            <a:r>
              <a:rPr sz="2400" spc="-5" dirty="0">
                <a:latin typeface="Carlito"/>
                <a:cs typeface="Carlito"/>
              </a:rPr>
              <a:t>Reporting </a:t>
            </a:r>
            <a:r>
              <a:rPr sz="2400" dirty="0">
                <a:latin typeface="Carlito"/>
                <a:cs typeface="Carlito"/>
              </a:rPr>
              <a:t>services, </a:t>
            </a:r>
            <a:r>
              <a:rPr sz="2400" spc="-5" dirty="0">
                <a:latin typeface="Carlito"/>
                <a:cs typeface="Carlito"/>
              </a:rPr>
              <a:t>entity</a:t>
            </a:r>
            <a:endParaRPr sz="24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frameworks,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...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4" name="object 4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3345" y="184149"/>
            <a:ext cx="4265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Relational</a:t>
            </a:r>
            <a:r>
              <a:rPr sz="4000" spc="-70" dirty="0"/>
              <a:t> </a:t>
            </a:r>
            <a:r>
              <a:rPr sz="4000" spc="-15" dirty="0"/>
              <a:t>databases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8378952" y="0"/>
            <a:ext cx="765175" cy="1172210"/>
            <a:chOff x="8378952" y="0"/>
            <a:chExt cx="765175" cy="1172210"/>
          </a:xfrm>
        </p:grpSpPr>
        <p:sp>
          <p:nvSpPr>
            <p:cNvPr id="8" name="object 8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78952" y="24383"/>
              <a:ext cx="765048" cy="1147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8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572" y="1918529"/>
            <a:ext cx="7336790" cy="3202305"/>
            <a:chOff x="993572" y="1918529"/>
            <a:chExt cx="7336790" cy="3202305"/>
          </a:xfrm>
        </p:grpSpPr>
        <p:sp>
          <p:nvSpPr>
            <p:cNvPr id="3" name="object 3"/>
            <p:cNvSpPr/>
            <p:nvPr/>
          </p:nvSpPr>
          <p:spPr>
            <a:xfrm>
              <a:off x="993572" y="1918529"/>
              <a:ext cx="7336686" cy="3202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52143" y="2077212"/>
              <a:ext cx="6839711" cy="2705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65805" y="184149"/>
            <a:ext cx="3001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r>
              <a:rPr sz="4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rlito"/>
                <a:cs typeface="Carlito"/>
              </a:rPr>
              <a:t>databases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78952" y="0"/>
            <a:ext cx="765175" cy="1172210"/>
            <a:chOff x="8378952" y="0"/>
            <a:chExt cx="765175" cy="1172210"/>
          </a:xfrm>
        </p:grpSpPr>
        <p:sp>
          <p:nvSpPr>
            <p:cNvPr id="10" name="object 10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78952" y="24383"/>
              <a:ext cx="765048" cy="1147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8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064" y="-381000"/>
            <a:ext cx="8352155" cy="6223000"/>
            <a:chOff x="140144" y="140144"/>
            <a:chExt cx="8352155" cy="6223000"/>
          </a:xfrm>
        </p:grpSpPr>
        <p:sp>
          <p:nvSpPr>
            <p:cNvPr id="3" name="object 3"/>
            <p:cNvSpPr/>
            <p:nvPr/>
          </p:nvSpPr>
          <p:spPr>
            <a:xfrm>
              <a:off x="618618" y="1136821"/>
              <a:ext cx="7873235" cy="52258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7240" y="1295399"/>
              <a:ext cx="7376159" cy="4728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88563" y="184149"/>
            <a:ext cx="1556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RDBMS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78952" y="0"/>
            <a:ext cx="765175" cy="1172210"/>
            <a:chOff x="8378952" y="0"/>
            <a:chExt cx="765175" cy="1172210"/>
          </a:xfrm>
        </p:grpSpPr>
        <p:sp>
          <p:nvSpPr>
            <p:cNvPr id="9" name="object 9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78952" y="24383"/>
              <a:ext cx="765048" cy="1147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8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519" y="1204721"/>
            <a:ext cx="3584575" cy="323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But...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Relational </a:t>
            </a:r>
            <a:r>
              <a:rPr sz="1800" spc="-5" dirty="0">
                <a:latin typeface="Carlito"/>
                <a:cs typeface="Carlito"/>
              </a:rPr>
              <a:t>databases </a:t>
            </a:r>
            <a:r>
              <a:rPr sz="1800" spc="-15" dirty="0">
                <a:latin typeface="Carlito"/>
                <a:cs typeface="Carlito"/>
              </a:rPr>
              <a:t>were </a:t>
            </a:r>
            <a:r>
              <a:rPr sz="1800" spc="-5" dirty="0">
                <a:latin typeface="Carlito"/>
                <a:cs typeface="Carlito"/>
              </a:rPr>
              <a:t>not built</a:t>
            </a:r>
            <a:endParaRPr sz="18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b="1" spc="-10" dirty="0">
                <a:latin typeface="Carlito"/>
                <a:cs typeface="Carlito"/>
              </a:rPr>
              <a:t>distributed</a:t>
            </a:r>
            <a:r>
              <a:rPr sz="1800" b="1" spc="1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applications.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rlito"/>
                <a:cs typeface="Carlito"/>
              </a:rPr>
              <a:t>Because...</a:t>
            </a:r>
            <a:endParaRPr sz="2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6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Joins </a:t>
            </a:r>
            <a:r>
              <a:rPr sz="1800" spc="-10" dirty="0">
                <a:latin typeface="Carlito"/>
                <a:cs typeface="Carlito"/>
              </a:rPr>
              <a:t>are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expensive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Hard to </a:t>
            </a:r>
            <a:r>
              <a:rPr sz="1800" spc="-5" dirty="0">
                <a:latin typeface="Carlito"/>
                <a:cs typeface="Carlito"/>
              </a:rPr>
              <a:t>scale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horizontally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Impedance </a:t>
            </a:r>
            <a:r>
              <a:rPr sz="1800" spc="-10" dirty="0">
                <a:latin typeface="Carlito"/>
                <a:cs typeface="Carlito"/>
              </a:rPr>
              <a:t>mismatch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occurs</a:t>
            </a:r>
            <a:endParaRPr sz="1800">
              <a:latin typeface="Carlito"/>
              <a:cs typeface="Carlito"/>
            </a:endParaRPr>
          </a:p>
          <a:p>
            <a:pPr marL="274320" marR="17780" indent="-262255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Expensive </a:t>
            </a:r>
            <a:r>
              <a:rPr sz="1800" spc="-10" dirty="0">
                <a:latin typeface="Carlito"/>
                <a:cs typeface="Carlito"/>
              </a:rPr>
              <a:t>(product cost, hardware,  </a:t>
            </a:r>
            <a:r>
              <a:rPr sz="1800" spc="-5" dirty="0">
                <a:latin typeface="Carlito"/>
                <a:cs typeface="Carlito"/>
              </a:rPr>
              <a:t>Maintenance)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0569" y="2486949"/>
            <a:ext cx="4402466" cy="391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2888" y="184149"/>
            <a:ext cx="6009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NoSQL </a:t>
            </a:r>
            <a:r>
              <a:rPr sz="4000" spc="-95" dirty="0"/>
              <a:t>why, </a:t>
            </a:r>
            <a:r>
              <a:rPr sz="4000" spc="-10" dirty="0"/>
              <a:t>what </a:t>
            </a:r>
            <a:r>
              <a:rPr sz="4000" spc="-5" dirty="0"/>
              <a:t>and</a:t>
            </a:r>
            <a:r>
              <a:rPr sz="4000" spc="50" dirty="0"/>
              <a:t> </a:t>
            </a:r>
            <a:r>
              <a:rPr sz="4000" spc="-5" dirty="0"/>
              <a:t>when?</a:t>
            </a:r>
            <a:endParaRPr sz="4000"/>
          </a:p>
        </p:txBody>
      </p:sp>
      <p:grpSp>
        <p:nvGrpSpPr>
          <p:cNvPr id="8" name="object 8"/>
          <p:cNvGrpSpPr/>
          <p:nvPr/>
        </p:nvGrpSpPr>
        <p:grpSpPr>
          <a:xfrm>
            <a:off x="8378952" y="0"/>
            <a:ext cx="765175" cy="1172210"/>
            <a:chOff x="8378952" y="0"/>
            <a:chExt cx="765175" cy="1172210"/>
          </a:xfrm>
        </p:grpSpPr>
        <p:sp>
          <p:nvSpPr>
            <p:cNvPr id="9" name="object 9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78952" y="24383"/>
              <a:ext cx="765048" cy="1147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8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91816" y="1283040"/>
            <a:ext cx="3094566" cy="9344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2600" y="2455731"/>
            <a:ext cx="4306362" cy="3928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4916" y="4729988"/>
            <a:ext cx="2278380" cy="1557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And....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15" dirty="0">
                <a:latin typeface="Carlito"/>
                <a:cs typeface="Carlito"/>
              </a:rPr>
              <a:t>It’s </a:t>
            </a:r>
            <a:r>
              <a:rPr sz="1800" spc="-5" dirty="0">
                <a:latin typeface="Carlito"/>
                <a:cs typeface="Carlito"/>
              </a:rPr>
              <a:t>weak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in: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Speed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(performance)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High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availability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Partition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tolerance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144" y="140144"/>
            <a:ext cx="8255634" cy="788035"/>
            <a:chOff x="140144" y="140144"/>
            <a:chExt cx="8255634" cy="788035"/>
          </a:xfrm>
        </p:grpSpPr>
        <p:sp>
          <p:nvSpPr>
            <p:cNvPr id="5" name="object 5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6999" y="0"/>
                  </a:lnTo>
                  <a:lnTo>
                    <a:pt x="77565" y="9985"/>
                  </a:lnTo>
                  <a:lnTo>
                    <a:pt x="37196" y="37210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6999" y="762000"/>
                  </a:lnTo>
                  <a:lnTo>
                    <a:pt x="8102600" y="762000"/>
                  </a:lnTo>
                  <a:lnTo>
                    <a:pt x="8152018" y="752014"/>
                  </a:lnTo>
                  <a:lnTo>
                    <a:pt x="8192389" y="724789"/>
                  </a:lnTo>
                  <a:lnTo>
                    <a:pt x="8219614" y="684418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614" y="77581"/>
                  </a:lnTo>
                  <a:lnTo>
                    <a:pt x="8192389" y="37210"/>
                  </a:lnTo>
                  <a:lnTo>
                    <a:pt x="8152018" y="9985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61" y="153161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6999" y="0"/>
                  </a:lnTo>
                  <a:lnTo>
                    <a:pt x="8102600" y="0"/>
                  </a:lnTo>
                  <a:lnTo>
                    <a:pt x="8152018" y="9985"/>
                  </a:lnTo>
                  <a:lnTo>
                    <a:pt x="8192389" y="37210"/>
                  </a:lnTo>
                  <a:lnTo>
                    <a:pt x="8219614" y="77581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614" y="684418"/>
                  </a:lnTo>
                  <a:lnTo>
                    <a:pt x="8192389" y="724789"/>
                  </a:lnTo>
                  <a:lnTo>
                    <a:pt x="8152018" y="752014"/>
                  </a:lnTo>
                  <a:lnTo>
                    <a:pt x="8102600" y="762000"/>
                  </a:lnTo>
                  <a:lnTo>
                    <a:pt x="126999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2888" y="184149"/>
            <a:ext cx="6009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NoSQL </a:t>
            </a:r>
            <a:r>
              <a:rPr sz="4000" spc="-95" dirty="0"/>
              <a:t>why, </a:t>
            </a:r>
            <a:r>
              <a:rPr sz="4000" spc="-10" dirty="0"/>
              <a:t>what </a:t>
            </a:r>
            <a:r>
              <a:rPr sz="4000" spc="-5" dirty="0"/>
              <a:t>and</a:t>
            </a:r>
            <a:r>
              <a:rPr sz="4000" spc="50" dirty="0"/>
              <a:t> </a:t>
            </a:r>
            <a:r>
              <a:rPr sz="4000" spc="-5" dirty="0"/>
              <a:t>when?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812412" y="1399981"/>
            <a:ext cx="3601793" cy="3047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78952" y="0"/>
            <a:ext cx="765175" cy="1172210"/>
            <a:chOff x="8378952" y="0"/>
            <a:chExt cx="765175" cy="1172210"/>
          </a:xfrm>
        </p:grpSpPr>
        <p:sp>
          <p:nvSpPr>
            <p:cNvPr id="10" name="object 10"/>
            <p:cNvSpPr/>
            <p:nvPr/>
          </p:nvSpPr>
          <p:spPr>
            <a:xfrm>
              <a:off x="8531219" y="0"/>
              <a:ext cx="612780" cy="10577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78952" y="24383"/>
              <a:ext cx="765048" cy="1147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69452" y="0"/>
              <a:ext cx="574548" cy="1001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69452" y="0"/>
            <a:ext cx="574675" cy="1001394"/>
          </a:xfrm>
          <a:prstGeom prst="rect">
            <a:avLst/>
          </a:prstGeom>
          <a:ln w="9144">
            <a:solidFill>
              <a:srgbClr val="BD4A47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8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884</Words>
  <Application>Microsoft Macintosh PowerPoint</Application>
  <PresentationFormat>On-screen Show (4:3)</PresentationFormat>
  <Paragraphs>195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Carlito</vt:lpstr>
      <vt:lpstr>Wingdings</vt:lpstr>
      <vt:lpstr>Office Theme</vt:lpstr>
      <vt:lpstr>PowerPoint Presentation</vt:lpstr>
      <vt:lpstr>What is covered in this presentation?</vt:lpstr>
      <vt:lpstr>Introduction</vt:lpstr>
      <vt:lpstr>PowerPoint Presentation</vt:lpstr>
      <vt:lpstr>Relational databases</vt:lpstr>
      <vt:lpstr>PowerPoint Presentation</vt:lpstr>
      <vt:lpstr>PowerPoint Presentation</vt:lpstr>
      <vt:lpstr>NoSQL why, what and when?</vt:lpstr>
      <vt:lpstr>NoSQL why, what and when?</vt:lpstr>
      <vt:lpstr>Why NOSQL now??</vt:lpstr>
      <vt:lpstr>Side note: RDBMS performance</vt:lpstr>
      <vt:lpstr>BuBtu.t...WWhhaatt’’ssNNooSQSLQ?L?</vt:lpstr>
      <vt:lpstr>Characteristics of NoSQL databases</vt:lpstr>
      <vt:lpstr>NoSQL why, what and when?</vt:lpstr>
      <vt:lpstr>NoSQL is getting more &amp; more popular</vt:lpstr>
      <vt:lpstr>What is a schema-less datamodel?</vt:lpstr>
      <vt:lpstr>What is a schema-less datamodel?</vt:lpstr>
      <vt:lpstr>Aggregate Data Models</vt:lpstr>
      <vt:lpstr>Key-value data model</vt:lpstr>
      <vt:lpstr>Column family data model</vt:lpstr>
      <vt:lpstr>Column family data model</vt:lpstr>
      <vt:lpstr>Graph data model</vt:lpstr>
      <vt:lpstr>Document based data model</vt:lpstr>
      <vt:lpstr>Document based data model</vt:lpstr>
      <vt:lpstr>SQL vs NOSQL</vt:lpstr>
      <vt:lpstr>What we need ?</vt:lpstr>
      <vt:lpstr>CAP theorem</vt:lpstr>
      <vt:lpstr>CAP theorem</vt:lpstr>
      <vt:lpstr>Conclusion….</vt:lpstr>
      <vt:lpstr>References..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NOSQL Databases</dc:title>
  <dc:creator>Neeraj</dc:creator>
  <cp:lastModifiedBy>Dr. Umar Qasim</cp:lastModifiedBy>
  <cp:revision>1</cp:revision>
  <dcterms:created xsi:type="dcterms:W3CDTF">2021-07-17T17:41:18Z</dcterms:created>
  <dcterms:modified xsi:type="dcterms:W3CDTF">2021-07-17T17:47:19Z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2021-07-17T00:00:00Z</vt:filetime>
  </property>
</Properties>
</file>