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9144000" cy="6858000"/>
  <p:embeddedFontLst>
    <p:embeddedFont>
      <p:font typeface="Arim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40" roundtripDataSignature="AMtx7mhL/+1/OE0+m8y6KImyLqk9IJtm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rimo-bold.fntdata"/><Relationship Id="rId14" Type="http://schemas.openxmlformats.org/officeDocument/2006/relationships/slide" Target="slides/slide9.xml"/><Relationship Id="rId36" Type="http://schemas.openxmlformats.org/officeDocument/2006/relationships/font" Target="fonts/Arimo-regular.fntdata"/><Relationship Id="rId17" Type="http://schemas.openxmlformats.org/officeDocument/2006/relationships/slide" Target="slides/slide12.xml"/><Relationship Id="rId39" Type="http://schemas.openxmlformats.org/officeDocument/2006/relationships/font" Target="fonts/Arimo-boldItalic.fntdata"/><Relationship Id="rId16" Type="http://schemas.openxmlformats.org/officeDocument/2006/relationships/slide" Target="slides/slide11.xml"/><Relationship Id="rId38" Type="http://schemas.openxmlformats.org/officeDocument/2006/relationships/font" Target="fonts/Arim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32"/>
          <p:cNvSpPr txBox="1"/>
          <p:nvPr>
            <p:ph type="title"/>
          </p:nvPr>
        </p:nvSpPr>
        <p:spPr>
          <a:xfrm>
            <a:off x="691387" y="340817"/>
            <a:ext cx="7761224"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775F54"/>
                </a:solidFill>
                <a:latin typeface="Arimo"/>
                <a:ea typeface="Arimo"/>
                <a:cs typeface="Arimo"/>
                <a:sym typeface="Arim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2"/>
          <p:cNvSpPr txBox="1"/>
          <p:nvPr>
            <p:ph idx="1" type="body"/>
          </p:nvPr>
        </p:nvSpPr>
        <p:spPr>
          <a:xfrm>
            <a:off x="535940" y="1567941"/>
            <a:ext cx="7839709" cy="18402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900">
                <a:solidFill>
                  <a:schemeClr val="dk1"/>
                </a:solidFill>
                <a:latin typeface="Arimo"/>
                <a:ea typeface="Arimo"/>
                <a:cs typeface="Arimo"/>
                <a:sym typeface="Arim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3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9" name="Shape 19"/>
        <p:cNvGrpSpPr/>
        <p:nvPr/>
      </p:nvGrpSpPr>
      <p:grpSpPr>
        <a:xfrm>
          <a:off x="0" y="0"/>
          <a:ext cx="0" cy="0"/>
          <a:chOff x="0" y="0"/>
          <a:chExt cx="0" cy="0"/>
        </a:xfrm>
      </p:grpSpPr>
      <p:sp>
        <p:nvSpPr>
          <p:cNvPr id="20" name="Google Shape;20;p3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sp>
        <p:nvSpPr>
          <p:cNvPr id="24" name="Google Shape;24;p34"/>
          <p:cNvSpPr txBox="1"/>
          <p:nvPr>
            <p:ph type="title"/>
          </p:nvPr>
        </p:nvSpPr>
        <p:spPr>
          <a:xfrm>
            <a:off x="691387" y="340817"/>
            <a:ext cx="7761224"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775F54"/>
                </a:solidFill>
                <a:latin typeface="Arimo"/>
                <a:ea typeface="Arimo"/>
                <a:cs typeface="Arimo"/>
                <a:sym typeface="Arim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35"/>
          <p:cNvSpPr txBox="1"/>
          <p:nvPr>
            <p:ph type="title"/>
          </p:nvPr>
        </p:nvSpPr>
        <p:spPr>
          <a:xfrm>
            <a:off x="691387" y="340817"/>
            <a:ext cx="7761224"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775F54"/>
                </a:solidFill>
                <a:latin typeface="Arimo"/>
                <a:ea typeface="Arimo"/>
                <a:cs typeface="Arimo"/>
                <a:sym typeface="Arim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35"/>
          <p:cNvSpPr txBox="1"/>
          <p:nvPr>
            <p:ph idx="2" type="body"/>
          </p:nvPr>
        </p:nvSpPr>
        <p:spPr>
          <a:xfrm>
            <a:off x="5080253" y="1627758"/>
            <a:ext cx="3511550" cy="47085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000">
                <a:solidFill>
                  <a:schemeClr val="dk1"/>
                </a:solidFill>
                <a:latin typeface="Arimo"/>
                <a:ea typeface="Arimo"/>
                <a:cs typeface="Arimo"/>
                <a:sym typeface="Arim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sp>
        <p:nvSpPr>
          <p:cNvPr id="36" name="Google Shape;36;p36"/>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6"/>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p:nvPr/>
        </p:nvSpPr>
        <p:spPr>
          <a:xfrm>
            <a:off x="0" y="1280160"/>
            <a:ext cx="533400" cy="228600"/>
          </a:xfrm>
          <a:custGeom>
            <a:rect b="b" l="l" r="r" t="t"/>
            <a:pathLst>
              <a:path extrusionOk="0" h="228600" w="533400">
                <a:moveTo>
                  <a:pt x="533400" y="0"/>
                </a:moveTo>
                <a:lnTo>
                  <a:pt x="0" y="0"/>
                </a:lnTo>
                <a:lnTo>
                  <a:pt x="0" y="228600"/>
                </a:lnTo>
                <a:lnTo>
                  <a:pt x="533400" y="228600"/>
                </a:lnTo>
                <a:lnTo>
                  <a:pt x="533400" y="0"/>
                </a:lnTo>
                <a:close/>
              </a:path>
            </a:pathLst>
          </a:custGeom>
          <a:solidFill>
            <a:srgbClr val="DD80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31"/>
          <p:cNvSpPr/>
          <p:nvPr/>
        </p:nvSpPr>
        <p:spPr>
          <a:xfrm>
            <a:off x="590550" y="1280160"/>
            <a:ext cx="8553450" cy="228600"/>
          </a:xfrm>
          <a:custGeom>
            <a:rect b="b" l="l" r="r" t="t"/>
            <a:pathLst>
              <a:path extrusionOk="0" h="228600" w="8553450">
                <a:moveTo>
                  <a:pt x="8553450" y="0"/>
                </a:moveTo>
                <a:lnTo>
                  <a:pt x="0" y="0"/>
                </a:lnTo>
                <a:lnTo>
                  <a:pt x="0" y="228600"/>
                </a:lnTo>
                <a:lnTo>
                  <a:pt x="8553450" y="228600"/>
                </a:lnTo>
                <a:lnTo>
                  <a:pt x="8553450" y="0"/>
                </a:lnTo>
                <a:close/>
              </a:path>
            </a:pathLst>
          </a:custGeom>
          <a:solidFill>
            <a:srgbClr val="93B6D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31"/>
          <p:cNvSpPr txBox="1"/>
          <p:nvPr>
            <p:ph type="title"/>
          </p:nvPr>
        </p:nvSpPr>
        <p:spPr>
          <a:xfrm>
            <a:off x="691387" y="340817"/>
            <a:ext cx="7761224" cy="69723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rgbClr val="775F54"/>
                </a:solidFill>
                <a:latin typeface="Arimo"/>
                <a:ea typeface="Arimo"/>
                <a:cs typeface="Arimo"/>
                <a:sym typeface="Arim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1"/>
          <p:cNvSpPr txBox="1"/>
          <p:nvPr>
            <p:ph idx="1" type="body"/>
          </p:nvPr>
        </p:nvSpPr>
        <p:spPr>
          <a:xfrm>
            <a:off x="535940" y="1567941"/>
            <a:ext cx="7839709" cy="184022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900" u="none" cap="none" strike="noStrike">
                <a:solidFill>
                  <a:schemeClr val="dk1"/>
                </a:solidFill>
                <a:latin typeface="Arimo"/>
                <a:ea typeface="Arimo"/>
                <a:cs typeface="Arimo"/>
                <a:sym typeface="Arimo"/>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3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geeksforgeeks.org/wait-system-call-c/" TargetMode="External"/><Relationship Id="rId4" Type="http://schemas.openxmlformats.org/officeDocument/2006/relationships/hyperlink" Target="https://www.geeksforgeeks.org/exit-status-child-process-linux/" TargetMode="External"/><Relationship Id="rId9" Type="http://schemas.openxmlformats.org/officeDocument/2006/relationships/hyperlink" Target="http://www.embhack.com/the-wait-system-call/" TargetMode="External"/><Relationship Id="rId5" Type="http://schemas.openxmlformats.org/officeDocument/2006/relationships/hyperlink" Target="https://www.softprayog.in/programming/creating-processes-with-fork-and-exec-in-linux" TargetMode="External"/><Relationship Id="rId6" Type="http://schemas.openxmlformats.org/officeDocument/2006/relationships/hyperlink" Target="https://www.csl.mtu.edu/cs4411.ck/www/NOTES/process/fork/create.html" TargetMode="External"/><Relationship Id="rId7" Type="http://schemas.openxmlformats.org/officeDocument/2006/relationships/hyperlink" Target="https://aljensencprogramming.wordpress.com/2014/03/" TargetMode="External"/><Relationship Id="rId8" Type="http://schemas.openxmlformats.org/officeDocument/2006/relationships/hyperlink" Target="https://www.geeksforgeeks.org/understanding-exit-abort-and-asser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txBox="1"/>
          <p:nvPr>
            <p:ph idx="1" type="body"/>
          </p:nvPr>
        </p:nvSpPr>
        <p:spPr>
          <a:xfrm>
            <a:off x="535940" y="1567941"/>
            <a:ext cx="7839709" cy="2292935"/>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sz="6000"/>
              <a:t>Process Creation  Part 1</a:t>
            </a:r>
            <a:endParaRPr/>
          </a:p>
          <a:p>
            <a:pPr indent="0" lvl="0" marL="0" rtl="0" algn="l">
              <a:spcBef>
                <a:spcPts val="0"/>
              </a:spcBef>
              <a:spcAft>
                <a:spcPts val="0"/>
              </a:spcAft>
              <a:buNone/>
            </a:pPr>
            <a:r>
              <a:t/>
            </a:r>
            <a:endParaRPr/>
          </a:p>
        </p:txBody>
      </p:sp>
      <p:sp>
        <p:nvSpPr>
          <p:cNvPr id="46" name="Google Shape;46;p1"/>
          <p:cNvSpPr txBox="1"/>
          <p:nvPr/>
        </p:nvSpPr>
        <p:spPr>
          <a:xfrm>
            <a:off x="2895600" y="4648200"/>
            <a:ext cx="5334000" cy="9543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chemeClr val="dk1"/>
                </a:solidFill>
                <a:latin typeface="Calibri"/>
                <a:ea typeface="Calibri"/>
                <a:cs typeface="Calibri"/>
                <a:sym typeface="Calibri"/>
              </a:rPr>
              <a:t>Waqas Ali</a:t>
            </a:r>
            <a:endParaRPr/>
          </a:p>
          <a:p>
            <a:pPr indent="0" lvl="0" marL="0" marR="0" rtl="0" algn="r">
              <a:spcBef>
                <a:spcPts val="0"/>
              </a:spcBef>
              <a:spcAft>
                <a:spcPts val="0"/>
              </a:spcAft>
              <a:buNone/>
            </a:pPr>
            <a:r>
              <a:rPr b="1" lang="en-US" sz="2800">
                <a:solidFill>
                  <a:schemeClr val="dk1"/>
                </a:solidFill>
                <a:latin typeface="Calibri"/>
                <a:ea typeface="Calibri"/>
                <a:cs typeface="Calibri"/>
                <a:sym typeface="Calibri"/>
              </a:rPr>
              <a:t>waqas.ali2</a:t>
            </a:r>
            <a:r>
              <a:rPr b="1" lang="en-US" sz="2800">
                <a:solidFill>
                  <a:schemeClr val="dk1"/>
                </a:solidFill>
                <a:latin typeface="Calibri"/>
                <a:ea typeface="Calibri"/>
                <a:cs typeface="Calibri"/>
                <a:sym typeface="Calibri"/>
              </a:rPr>
              <a:t>@uet.edu.pk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0"/>
          <p:cNvPicPr preferRelativeResize="0"/>
          <p:nvPr/>
        </p:nvPicPr>
        <p:blipFill rotWithShape="1">
          <a:blip r:embed="rId3">
            <a:alphaModFix/>
          </a:blip>
          <a:srcRect b="0" l="0" r="0" t="0"/>
          <a:stretch/>
        </p:blipFill>
        <p:spPr>
          <a:xfrm>
            <a:off x="990601" y="304800"/>
            <a:ext cx="2895600" cy="2666999"/>
          </a:xfrm>
          <a:prstGeom prst="rect">
            <a:avLst/>
          </a:prstGeom>
          <a:noFill/>
          <a:ln>
            <a:noFill/>
          </a:ln>
        </p:spPr>
      </p:pic>
      <p:pic>
        <p:nvPicPr>
          <p:cNvPr id="95" name="Google Shape;95;p10"/>
          <p:cNvPicPr preferRelativeResize="0"/>
          <p:nvPr/>
        </p:nvPicPr>
        <p:blipFill rotWithShape="1">
          <a:blip r:embed="rId4">
            <a:alphaModFix/>
          </a:blip>
          <a:srcRect b="0" l="0" r="0" t="0"/>
          <a:stretch/>
        </p:blipFill>
        <p:spPr>
          <a:xfrm>
            <a:off x="2667000" y="3128797"/>
            <a:ext cx="6267450" cy="34529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1"/>
          <p:cNvPicPr preferRelativeResize="0"/>
          <p:nvPr/>
        </p:nvPicPr>
        <p:blipFill rotWithShape="1">
          <a:blip r:embed="rId3">
            <a:alphaModFix/>
          </a:blip>
          <a:srcRect b="0" l="0" r="0" t="0"/>
          <a:stretch/>
        </p:blipFill>
        <p:spPr>
          <a:xfrm>
            <a:off x="342900" y="914400"/>
            <a:ext cx="8458200" cy="502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2"/>
          <p:cNvPicPr preferRelativeResize="0"/>
          <p:nvPr/>
        </p:nvPicPr>
        <p:blipFill rotWithShape="1">
          <a:blip r:embed="rId3">
            <a:alphaModFix/>
          </a:blip>
          <a:srcRect b="0" l="0" r="0" t="0"/>
          <a:stretch/>
        </p:blipFill>
        <p:spPr>
          <a:xfrm>
            <a:off x="309562" y="904875"/>
            <a:ext cx="8524875" cy="5048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3">
            <a:alphaModFix/>
          </a:blip>
          <a:srcRect b="0" l="0" r="0" t="0"/>
          <a:stretch/>
        </p:blipFill>
        <p:spPr>
          <a:xfrm>
            <a:off x="328612" y="900112"/>
            <a:ext cx="8486775" cy="505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https://media.geeksforgeeks.org/wp-content/uploads/Wait_system_call_in_c.jpg" id="115" name="Google Shape;115;p14"/>
          <p:cNvPicPr preferRelativeResize="0"/>
          <p:nvPr/>
        </p:nvPicPr>
        <p:blipFill rotWithShape="1">
          <a:blip r:embed="rId3">
            <a:alphaModFix/>
          </a:blip>
          <a:srcRect b="0" l="0" r="0" t="0"/>
          <a:stretch/>
        </p:blipFill>
        <p:spPr>
          <a:xfrm>
            <a:off x="990600" y="2743200"/>
            <a:ext cx="7291548" cy="281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691387" y="340817"/>
            <a:ext cx="633603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“fork()” system call - PID</a:t>
            </a:r>
            <a:endParaRPr/>
          </a:p>
        </p:txBody>
      </p:sp>
      <p:sp>
        <p:nvSpPr>
          <p:cNvPr id="121" name="Google Shape;121;p15"/>
          <p:cNvSpPr txBox="1"/>
          <p:nvPr>
            <p:ph idx="1" type="body"/>
          </p:nvPr>
        </p:nvSpPr>
        <p:spPr>
          <a:xfrm>
            <a:off x="535940" y="1567941"/>
            <a:ext cx="7839709" cy="1840229"/>
          </a:xfrm>
          <a:prstGeom prst="rect">
            <a:avLst/>
          </a:prstGeom>
          <a:noFill/>
          <a:ln>
            <a:noFill/>
          </a:ln>
        </p:spPr>
        <p:txBody>
          <a:bodyPr anchorCtr="0" anchor="t" bIns="0" lIns="0" spcFirstLastPara="1" rIns="0" wrap="square" tIns="62225">
            <a:spAutoFit/>
          </a:bodyPr>
          <a:lstStyle/>
          <a:p>
            <a:pPr indent="-320040" lvl="0" marL="332740" marR="1316990" rtl="0" algn="l">
              <a:lnSpc>
                <a:spcPct val="108275"/>
              </a:lnSpc>
              <a:spcBef>
                <a:spcPts val="0"/>
              </a:spcBef>
              <a:spcAft>
                <a:spcPts val="0"/>
              </a:spcAft>
              <a:buClr>
                <a:srgbClr val="DD8046"/>
              </a:buClr>
              <a:buSzPts val="1750"/>
              <a:buFont typeface="Noto Sans Symbols"/>
              <a:buChar char="◻"/>
            </a:pPr>
            <a:r>
              <a:rPr lang="en-US">
                <a:solidFill>
                  <a:srgbClr val="584640"/>
                </a:solidFill>
              </a:rPr>
              <a:t>pid&lt;0: </a:t>
            </a:r>
            <a:r>
              <a:rPr lang="en-US"/>
              <a:t>the creation of a child process was  unsuccessful.</a:t>
            </a:r>
            <a:endParaRPr/>
          </a:p>
          <a:p>
            <a:pPr indent="-320040" lvl="0" marL="332740" rtl="0" algn="l">
              <a:lnSpc>
                <a:spcPct val="100000"/>
              </a:lnSpc>
              <a:spcBef>
                <a:spcPts val="295"/>
              </a:spcBef>
              <a:spcAft>
                <a:spcPts val="0"/>
              </a:spcAft>
              <a:buClr>
                <a:srgbClr val="DD8046"/>
              </a:buClr>
              <a:buSzPts val="1750"/>
              <a:buFont typeface="Noto Sans Symbols"/>
              <a:buChar char="◻"/>
            </a:pPr>
            <a:r>
              <a:rPr lang="en-US">
                <a:solidFill>
                  <a:srgbClr val="584640"/>
                </a:solidFill>
              </a:rPr>
              <a:t>pid==0: </a:t>
            </a:r>
            <a:r>
              <a:rPr lang="en-US"/>
              <a:t>the newly created child.</a:t>
            </a:r>
            <a:endParaRPr/>
          </a:p>
          <a:p>
            <a:pPr indent="-320040" lvl="0" marL="332740" rtl="0" algn="l">
              <a:lnSpc>
                <a:spcPct val="100000"/>
              </a:lnSpc>
              <a:spcBef>
                <a:spcPts val="360"/>
              </a:spcBef>
              <a:spcAft>
                <a:spcPts val="0"/>
              </a:spcAft>
              <a:buClr>
                <a:srgbClr val="DD8046"/>
              </a:buClr>
              <a:buSzPts val="1750"/>
              <a:buFont typeface="Noto Sans Symbols"/>
              <a:buChar char="◻"/>
            </a:pPr>
            <a:r>
              <a:rPr lang="en-US">
                <a:solidFill>
                  <a:srgbClr val="584640"/>
                </a:solidFill>
              </a:rPr>
              <a:t>pid&gt;0: </a:t>
            </a:r>
            <a:r>
              <a:rPr lang="en-US"/>
              <a:t>the </a:t>
            </a:r>
            <a:r>
              <a:rPr i="1" lang="en-US">
                <a:latin typeface="Arial"/>
                <a:ea typeface="Arial"/>
                <a:cs typeface="Arial"/>
                <a:sym typeface="Arial"/>
              </a:rPr>
              <a:t>process ID </a:t>
            </a:r>
            <a:r>
              <a:rPr lang="en-US"/>
              <a:t>of the child process passes to</a:t>
            </a:r>
            <a:endParaRPr/>
          </a:p>
        </p:txBody>
      </p:sp>
      <p:sp>
        <p:nvSpPr>
          <p:cNvPr id="122" name="Google Shape;122;p15"/>
          <p:cNvSpPr txBox="1"/>
          <p:nvPr/>
        </p:nvSpPr>
        <p:spPr>
          <a:xfrm>
            <a:off x="855980" y="3337686"/>
            <a:ext cx="1630680" cy="4679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900">
                <a:solidFill>
                  <a:schemeClr val="dk1"/>
                </a:solidFill>
                <a:latin typeface="Arimo"/>
                <a:ea typeface="Arimo"/>
                <a:cs typeface="Arimo"/>
                <a:sym typeface="Arimo"/>
              </a:rPr>
              <a:t>the parent.</a:t>
            </a:r>
            <a:endParaRPr sz="2900">
              <a:solidFill>
                <a:schemeClr val="dk1"/>
              </a:solidFill>
              <a:latin typeface="Arimo"/>
              <a:ea typeface="Arimo"/>
              <a:cs typeface="Arimo"/>
              <a:sym typeface="Arimo"/>
            </a:endParaRPr>
          </a:p>
        </p:txBody>
      </p:sp>
      <p:grpSp>
        <p:nvGrpSpPr>
          <p:cNvPr id="123" name="Google Shape;123;p15"/>
          <p:cNvGrpSpPr/>
          <p:nvPr/>
        </p:nvGrpSpPr>
        <p:grpSpPr>
          <a:xfrm>
            <a:off x="428599" y="5286375"/>
            <a:ext cx="915035" cy="915035"/>
            <a:chOff x="428599" y="5286375"/>
            <a:chExt cx="915035" cy="915035"/>
          </a:xfrm>
        </p:grpSpPr>
        <p:sp>
          <p:nvSpPr>
            <p:cNvPr id="124" name="Google Shape;124;p15"/>
            <p:cNvSpPr/>
            <p:nvPr/>
          </p:nvSpPr>
          <p:spPr>
            <a:xfrm>
              <a:off x="428599" y="5286375"/>
              <a:ext cx="915035" cy="915035"/>
            </a:xfrm>
            <a:custGeom>
              <a:rect b="b" l="l" r="r" t="t"/>
              <a:pathLst>
                <a:path extrusionOk="0" h="915035" w="915035">
                  <a:moveTo>
                    <a:pt x="761987" y="0"/>
                  </a:moveTo>
                  <a:lnTo>
                    <a:pt x="152400" y="0"/>
                  </a:lnTo>
                  <a:lnTo>
                    <a:pt x="104226" y="7766"/>
                  </a:lnTo>
                  <a:lnTo>
                    <a:pt x="62391" y="29394"/>
                  </a:lnTo>
                  <a:lnTo>
                    <a:pt x="29402" y="62380"/>
                  </a:lnTo>
                  <a:lnTo>
                    <a:pt x="7768" y="104217"/>
                  </a:lnTo>
                  <a:lnTo>
                    <a:pt x="0" y="152400"/>
                  </a:lnTo>
                  <a:lnTo>
                    <a:pt x="0" y="762012"/>
                  </a:lnTo>
                  <a:lnTo>
                    <a:pt x="7768" y="810180"/>
                  </a:lnTo>
                  <a:lnTo>
                    <a:pt x="29402" y="852015"/>
                  </a:lnTo>
                  <a:lnTo>
                    <a:pt x="62391" y="885006"/>
                  </a:lnTo>
                  <a:lnTo>
                    <a:pt x="104226" y="906642"/>
                  </a:lnTo>
                  <a:lnTo>
                    <a:pt x="152400" y="914412"/>
                  </a:lnTo>
                  <a:lnTo>
                    <a:pt x="761987" y="914412"/>
                  </a:lnTo>
                  <a:lnTo>
                    <a:pt x="810188" y="906642"/>
                  </a:lnTo>
                  <a:lnTo>
                    <a:pt x="852036" y="885006"/>
                  </a:lnTo>
                  <a:lnTo>
                    <a:pt x="885028" y="852015"/>
                  </a:lnTo>
                  <a:lnTo>
                    <a:pt x="906658" y="810180"/>
                  </a:lnTo>
                  <a:lnTo>
                    <a:pt x="914425" y="762012"/>
                  </a:lnTo>
                  <a:lnTo>
                    <a:pt x="914425" y="152400"/>
                  </a:lnTo>
                  <a:lnTo>
                    <a:pt x="906658" y="104217"/>
                  </a:lnTo>
                  <a:lnTo>
                    <a:pt x="885028" y="62380"/>
                  </a:lnTo>
                  <a:lnTo>
                    <a:pt x="852036" y="29394"/>
                  </a:lnTo>
                  <a:lnTo>
                    <a:pt x="810188" y="7766"/>
                  </a:lnTo>
                  <a:lnTo>
                    <a:pt x="761987"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5"/>
            <p:cNvSpPr/>
            <p:nvPr/>
          </p:nvSpPr>
          <p:spPr>
            <a:xfrm>
              <a:off x="428599" y="5286375"/>
              <a:ext cx="915035" cy="915035"/>
            </a:xfrm>
            <a:custGeom>
              <a:rect b="b" l="l" r="r" t="t"/>
              <a:pathLst>
                <a:path extrusionOk="0" h="915035" w="915035">
                  <a:moveTo>
                    <a:pt x="0" y="152400"/>
                  </a:moveTo>
                  <a:lnTo>
                    <a:pt x="7768" y="104217"/>
                  </a:lnTo>
                  <a:lnTo>
                    <a:pt x="29402" y="62380"/>
                  </a:lnTo>
                  <a:lnTo>
                    <a:pt x="62391" y="29394"/>
                  </a:lnTo>
                  <a:lnTo>
                    <a:pt x="104226" y="7766"/>
                  </a:lnTo>
                  <a:lnTo>
                    <a:pt x="152400" y="0"/>
                  </a:lnTo>
                  <a:lnTo>
                    <a:pt x="761987" y="0"/>
                  </a:lnTo>
                  <a:lnTo>
                    <a:pt x="810188" y="7766"/>
                  </a:lnTo>
                  <a:lnTo>
                    <a:pt x="852036" y="29394"/>
                  </a:lnTo>
                  <a:lnTo>
                    <a:pt x="885028" y="62380"/>
                  </a:lnTo>
                  <a:lnTo>
                    <a:pt x="906658" y="104217"/>
                  </a:lnTo>
                  <a:lnTo>
                    <a:pt x="914425" y="152400"/>
                  </a:lnTo>
                  <a:lnTo>
                    <a:pt x="914425" y="762012"/>
                  </a:lnTo>
                  <a:lnTo>
                    <a:pt x="906658" y="810180"/>
                  </a:lnTo>
                  <a:lnTo>
                    <a:pt x="885028" y="852015"/>
                  </a:lnTo>
                  <a:lnTo>
                    <a:pt x="852036" y="885006"/>
                  </a:lnTo>
                  <a:lnTo>
                    <a:pt x="810188" y="906642"/>
                  </a:lnTo>
                  <a:lnTo>
                    <a:pt x="761987" y="914412"/>
                  </a:lnTo>
                  <a:lnTo>
                    <a:pt x="152400" y="914412"/>
                  </a:lnTo>
                  <a:lnTo>
                    <a:pt x="104226" y="906642"/>
                  </a:lnTo>
                  <a:lnTo>
                    <a:pt x="62391" y="885006"/>
                  </a:lnTo>
                  <a:lnTo>
                    <a:pt x="29402" y="852015"/>
                  </a:lnTo>
                  <a:lnTo>
                    <a:pt x="7768" y="810180"/>
                  </a:lnTo>
                  <a:lnTo>
                    <a:pt x="0" y="762012"/>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6" name="Google Shape;126;p15"/>
          <p:cNvSpPr txBox="1"/>
          <p:nvPr/>
        </p:nvSpPr>
        <p:spPr>
          <a:xfrm>
            <a:off x="558495" y="5445353"/>
            <a:ext cx="654685" cy="573405"/>
          </a:xfrm>
          <a:prstGeom prst="rect">
            <a:avLst/>
          </a:prstGeom>
          <a:noFill/>
          <a:ln>
            <a:noFill/>
          </a:ln>
        </p:spPr>
        <p:txBody>
          <a:bodyPr anchorCtr="0" anchor="t" bIns="0" lIns="0" spcFirstLastPara="1" rIns="0" wrap="square" tIns="12700">
            <a:spAutoFit/>
          </a:bodyPr>
          <a:lstStyle/>
          <a:p>
            <a:pPr indent="191770" lvl="0" marL="12700" marR="508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P1  PID:28</a:t>
            </a:r>
            <a:endParaRPr sz="1800">
              <a:solidFill>
                <a:schemeClr val="dk1"/>
              </a:solidFill>
              <a:latin typeface="Trebuchet MS"/>
              <a:ea typeface="Trebuchet MS"/>
              <a:cs typeface="Trebuchet MS"/>
              <a:sym typeface="Trebuchet MS"/>
            </a:endParaRPr>
          </a:p>
        </p:txBody>
      </p:sp>
      <p:grpSp>
        <p:nvGrpSpPr>
          <p:cNvPr id="127" name="Google Shape;127;p15"/>
          <p:cNvGrpSpPr/>
          <p:nvPr/>
        </p:nvGrpSpPr>
        <p:grpSpPr>
          <a:xfrm>
            <a:off x="2214498" y="5286375"/>
            <a:ext cx="914400" cy="915035"/>
            <a:chOff x="2214498" y="5286375"/>
            <a:chExt cx="914400" cy="915035"/>
          </a:xfrm>
        </p:grpSpPr>
        <p:sp>
          <p:nvSpPr>
            <p:cNvPr id="128" name="Google Shape;128;p15"/>
            <p:cNvSpPr/>
            <p:nvPr/>
          </p:nvSpPr>
          <p:spPr>
            <a:xfrm>
              <a:off x="2214498" y="5286375"/>
              <a:ext cx="914400" cy="915035"/>
            </a:xfrm>
            <a:custGeom>
              <a:rect b="b" l="l" r="r" t="t"/>
              <a:pathLst>
                <a:path extrusionOk="0" h="915035" w="914400">
                  <a:moveTo>
                    <a:pt x="762000" y="0"/>
                  </a:moveTo>
                  <a:lnTo>
                    <a:pt x="152400" y="0"/>
                  </a:lnTo>
                  <a:lnTo>
                    <a:pt x="104265" y="7766"/>
                  </a:lnTo>
                  <a:lnTo>
                    <a:pt x="62435" y="29394"/>
                  </a:lnTo>
                  <a:lnTo>
                    <a:pt x="29431" y="62380"/>
                  </a:lnTo>
                  <a:lnTo>
                    <a:pt x="7778" y="104217"/>
                  </a:lnTo>
                  <a:lnTo>
                    <a:pt x="0" y="152400"/>
                  </a:lnTo>
                  <a:lnTo>
                    <a:pt x="0" y="762012"/>
                  </a:lnTo>
                  <a:lnTo>
                    <a:pt x="7778" y="810180"/>
                  </a:lnTo>
                  <a:lnTo>
                    <a:pt x="29431" y="852015"/>
                  </a:lnTo>
                  <a:lnTo>
                    <a:pt x="62435" y="885006"/>
                  </a:lnTo>
                  <a:lnTo>
                    <a:pt x="104265" y="906642"/>
                  </a:lnTo>
                  <a:lnTo>
                    <a:pt x="152400" y="914412"/>
                  </a:lnTo>
                  <a:lnTo>
                    <a:pt x="762000" y="914412"/>
                  </a:lnTo>
                  <a:lnTo>
                    <a:pt x="810182" y="906642"/>
                  </a:lnTo>
                  <a:lnTo>
                    <a:pt x="852019" y="885006"/>
                  </a:lnTo>
                  <a:lnTo>
                    <a:pt x="885005" y="852015"/>
                  </a:lnTo>
                  <a:lnTo>
                    <a:pt x="906633" y="810180"/>
                  </a:lnTo>
                  <a:lnTo>
                    <a:pt x="914400" y="762012"/>
                  </a:lnTo>
                  <a:lnTo>
                    <a:pt x="914400" y="152400"/>
                  </a:lnTo>
                  <a:lnTo>
                    <a:pt x="906633" y="104217"/>
                  </a:lnTo>
                  <a:lnTo>
                    <a:pt x="885005" y="62380"/>
                  </a:lnTo>
                  <a:lnTo>
                    <a:pt x="852019" y="29394"/>
                  </a:lnTo>
                  <a:lnTo>
                    <a:pt x="810182" y="7766"/>
                  </a:lnTo>
                  <a:lnTo>
                    <a:pt x="762000"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5"/>
            <p:cNvSpPr/>
            <p:nvPr/>
          </p:nvSpPr>
          <p:spPr>
            <a:xfrm>
              <a:off x="2214498" y="5286375"/>
              <a:ext cx="914400" cy="915035"/>
            </a:xfrm>
            <a:custGeom>
              <a:rect b="b" l="l" r="r" t="t"/>
              <a:pathLst>
                <a:path extrusionOk="0" h="915035" w="914400">
                  <a:moveTo>
                    <a:pt x="0" y="152400"/>
                  </a:moveTo>
                  <a:lnTo>
                    <a:pt x="7778" y="104217"/>
                  </a:lnTo>
                  <a:lnTo>
                    <a:pt x="29431" y="62380"/>
                  </a:lnTo>
                  <a:lnTo>
                    <a:pt x="62435" y="29394"/>
                  </a:lnTo>
                  <a:lnTo>
                    <a:pt x="104265" y="7766"/>
                  </a:lnTo>
                  <a:lnTo>
                    <a:pt x="152400" y="0"/>
                  </a:lnTo>
                  <a:lnTo>
                    <a:pt x="762000" y="0"/>
                  </a:lnTo>
                  <a:lnTo>
                    <a:pt x="810182" y="7766"/>
                  </a:lnTo>
                  <a:lnTo>
                    <a:pt x="852019" y="29394"/>
                  </a:lnTo>
                  <a:lnTo>
                    <a:pt x="885005" y="62380"/>
                  </a:lnTo>
                  <a:lnTo>
                    <a:pt x="906633" y="104217"/>
                  </a:lnTo>
                  <a:lnTo>
                    <a:pt x="914400" y="152400"/>
                  </a:lnTo>
                  <a:lnTo>
                    <a:pt x="914400" y="762012"/>
                  </a:lnTo>
                  <a:lnTo>
                    <a:pt x="906633" y="810180"/>
                  </a:lnTo>
                  <a:lnTo>
                    <a:pt x="885005" y="852015"/>
                  </a:lnTo>
                  <a:lnTo>
                    <a:pt x="852019" y="885006"/>
                  </a:lnTo>
                  <a:lnTo>
                    <a:pt x="810182" y="906642"/>
                  </a:lnTo>
                  <a:lnTo>
                    <a:pt x="762000" y="914412"/>
                  </a:lnTo>
                  <a:lnTo>
                    <a:pt x="152400" y="914412"/>
                  </a:lnTo>
                  <a:lnTo>
                    <a:pt x="104265" y="906642"/>
                  </a:lnTo>
                  <a:lnTo>
                    <a:pt x="62435" y="885006"/>
                  </a:lnTo>
                  <a:lnTo>
                    <a:pt x="29431" y="852015"/>
                  </a:lnTo>
                  <a:lnTo>
                    <a:pt x="7778" y="810180"/>
                  </a:lnTo>
                  <a:lnTo>
                    <a:pt x="0" y="762012"/>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0" name="Google Shape;130;p15"/>
          <p:cNvSpPr txBox="1"/>
          <p:nvPr/>
        </p:nvSpPr>
        <p:spPr>
          <a:xfrm>
            <a:off x="2344927" y="5445353"/>
            <a:ext cx="654050" cy="573405"/>
          </a:xfrm>
          <a:prstGeom prst="rect">
            <a:avLst/>
          </a:prstGeom>
          <a:noFill/>
          <a:ln>
            <a:noFill/>
          </a:ln>
        </p:spPr>
        <p:txBody>
          <a:bodyPr anchorCtr="0" anchor="t" bIns="0" lIns="0" spcFirstLastPara="1" rIns="0" wrap="square" tIns="12700">
            <a:spAutoFit/>
          </a:bodyPr>
          <a:lstStyle/>
          <a:p>
            <a:pPr indent="187325" lvl="0" marL="12700" marR="508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C1  PID:34</a:t>
            </a:r>
            <a:endParaRPr sz="1800">
              <a:solidFill>
                <a:schemeClr val="dk1"/>
              </a:solidFill>
              <a:latin typeface="Trebuchet MS"/>
              <a:ea typeface="Trebuchet MS"/>
              <a:cs typeface="Trebuchet MS"/>
              <a:sym typeface="Trebuchet MS"/>
            </a:endParaRPr>
          </a:p>
        </p:txBody>
      </p:sp>
      <p:grpSp>
        <p:nvGrpSpPr>
          <p:cNvPr id="131" name="Google Shape;131;p15"/>
          <p:cNvGrpSpPr/>
          <p:nvPr/>
        </p:nvGrpSpPr>
        <p:grpSpPr>
          <a:xfrm>
            <a:off x="1285875" y="4000500"/>
            <a:ext cx="914400" cy="914400"/>
            <a:chOff x="1285875" y="4000500"/>
            <a:chExt cx="914400" cy="914400"/>
          </a:xfrm>
        </p:grpSpPr>
        <p:sp>
          <p:nvSpPr>
            <p:cNvPr id="132" name="Google Shape;132;p15"/>
            <p:cNvSpPr/>
            <p:nvPr/>
          </p:nvSpPr>
          <p:spPr>
            <a:xfrm>
              <a:off x="1285875" y="4000500"/>
              <a:ext cx="914400" cy="914400"/>
            </a:xfrm>
            <a:custGeom>
              <a:rect b="b" l="l" r="r" t="t"/>
              <a:pathLst>
                <a:path extrusionOk="0" h="914400" w="914400">
                  <a:moveTo>
                    <a:pt x="762000"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762000" y="914400"/>
                  </a:lnTo>
                  <a:lnTo>
                    <a:pt x="810182" y="906633"/>
                  </a:lnTo>
                  <a:lnTo>
                    <a:pt x="852019" y="885005"/>
                  </a:lnTo>
                  <a:lnTo>
                    <a:pt x="885005" y="852019"/>
                  </a:lnTo>
                  <a:lnTo>
                    <a:pt x="906633" y="810182"/>
                  </a:lnTo>
                  <a:lnTo>
                    <a:pt x="914400" y="762000"/>
                  </a:lnTo>
                  <a:lnTo>
                    <a:pt x="914400" y="152400"/>
                  </a:lnTo>
                  <a:lnTo>
                    <a:pt x="906633" y="104217"/>
                  </a:lnTo>
                  <a:lnTo>
                    <a:pt x="885005" y="62380"/>
                  </a:lnTo>
                  <a:lnTo>
                    <a:pt x="852019" y="29394"/>
                  </a:lnTo>
                  <a:lnTo>
                    <a:pt x="810182" y="7766"/>
                  </a:lnTo>
                  <a:lnTo>
                    <a:pt x="762000"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5"/>
            <p:cNvSpPr/>
            <p:nvPr/>
          </p:nvSpPr>
          <p:spPr>
            <a:xfrm>
              <a:off x="1285875" y="4000500"/>
              <a:ext cx="914400" cy="914400"/>
            </a:xfrm>
            <a:custGeom>
              <a:rect b="b" l="l" r="r" t="t"/>
              <a:pathLst>
                <a:path extrusionOk="0" h="914400" w="914400">
                  <a:moveTo>
                    <a:pt x="0" y="152400"/>
                  </a:moveTo>
                  <a:lnTo>
                    <a:pt x="7766" y="104217"/>
                  </a:lnTo>
                  <a:lnTo>
                    <a:pt x="29394" y="62380"/>
                  </a:lnTo>
                  <a:lnTo>
                    <a:pt x="62380" y="29394"/>
                  </a:lnTo>
                  <a:lnTo>
                    <a:pt x="104217" y="7766"/>
                  </a:lnTo>
                  <a:lnTo>
                    <a:pt x="152400" y="0"/>
                  </a:lnTo>
                  <a:lnTo>
                    <a:pt x="762000" y="0"/>
                  </a:lnTo>
                  <a:lnTo>
                    <a:pt x="810182" y="7766"/>
                  </a:lnTo>
                  <a:lnTo>
                    <a:pt x="852019" y="29394"/>
                  </a:lnTo>
                  <a:lnTo>
                    <a:pt x="885005" y="62380"/>
                  </a:lnTo>
                  <a:lnTo>
                    <a:pt x="906633" y="104217"/>
                  </a:lnTo>
                  <a:lnTo>
                    <a:pt x="914400" y="152400"/>
                  </a:lnTo>
                  <a:lnTo>
                    <a:pt x="914400" y="762000"/>
                  </a:lnTo>
                  <a:lnTo>
                    <a:pt x="906633" y="810182"/>
                  </a:lnTo>
                  <a:lnTo>
                    <a:pt x="885005" y="852019"/>
                  </a:lnTo>
                  <a:lnTo>
                    <a:pt x="852019" y="885005"/>
                  </a:lnTo>
                  <a:lnTo>
                    <a:pt x="810182" y="906633"/>
                  </a:lnTo>
                  <a:lnTo>
                    <a:pt x="762000" y="914400"/>
                  </a:lnTo>
                  <a:lnTo>
                    <a:pt x="152400" y="914400"/>
                  </a:lnTo>
                  <a:lnTo>
                    <a:pt x="104217" y="906633"/>
                  </a:lnTo>
                  <a:lnTo>
                    <a:pt x="62380" y="885005"/>
                  </a:lnTo>
                  <a:lnTo>
                    <a:pt x="29394" y="852019"/>
                  </a:lnTo>
                  <a:lnTo>
                    <a:pt x="7766" y="810182"/>
                  </a:lnTo>
                  <a:lnTo>
                    <a:pt x="0" y="762000"/>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4" name="Google Shape;134;p15"/>
          <p:cNvSpPr txBox="1"/>
          <p:nvPr/>
        </p:nvSpPr>
        <p:spPr>
          <a:xfrm>
            <a:off x="1415922" y="4159377"/>
            <a:ext cx="654050" cy="572770"/>
          </a:xfrm>
          <a:prstGeom prst="rect">
            <a:avLst/>
          </a:prstGeom>
          <a:noFill/>
          <a:ln>
            <a:noFill/>
          </a:ln>
        </p:spPr>
        <p:txBody>
          <a:bodyPr anchorCtr="0" anchor="t" bIns="0" lIns="0" spcFirstLastPara="1" rIns="0" wrap="square" tIns="22850">
            <a:spAutoFit/>
          </a:bodyPr>
          <a:lstStyle/>
          <a:p>
            <a:pPr indent="191770"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P1  PID:28</a:t>
            </a:r>
            <a:endParaRPr sz="1800">
              <a:solidFill>
                <a:schemeClr val="dk1"/>
              </a:solidFill>
              <a:latin typeface="Trebuchet MS"/>
              <a:ea typeface="Trebuchet MS"/>
              <a:cs typeface="Trebuchet MS"/>
              <a:sym typeface="Trebuchet MS"/>
            </a:endParaRPr>
          </a:p>
        </p:txBody>
      </p:sp>
      <p:grpSp>
        <p:nvGrpSpPr>
          <p:cNvPr id="135" name="Google Shape;135;p15"/>
          <p:cNvGrpSpPr/>
          <p:nvPr/>
        </p:nvGrpSpPr>
        <p:grpSpPr>
          <a:xfrm>
            <a:off x="1303019" y="5522976"/>
            <a:ext cx="1162812" cy="504444"/>
            <a:chOff x="1303019" y="5522976"/>
            <a:chExt cx="1162812" cy="504444"/>
          </a:xfrm>
        </p:grpSpPr>
        <p:sp>
          <p:nvSpPr>
            <p:cNvPr id="136" name="Google Shape;136;p15"/>
            <p:cNvSpPr/>
            <p:nvPr/>
          </p:nvSpPr>
          <p:spPr>
            <a:xfrm>
              <a:off x="1303019" y="5522976"/>
              <a:ext cx="1162812" cy="5044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5"/>
            <p:cNvSpPr/>
            <p:nvPr/>
          </p:nvSpPr>
          <p:spPr>
            <a:xfrm>
              <a:off x="1342897" y="5637866"/>
              <a:ext cx="871855" cy="213995"/>
            </a:xfrm>
            <a:custGeom>
              <a:rect b="b" l="l" r="r" t="t"/>
              <a:pathLst>
                <a:path extrusionOk="0" h="213995" w="871855">
                  <a:moveTo>
                    <a:pt x="736402" y="130872"/>
                  </a:moveTo>
                  <a:lnTo>
                    <a:pt x="669544" y="169716"/>
                  </a:lnTo>
                  <a:lnTo>
                    <a:pt x="662443" y="175990"/>
                  </a:lnTo>
                  <a:lnTo>
                    <a:pt x="658463" y="184205"/>
                  </a:lnTo>
                  <a:lnTo>
                    <a:pt x="657863" y="193314"/>
                  </a:lnTo>
                  <a:lnTo>
                    <a:pt x="660908" y="202266"/>
                  </a:lnTo>
                  <a:lnTo>
                    <a:pt x="667184" y="209340"/>
                  </a:lnTo>
                  <a:lnTo>
                    <a:pt x="675401" y="213322"/>
                  </a:lnTo>
                  <a:lnTo>
                    <a:pt x="684500" y="213932"/>
                  </a:lnTo>
                  <a:lnTo>
                    <a:pt x="693420" y="210890"/>
                  </a:lnTo>
                  <a:lnTo>
                    <a:pt x="830889" y="131032"/>
                  </a:lnTo>
                  <a:lnTo>
                    <a:pt x="736402" y="130872"/>
                  </a:lnTo>
                  <a:close/>
                </a:path>
                <a:path extrusionOk="0" h="213995" w="871855">
                  <a:moveTo>
                    <a:pt x="763640" y="115047"/>
                  </a:moveTo>
                  <a:lnTo>
                    <a:pt x="736402" y="130872"/>
                  </a:lnTo>
                  <a:lnTo>
                    <a:pt x="824484" y="131032"/>
                  </a:lnTo>
                  <a:lnTo>
                    <a:pt x="824484" y="127768"/>
                  </a:lnTo>
                  <a:lnTo>
                    <a:pt x="812419" y="127768"/>
                  </a:lnTo>
                  <a:lnTo>
                    <a:pt x="790801" y="115096"/>
                  </a:lnTo>
                  <a:lnTo>
                    <a:pt x="763640" y="115047"/>
                  </a:lnTo>
                  <a:close/>
                </a:path>
                <a:path extrusionOk="0" h="213995" w="871855">
                  <a:moveTo>
                    <a:pt x="812507" y="99260"/>
                  </a:moveTo>
                  <a:lnTo>
                    <a:pt x="812458" y="115135"/>
                  </a:lnTo>
                  <a:lnTo>
                    <a:pt x="824484" y="115157"/>
                  </a:lnTo>
                  <a:lnTo>
                    <a:pt x="824484" y="131032"/>
                  </a:lnTo>
                  <a:lnTo>
                    <a:pt x="830889" y="131032"/>
                  </a:lnTo>
                  <a:lnTo>
                    <a:pt x="871728" y="107309"/>
                  </a:lnTo>
                  <a:lnTo>
                    <a:pt x="858027" y="99282"/>
                  </a:lnTo>
                  <a:lnTo>
                    <a:pt x="824484" y="99282"/>
                  </a:lnTo>
                  <a:lnTo>
                    <a:pt x="812507" y="99260"/>
                  </a:lnTo>
                  <a:close/>
                </a:path>
                <a:path extrusionOk="0" h="213995" w="871855">
                  <a:moveTo>
                    <a:pt x="127" y="113659"/>
                  </a:moveTo>
                  <a:lnTo>
                    <a:pt x="0" y="129534"/>
                  </a:lnTo>
                  <a:lnTo>
                    <a:pt x="736402" y="130872"/>
                  </a:lnTo>
                  <a:lnTo>
                    <a:pt x="763640" y="115047"/>
                  </a:lnTo>
                  <a:lnTo>
                    <a:pt x="127" y="113659"/>
                  </a:lnTo>
                  <a:close/>
                </a:path>
                <a:path extrusionOk="0" h="213995" w="871855">
                  <a:moveTo>
                    <a:pt x="790801" y="115096"/>
                  </a:moveTo>
                  <a:lnTo>
                    <a:pt x="812419" y="127768"/>
                  </a:lnTo>
                  <a:lnTo>
                    <a:pt x="812458" y="115135"/>
                  </a:lnTo>
                  <a:lnTo>
                    <a:pt x="790801" y="115096"/>
                  </a:lnTo>
                  <a:close/>
                </a:path>
                <a:path extrusionOk="0" h="213995" w="871855">
                  <a:moveTo>
                    <a:pt x="812458" y="115135"/>
                  </a:moveTo>
                  <a:lnTo>
                    <a:pt x="812419" y="127768"/>
                  </a:lnTo>
                  <a:lnTo>
                    <a:pt x="824484" y="127768"/>
                  </a:lnTo>
                  <a:lnTo>
                    <a:pt x="824484" y="115157"/>
                  </a:lnTo>
                  <a:lnTo>
                    <a:pt x="812458" y="115135"/>
                  </a:lnTo>
                  <a:close/>
                </a:path>
                <a:path extrusionOk="0" h="213995" w="871855">
                  <a:moveTo>
                    <a:pt x="790879" y="99221"/>
                  </a:moveTo>
                  <a:lnTo>
                    <a:pt x="777239" y="107146"/>
                  </a:lnTo>
                  <a:lnTo>
                    <a:pt x="790801" y="115096"/>
                  </a:lnTo>
                  <a:lnTo>
                    <a:pt x="812458" y="115135"/>
                  </a:lnTo>
                  <a:lnTo>
                    <a:pt x="812507" y="99260"/>
                  </a:lnTo>
                  <a:lnTo>
                    <a:pt x="790879" y="99221"/>
                  </a:lnTo>
                  <a:close/>
                </a:path>
                <a:path extrusionOk="0" h="213995" w="871855">
                  <a:moveTo>
                    <a:pt x="777239" y="107146"/>
                  </a:moveTo>
                  <a:lnTo>
                    <a:pt x="763640" y="115047"/>
                  </a:lnTo>
                  <a:lnTo>
                    <a:pt x="790801" y="115096"/>
                  </a:lnTo>
                  <a:lnTo>
                    <a:pt x="777239" y="107146"/>
                  </a:lnTo>
                  <a:close/>
                </a:path>
                <a:path extrusionOk="0" h="213995" w="871855">
                  <a:moveTo>
                    <a:pt x="763635" y="99172"/>
                  </a:moveTo>
                  <a:lnTo>
                    <a:pt x="777239" y="107146"/>
                  </a:lnTo>
                  <a:lnTo>
                    <a:pt x="790879" y="99221"/>
                  </a:lnTo>
                  <a:lnTo>
                    <a:pt x="763635" y="99172"/>
                  </a:lnTo>
                  <a:close/>
                </a:path>
                <a:path extrusionOk="0" h="213995" w="871855">
                  <a:moveTo>
                    <a:pt x="824484" y="86633"/>
                  </a:moveTo>
                  <a:lnTo>
                    <a:pt x="812546" y="86633"/>
                  </a:lnTo>
                  <a:lnTo>
                    <a:pt x="812507" y="99260"/>
                  </a:lnTo>
                  <a:lnTo>
                    <a:pt x="824484" y="99282"/>
                  </a:lnTo>
                  <a:lnTo>
                    <a:pt x="824484" y="86633"/>
                  </a:lnTo>
                  <a:close/>
                </a:path>
                <a:path extrusionOk="0" h="213995" w="871855">
                  <a:moveTo>
                    <a:pt x="684881" y="0"/>
                  </a:moveTo>
                  <a:lnTo>
                    <a:pt x="675782" y="578"/>
                  </a:lnTo>
                  <a:lnTo>
                    <a:pt x="667565" y="4528"/>
                  </a:lnTo>
                  <a:lnTo>
                    <a:pt x="661289" y="11576"/>
                  </a:lnTo>
                  <a:lnTo>
                    <a:pt x="658171" y="20524"/>
                  </a:lnTo>
                  <a:lnTo>
                    <a:pt x="658733" y="29637"/>
                  </a:lnTo>
                  <a:lnTo>
                    <a:pt x="662699" y="37867"/>
                  </a:lnTo>
                  <a:lnTo>
                    <a:pt x="669797" y="44164"/>
                  </a:lnTo>
                  <a:lnTo>
                    <a:pt x="736470" y="83247"/>
                  </a:lnTo>
                  <a:lnTo>
                    <a:pt x="824484" y="83407"/>
                  </a:lnTo>
                  <a:lnTo>
                    <a:pt x="824484" y="99282"/>
                  </a:lnTo>
                  <a:lnTo>
                    <a:pt x="858027" y="99282"/>
                  </a:lnTo>
                  <a:lnTo>
                    <a:pt x="693801" y="3067"/>
                  </a:lnTo>
                  <a:lnTo>
                    <a:pt x="684881" y="0"/>
                  </a:lnTo>
                  <a:close/>
                </a:path>
                <a:path extrusionOk="0" h="213995" w="871855">
                  <a:moveTo>
                    <a:pt x="812546" y="86633"/>
                  </a:moveTo>
                  <a:lnTo>
                    <a:pt x="790879" y="99221"/>
                  </a:lnTo>
                  <a:lnTo>
                    <a:pt x="812507" y="99260"/>
                  </a:lnTo>
                  <a:lnTo>
                    <a:pt x="812546" y="86633"/>
                  </a:lnTo>
                  <a:close/>
                </a:path>
                <a:path extrusionOk="0" h="213995" w="871855">
                  <a:moveTo>
                    <a:pt x="736470" y="83247"/>
                  </a:moveTo>
                  <a:lnTo>
                    <a:pt x="763635" y="99172"/>
                  </a:lnTo>
                  <a:lnTo>
                    <a:pt x="790879" y="99221"/>
                  </a:lnTo>
                  <a:lnTo>
                    <a:pt x="812546" y="86633"/>
                  </a:lnTo>
                  <a:lnTo>
                    <a:pt x="824484" y="86633"/>
                  </a:lnTo>
                  <a:lnTo>
                    <a:pt x="824484" y="83407"/>
                  </a:lnTo>
                  <a:lnTo>
                    <a:pt x="736470" y="83247"/>
                  </a:lnTo>
                  <a:close/>
                </a:path>
                <a:path extrusionOk="0" h="213995" w="871855">
                  <a:moveTo>
                    <a:pt x="127" y="81909"/>
                  </a:moveTo>
                  <a:lnTo>
                    <a:pt x="127" y="97784"/>
                  </a:lnTo>
                  <a:lnTo>
                    <a:pt x="763635" y="99172"/>
                  </a:lnTo>
                  <a:lnTo>
                    <a:pt x="736470" y="83247"/>
                  </a:lnTo>
                  <a:lnTo>
                    <a:pt x="127" y="8190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8" name="Google Shape;138;p15"/>
          <p:cNvSpPr txBox="1"/>
          <p:nvPr/>
        </p:nvSpPr>
        <p:spPr>
          <a:xfrm>
            <a:off x="1436369" y="5378297"/>
            <a:ext cx="5765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Fork()</a:t>
            </a:r>
            <a:endParaRPr sz="1800">
              <a:solidFill>
                <a:schemeClr val="dk1"/>
              </a:solidFill>
              <a:latin typeface="Trebuchet MS"/>
              <a:ea typeface="Trebuchet MS"/>
              <a:cs typeface="Trebuchet MS"/>
              <a:sym typeface="Trebuchet MS"/>
            </a:endParaRPr>
          </a:p>
        </p:txBody>
      </p:sp>
      <p:grpSp>
        <p:nvGrpSpPr>
          <p:cNvPr id="139" name="Google Shape;139;p15"/>
          <p:cNvGrpSpPr/>
          <p:nvPr/>
        </p:nvGrpSpPr>
        <p:grpSpPr>
          <a:xfrm>
            <a:off x="4286250" y="3429025"/>
            <a:ext cx="4000500" cy="3286125"/>
            <a:chOff x="4286250" y="3429025"/>
            <a:chExt cx="4000500" cy="3286125"/>
          </a:xfrm>
        </p:grpSpPr>
        <p:sp>
          <p:nvSpPr>
            <p:cNvPr id="140" name="Google Shape;140;p15"/>
            <p:cNvSpPr/>
            <p:nvPr/>
          </p:nvSpPr>
          <p:spPr>
            <a:xfrm>
              <a:off x="4286250" y="3429025"/>
              <a:ext cx="4000500" cy="3286125"/>
            </a:xfrm>
            <a:custGeom>
              <a:rect b="b" l="l" r="r" t="t"/>
              <a:pathLst>
                <a:path extrusionOk="0" h="3286125" w="4000500">
                  <a:moveTo>
                    <a:pt x="4000500" y="0"/>
                  </a:moveTo>
                  <a:lnTo>
                    <a:pt x="0" y="0"/>
                  </a:lnTo>
                  <a:lnTo>
                    <a:pt x="0" y="3286125"/>
                  </a:lnTo>
                  <a:lnTo>
                    <a:pt x="4000500" y="3286125"/>
                  </a:lnTo>
                  <a:lnTo>
                    <a:pt x="40005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5"/>
            <p:cNvSpPr/>
            <p:nvPr/>
          </p:nvSpPr>
          <p:spPr>
            <a:xfrm>
              <a:off x="4286250" y="3429025"/>
              <a:ext cx="4000500" cy="3286125"/>
            </a:xfrm>
            <a:custGeom>
              <a:rect b="b" l="l" r="r" t="t"/>
              <a:pathLst>
                <a:path extrusionOk="0" h="3286125" w="4000500">
                  <a:moveTo>
                    <a:pt x="0" y="3286125"/>
                  </a:moveTo>
                  <a:lnTo>
                    <a:pt x="4000500" y="3286125"/>
                  </a:lnTo>
                  <a:lnTo>
                    <a:pt x="4000500" y="0"/>
                  </a:lnTo>
                  <a:lnTo>
                    <a:pt x="0" y="0"/>
                  </a:lnTo>
                  <a:lnTo>
                    <a:pt x="0" y="3286125"/>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2" name="Google Shape;142;p15"/>
          <p:cNvSpPr txBox="1"/>
          <p:nvPr/>
        </p:nvSpPr>
        <p:spPr>
          <a:xfrm>
            <a:off x="4508372" y="3524504"/>
            <a:ext cx="267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mo"/>
                <a:ea typeface="Arimo"/>
                <a:cs typeface="Arimo"/>
                <a:sym typeface="Arimo"/>
              </a:rPr>
              <a:t>Consider a piece of program</a:t>
            </a:r>
            <a:endParaRPr sz="1800">
              <a:solidFill>
                <a:schemeClr val="dk1"/>
              </a:solidFill>
              <a:latin typeface="Arimo"/>
              <a:ea typeface="Arimo"/>
              <a:cs typeface="Arimo"/>
              <a:sym typeface="Arimo"/>
            </a:endParaRPr>
          </a:p>
        </p:txBody>
      </p:sp>
      <p:sp>
        <p:nvSpPr>
          <p:cNvPr id="143" name="Google Shape;143;p15"/>
          <p:cNvSpPr txBox="1"/>
          <p:nvPr/>
        </p:nvSpPr>
        <p:spPr>
          <a:xfrm>
            <a:off x="4508372" y="4059428"/>
            <a:ext cx="3397885" cy="1127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12700" marR="5080" rtl="0" algn="l">
              <a:lnSpc>
                <a:spcPct val="121111"/>
              </a:lnSpc>
              <a:spcBef>
                <a:spcPts val="55"/>
              </a:spcBef>
              <a:spcAft>
                <a:spcPts val="0"/>
              </a:spcAft>
              <a:buNone/>
            </a:pPr>
            <a:r>
              <a:rPr lang="en-US" sz="1800">
                <a:solidFill>
                  <a:schemeClr val="dk1"/>
                </a:solidFill>
                <a:latin typeface="Courier New"/>
                <a:ea typeface="Courier New"/>
                <a:cs typeface="Courier New"/>
                <a:sym typeface="Courier New"/>
              </a:rPr>
              <a:t>pid_t pid = fork();  printf(</a:t>
            </a:r>
            <a:r>
              <a:rPr lang="en-US" sz="1800">
                <a:solidFill>
                  <a:schemeClr val="dk1"/>
                </a:solidFill>
                <a:latin typeface="Arial"/>
                <a:ea typeface="Arial"/>
                <a:cs typeface="Arial"/>
                <a:sym typeface="Arial"/>
              </a:rPr>
              <a:t>“</a:t>
            </a:r>
            <a:r>
              <a:rPr lang="en-US" sz="1800">
                <a:solidFill>
                  <a:schemeClr val="dk1"/>
                </a:solidFill>
                <a:latin typeface="Courier New"/>
                <a:ea typeface="Courier New"/>
                <a:cs typeface="Courier New"/>
                <a:sym typeface="Courier New"/>
              </a:rPr>
              <a:t>PID: %d\n</a:t>
            </a:r>
            <a:r>
              <a:rPr lang="en-US" sz="1800">
                <a:solidFill>
                  <a:schemeClr val="dk1"/>
                </a:solidFill>
                <a:latin typeface="Arial"/>
                <a:ea typeface="Arial"/>
                <a:cs typeface="Arial"/>
                <a:sym typeface="Arial"/>
              </a:rPr>
              <a:t>”</a:t>
            </a:r>
            <a:r>
              <a:rPr lang="en-US" sz="1800">
                <a:solidFill>
                  <a:schemeClr val="dk1"/>
                </a:solidFill>
                <a:latin typeface="Courier New"/>
                <a:ea typeface="Courier New"/>
                <a:cs typeface="Courier New"/>
                <a:sym typeface="Courier New"/>
              </a:rPr>
              <a:t>, pid);</a:t>
            </a:r>
            <a:endParaRPr sz="1800">
              <a:solidFill>
                <a:schemeClr val="dk1"/>
              </a:solidFill>
              <a:latin typeface="Courier New"/>
              <a:ea typeface="Courier New"/>
              <a:cs typeface="Courier New"/>
              <a:sym typeface="Courier New"/>
            </a:endParaRPr>
          </a:p>
          <a:p>
            <a:pPr indent="0" lvl="0" marL="12700" marR="0" rtl="0" algn="l">
              <a:lnSpc>
                <a:spcPct val="116666"/>
              </a:lnSpc>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
        <p:nvSpPr>
          <p:cNvPr id="144" name="Google Shape;144;p15"/>
          <p:cNvSpPr txBox="1"/>
          <p:nvPr/>
        </p:nvSpPr>
        <p:spPr>
          <a:xfrm>
            <a:off x="4508372" y="5446572"/>
            <a:ext cx="2874010" cy="1111250"/>
          </a:xfrm>
          <a:prstGeom prst="rect">
            <a:avLst/>
          </a:prstGeom>
          <a:noFill/>
          <a:ln>
            <a:noFill/>
          </a:ln>
        </p:spPr>
        <p:txBody>
          <a:bodyPr anchorCtr="0" anchor="t" bIns="0" lIns="0" spcFirstLastPara="1" rIns="0" wrap="square" tIns="12700">
            <a:spAutoFit/>
          </a:bodyPr>
          <a:lstStyle/>
          <a:p>
            <a:pPr indent="0" lvl="0" marL="12700" marR="0" rtl="0" algn="l">
              <a:lnSpc>
                <a:spcPct val="117777"/>
              </a:lnSpc>
              <a:spcBef>
                <a:spcPts val="0"/>
              </a:spcBef>
              <a:spcAft>
                <a:spcPts val="0"/>
              </a:spcAft>
              <a:buNone/>
            </a:pPr>
            <a:r>
              <a:rPr lang="en-US" sz="1800">
                <a:solidFill>
                  <a:schemeClr val="dk1"/>
                </a:solidFill>
                <a:latin typeface="Arimo"/>
                <a:ea typeface="Arimo"/>
                <a:cs typeface="Arimo"/>
                <a:sym typeface="Arimo"/>
              </a:rPr>
              <a:t>The parent will print:</a:t>
            </a:r>
            <a:endParaRPr sz="1800">
              <a:solidFill>
                <a:schemeClr val="dk1"/>
              </a:solidFill>
              <a:latin typeface="Arimo"/>
              <a:ea typeface="Arimo"/>
              <a:cs typeface="Arimo"/>
              <a:sym typeface="Arimo"/>
            </a:endParaRPr>
          </a:p>
          <a:p>
            <a:pPr indent="0" lvl="0" marL="12700" marR="0" rtl="0" algn="l">
              <a:lnSpc>
                <a:spcPct val="117777"/>
              </a:lnSpc>
              <a:spcBef>
                <a:spcPts val="0"/>
              </a:spcBef>
              <a:spcAft>
                <a:spcPts val="0"/>
              </a:spcAft>
              <a:buNone/>
            </a:pPr>
            <a:r>
              <a:rPr lang="en-US" sz="1800">
                <a:solidFill>
                  <a:schemeClr val="dk1"/>
                </a:solidFill>
                <a:latin typeface="Courier New"/>
                <a:ea typeface="Courier New"/>
                <a:cs typeface="Courier New"/>
                <a:sym typeface="Courier New"/>
              </a:rPr>
              <a:t>PID: 34</a:t>
            </a:r>
            <a:endParaRPr sz="1800">
              <a:solidFill>
                <a:schemeClr val="dk1"/>
              </a:solidFill>
              <a:latin typeface="Courier New"/>
              <a:ea typeface="Courier New"/>
              <a:cs typeface="Courier New"/>
              <a:sym typeface="Courier New"/>
            </a:endParaRPr>
          </a:p>
          <a:p>
            <a:pPr indent="0" lvl="0" marL="12700" marR="0" rtl="0" algn="l">
              <a:lnSpc>
                <a:spcPct val="117499"/>
              </a:lnSpc>
              <a:spcBef>
                <a:spcPts val="80"/>
              </a:spcBef>
              <a:spcAft>
                <a:spcPts val="0"/>
              </a:spcAft>
              <a:buNone/>
            </a:pPr>
            <a:r>
              <a:rPr lang="en-US" sz="1800">
                <a:solidFill>
                  <a:schemeClr val="dk1"/>
                </a:solidFill>
                <a:latin typeface="Arimo"/>
                <a:ea typeface="Arimo"/>
                <a:cs typeface="Arimo"/>
                <a:sym typeface="Arimo"/>
              </a:rPr>
              <a:t>And the child will </a:t>
            </a:r>
            <a:r>
              <a:rPr b="1" lang="en-US" sz="1800">
                <a:solidFill>
                  <a:schemeClr val="dk1"/>
                </a:solidFill>
                <a:latin typeface="Trebuchet MS"/>
                <a:ea typeface="Trebuchet MS"/>
                <a:cs typeface="Trebuchet MS"/>
                <a:sym typeface="Trebuchet MS"/>
              </a:rPr>
              <a:t>always </a:t>
            </a:r>
            <a:r>
              <a:rPr lang="en-US" sz="1800">
                <a:solidFill>
                  <a:schemeClr val="dk1"/>
                </a:solidFill>
                <a:latin typeface="Arimo"/>
                <a:ea typeface="Arimo"/>
                <a:cs typeface="Arimo"/>
                <a:sym typeface="Arimo"/>
              </a:rPr>
              <a:t>print:</a:t>
            </a:r>
            <a:endParaRPr sz="1800">
              <a:solidFill>
                <a:schemeClr val="dk1"/>
              </a:solidFill>
              <a:latin typeface="Arimo"/>
              <a:ea typeface="Arimo"/>
              <a:cs typeface="Arimo"/>
              <a:sym typeface="Arimo"/>
            </a:endParaRPr>
          </a:p>
          <a:p>
            <a:pPr indent="0" lvl="0" marL="12700" marR="0" rtl="0" algn="l">
              <a:lnSpc>
                <a:spcPct val="117499"/>
              </a:lnSpc>
              <a:spcBef>
                <a:spcPts val="0"/>
              </a:spcBef>
              <a:spcAft>
                <a:spcPts val="0"/>
              </a:spcAft>
              <a:buNone/>
            </a:pPr>
            <a:r>
              <a:rPr lang="en-US" sz="1800">
                <a:solidFill>
                  <a:schemeClr val="dk1"/>
                </a:solidFill>
                <a:latin typeface="Courier New"/>
                <a:ea typeface="Courier New"/>
                <a:cs typeface="Courier New"/>
                <a:sym typeface="Courier New"/>
              </a:rPr>
              <a:t>PID: 0</a:t>
            </a:r>
            <a:endParaRPr sz="1800">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691387" y="340817"/>
            <a:ext cx="372046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“fork()” Example</a:t>
            </a:r>
            <a:endParaRPr/>
          </a:p>
        </p:txBody>
      </p:sp>
      <p:sp>
        <p:nvSpPr>
          <p:cNvPr id="150" name="Google Shape;150;p16"/>
          <p:cNvSpPr txBox="1"/>
          <p:nvPr/>
        </p:nvSpPr>
        <p:spPr>
          <a:xfrm>
            <a:off x="5151501" y="1480184"/>
            <a:ext cx="3674110" cy="5282565"/>
          </a:xfrm>
          <a:prstGeom prst="rect">
            <a:avLst/>
          </a:prstGeom>
          <a:noFill/>
          <a:ln>
            <a:noFill/>
          </a:ln>
        </p:spPr>
        <p:txBody>
          <a:bodyPr anchorCtr="0" anchor="t" bIns="0" lIns="0" spcFirstLastPara="1" rIns="0" wrap="square" tIns="48875">
            <a:spAutoFit/>
          </a:bodyPr>
          <a:lstStyle/>
          <a:p>
            <a:pPr indent="0" lvl="0" marL="12700" marR="6350" rtl="0" algn="l">
              <a:lnSpc>
                <a:spcPct val="90000"/>
              </a:lnSpc>
              <a:spcBef>
                <a:spcPts val="0"/>
              </a:spcBef>
              <a:spcAft>
                <a:spcPts val="0"/>
              </a:spcAft>
              <a:buNone/>
            </a:pPr>
            <a:r>
              <a:rPr lang="en-US" sz="2400">
                <a:solidFill>
                  <a:schemeClr val="dk1"/>
                </a:solidFill>
                <a:latin typeface="Arimo"/>
                <a:ea typeface="Arimo"/>
                <a:cs typeface="Arimo"/>
                <a:sym typeface="Arimo"/>
              </a:rPr>
              <a:t>When simpfork is executed, it  has a pid of 914. Next it calls  </a:t>
            </a:r>
            <a:r>
              <a:rPr b="1" lang="en-US" sz="2400">
                <a:solidFill>
                  <a:schemeClr val="dk1"/>
                </a:solidFill>
                <a:latin typeface="Trebuchet MS"/>
                <a:ea typeface="Trebuchet MS"/>
                <a:cs typeface="Trebuchet MS"/>
                <a:sym typeface="Trebuchet MS"/>
              </a:rPr>
              <a:t>fork() </a:t>
            </a:r>
            <a:r>
              <a:rPr lang="en-US" sz="2400">
                <a:solidFill>
                  <a:schemeClr val="dk1"/>
                </a:solidFill>
                <a:latin typeface="Arimo"/>
                <a:ea typeface="Arimo"/>
                <a:cs typeface="Arimo"/>
                <a:sym typeface="Arimo"/>
              </a:rPr>
              <a:t>creating a duplicate  process with a pid of 915.</a:t>
            </a:r>
            <a:endParaRPr sz="2400">
              <a:solidFill>
                <a:schemeClr val="dk1"/>
              </a:solidFill>
              <a:latin typeface="Arimo"/>
              <a:ea typeface="Arimo"/>
              <a:cs typeface="Arimo"/>
              <a:sym typeface="Arimo"/>
            </a:endParaRPr>
          </a:p>
          <a:p>
            <a:pPr indent="0" lvl="0" marL="12700" marR="5080" rtl="0" algn="l">
              <a:lnSpc>
                <a:spcPct val="90000"/>
              </a:lnSpc>
              <a:spcBef>
                <a:spcPts val="0"/>
              </a:spcBef>
              <a:spcAft>
                <a:spcPts val="0"/>
              </a:spcAft>
              <a:buNone/>
            </a:pPr>
            <a:r>
              <a:rPr lang="en-US" sz="2400">
                <a:solidFill>
                  <a:schemeClr val="dk1"/>
                </a:solidFill>
                <a:latin typeface="Arimo"/>
                <a:ea typeface="Arimo"/>
                <a:cs typeface="Arimo"/>
                <a:sym typeface="Arimo"/>
              </a:rPr>
              <a:t>The parent gains control of  the CPU, and returns from  </a:t>
            </a:r>
            <a:r>
              <a:rPr b="1" lang="en-US" sz="2400">
                <a:solidFill>
                  <a:schemeClr val="dk1"/>
                </a:solidFill>
                <a:latin typeface="Trebuchet MS"/>
                <a:ea typeface="Trebuchet MS"/>
                <a:cs typeface="Trebuchet MS"/>
                <a:sym typeface="Trebuchet MS"/>
              </a:rPr>
              <a:t>fork() </a:t>
            </a:r>
            <a:r>
              <a:rPr lang="en-US" sz="2400">
                <a:solidFill>
                  <a:schemeClr val="dk1"/>
                </a:solidFill>
                <a:latin typeface="Arimo"/>
                <a:ea typeface="Arimo"/>
                <a:cs typeface="Arimo"/>
                <a:sym typeface="Arimo"/>
              </a:rPr>
              <a:t>with a return value of  the 915 -- </a:t>
            </a:r>
            <a:r>
              <a:rPr b="1" lang="en-US" sz="2400">
                <a:solidFill>
                  <a:schemeClr val="dk1"/>
                </a:solidFill>
                <a:latin typeface="Trebuchet MS"/>
                <a:ea typeface="Trebuchet MS"/>
                <a:cs typeface="Trebuchet MS"/>
                <a:sym typeface="Trebuchet MS"/>
              </a:rPr>
              <a:t>this is the child's  pid. </a:t>
            </a:r>
            <a:r>
              <a:rPr lang="en-US" sz="2400">
                <a:solidFill>
                  <a:schemeClr val="dk1"/>
                </a:solidFill>
                <a:latin typeface="Arimo"/>
                <a:ea typeface="Arimo"/>
                <a:cs typeface="Arimo"/>
                <a:sym typeface="Arimo"/>
              </a:rPr>
              <a:t>It prints out this return  value, its own pid, and the pid  of C shell, which is 381.</a:t>
            </a:r>
            <a:endParaRPr sz="2400">
              <a:solidFill>
                <a:schemeClr val="dk1"/>
              </a:solidFill>
              <a:latin typeface="Arimo"/>
              <a:ea typeface="Arimo"/>
              <a:cs typeface="Arimo"/>
              <a:sym typeface="Arimo"/>
            </a:endParaRPr>
          </a:p>
          <a:p>
            <a:pPr indent="0" lvl="0" marL="12700" marR="17145" rtl="0" algn="l">
              <a:lnSpc>
                <a:spcPct val="90000"/>
              </a:lnSpc>
              <a:spcBef>
                <a:spcPts val="705"/>
              </a:spcBef>
              <a:spcAft>
                <a:spcPts val="0"/>
              </a:spcAft>
              <a:buNone/>
            </a:pPr>
            <a:r>
              <a:rPr b="1" lang="en-US" sz="2200">
                <a:solidFill>
                  <a:srgbClr val="584640"/>
                </a:solidFill>
                <a:latin typeface="Trebuchet MS"/>
                <a:ea typeface="Trebuchet MS"/>
                <a:cs typeface="Trebuchet MS"/>
                <a:sym typeface="Trebuchet MS"/>
              </a:rPr>
              <a:t>Note: </a:t>
            </a:r>
            <a:r>
              <a:rPr lang="en-US" sz="2200">
                <a:solidFill>
                  <a:schemeClr val="dk1"/>
                </a:solidFill>
                <a:latin typeface="Arimo"/>
                <a:ea typeface="Arimo"/>
                <a:cs typeface="Arimo"/>
                <a:sym typeface="Arimo"/>
              </a:rPr>
              <a:t>there is no guarantee  which process gains control of  the CPU first after a </a:t>
            </a:r>
            <a:r>
              <a:rPr b="1" lang="en-US" sz="2200">
                <a:solidFill>
                  <a:schemeClr val="dk1"/>
                </a:solidFill>
                <a:latin typeface="Trebuchet MS"/>
                <a:ea typeface="Trebuchet MS"/>
                <a:cs typeface="Trebuchet MS"/>
                <a:sym typeface="Trebuchet MS"/>
              </a:rPr>
              <a:t>fork()</a:t>
            </a:r>
            <a:r>
              <a:rPr lang="en-US" sz="2200">
                <a:solidFill>
                  <a:schemeClr val="dk1"/>
                </a:solidFill>
                <a:latin typeface="Arimo"/>
                <a:ea typeface="Arimo"/>
                <a:cs typeface="Arimo"/>
                <a:sym typeface="Arimo"/>
              </a:rPr>
              <a:t>. It  could be the parent, and it could  be the child.</a:t>
            </a:r>
            <a:endParaRPr sz="2200">
              <a:solidFill>
                <a:schemeClr val="dk1"/>
              </a:solidFill>
              <a:latin typeface="Arimo"/>
              <a:ea typeface="Arimo"/>
              <a:cs typeface="Arimo"/>
              <a:sym typeface="Arimo"/>
            </a:endParaRPr>
          </a:p>
        </p:txBody>
      </p:sp>
      <p:sp>
        <p:nvSpPr>
          <p:cNvPr id="151" name="Google Shape;151;p16"/>
          <p:cNvSpPr txBox="1"/>
          <p:nvPr/>
        </p:nvSpPr>
        <p:spPr>
          <a:xfrm>
            <a:off x="146291" y="1571625"/>
            <a:ext cx="4857750" cy="2500630"/>
          </a:xfrm>
          <a:prstGeom prst="rect">
            <a:avLst/>
          </a:prstGeom>
          <a:solidFill>
            <a:srgbClr val="E6DEDB"/>
          </a:solidFill>
          <a:ln cap="flat" cmpd="sng" w="19050">
            <a:solidFill>
              <a:srgbClr val="6B859A"/>
            </a:solidFill>
            <a:prstDash val="solid"/>
            <a:round/>
            <a:headEnd len="sm" w="sm" type="none"/>
            <a:tailEnd len="sm" w="sm" type="none"/>
          </a:ln>
        </p:spPr>
        <p:txBody>
          <a:bodyPr anchorCtr="0" anchor="t" bIns="0" lIns="0" spcFirstLastPara="1" rIns="0" wrap="square" tIns="105400">
            <a:spAutoFit/>
          </a:bodyPr>
          <a:lstStyle/>
          <a:p>
            <a:pPr indent="0" lvl="0" marL="0" marR="3617595" rtl="0" algn="r">
              <a:lnSpc>
                <a:spcPct val="100000"/>
              </a:lnSpc>
              <a:spcBef>
                <a:spcPts val="0"/>
              </a:spcBef>
              <a:spcAft>
                <a:spcPts val="0"/>
              </a:spcAft>
              <a:buNone/>
            </a:pPr>
            <a:r>
              <a:rPr lang="en-US" sz="1800">
                <a:solidFill>
                  <a:schemeClr val="dk1"/>
                </a:solidFill>
                <a:latin typeface="Arimo"/>
                <a:ea typeface="Arimo"/>
                <a:cs typeface="Arimo"/>
                <a:sym typeface="Arimo"/>
              </a:rPr>
              <a:t>void main() {</a:t>
            </a:r>
            <a:endParaRPr sz="1800">
              <a:solidFill>
                <a:schemeClr val="dk1"/>
              </a:solidFill>
              <a:latin typeface="Arimo"/>
              <a:ea typeface="Arimo"/>
              <a:cs typeface="Arimo"/>
              <a:sym typeface="Arimo"/>
            </a:endParaRPr>
          </a:p>
          <a:p>
            <a:pPr indent="0" lvl="0" marL="0" marR="3608704" rtl="0" algn="r">
              <a:lnSpc>
                <a:spcPct val="100000"/>
              </a:lnSpc>
              <a:spcBef>
                <a:spcPts val="0"/>
              </a:spcBef>
              <a:spcAft>
                <a:spcPts val="0"/>
              </a:spcAft>
              <a:buNone/>
            </a:pPr>
            <a:r>
              <a:rPr lang="en-US" sz="1800">
                <a:solidFill>
                  <a:schemeClr val="dk1"/>
                </a:solidFill>
                <a:latin typeface="Arimo"/>
                <a:ea typeface="Arimo"/>
                <a:cs typeface="Arimo"/>
                <a:sym typeface="Arimo"/>
              </a:rPr>
              <a:t>int i;</a:t>
            </a:r>
            <a:endParaRPr sz="1800">
              <a:solidFill>
                <a:schemeClr val="dk1"/>
              </a:solidFill>
              <a:latin typeface="Arimo"/>
              <a:ea typeface="Arimo"/>
              <a:cs typeface="Arimo"/>
              <a:sym typeface="Arimo"/>
            </a:endParaRPr>
          </a:p>
          <a:p>
            <a:pPr indent="-64135" lvl="0" marL="916305" marR="318770" rtl="0" algn="l">
              <a:lnSpc>
                <a:spcPct val="100000"/>
              </a:lnSpc>
              <a:spcBef>
                <a:spcPts val="0"/>
              </a:spcBef>
              <a:spcAft>
                <a:spcPts val="0"/>
              </a:spcAft>
              <a:buNone/>
            </a:pPr>
            <a:r>
              <a:rPr lang="en-US" sz="1800">
                <a:solidFill>
                  <a:schemeClr val="dk1"/>
                </a:solidFill>
                <a:latin typeface="Arimo"/>
                <a:ea typeface="Arimo"/>
                <a:cs typeface="Arimo"/>
                <a:sym typeface="Arimo"/>
              </a:rPr>
              <a:t>printf("simpfork: pid = %d\n", getpid());   i = fork();</a:t>
            </a:r>
            <a:endParaRPr sz="1800">
              <a:solidFill>
                <a:schemeClr val="dk1"/>
              </a:solidFill>
              <a:latin typeface="Arimo"/>
              <a:ea typeface="Arimo"/>
              <a:cs typeface="Arimo"/>
              <a:sym typeface="Arimo"/>
            </a:endParaRPr>
          </a:p>
          <a:p>
            <a:pPr indent="0" lvl="0" marL="916305" marR="0" rtl="0" algn="l">
              <a:lnSpc>
                <a:spcPct val="100000"/>
              </a:lnSpc>
              <a:spcBef>
                <a:spcPts val="0"/>
              </a:spcBef>
              <a:spcAft>
                <a:spcPts val="0"/>
              </a:spcAft>
              <a:buNone/>
            </a:pPr>
            <a:r>
              <a:rPr lang="en-US" sz="1800">
                <a:solidFill>
                  <a:schemeClr val="dk1"/>
                </a:solidFill>
                <a:latin typeface="Arimo"/>
                <a:ea typeface="Arimo"/>
                <a:cs typeface="Arimo"/>
                <a:sym typeface="Arimo"/>
              </a:rPr>
              <a:t>printf("Did a fork. It returned %d.</a:t>
            </a:r>
            <a:endParaRPr sz="1800">
              <a:solidFill>
                <a:schemeClr val="dk1"/>
              </a:solidFill>
              <a:latin typeface="Arimo"/>
              <a:ea typeface="Arimo"/>
              <a:cs typeface="Arimo"/>
              <a:sym typeface="Arimo"/>
            </a:endParaRPr>
          </a:p>
          <a:p>
            <a:pPr indent="0" lvl="0" marL="1921510" marR="0" rtl="0" algn="l">
              <a:lnSpc>
                <a:spcPct val="100000"/>
              </a:lnSpc>
              <a:spcBef>
                <a:spcPts val="0"/>
              </a:spcBef>
              <a:spcAft>
                <a:spcPts val="0"/>
              </a:spcAft>
              <a:buNone/>
            </a:pPr>
            <a:r>
              <a:rPr lang="en-US" sz="1800">
                <a:solidFill>
                  <a:schemeClr val="dk1"/>
                </a:solidFill>
                <a:latin typeface="Arimo"/>
                <a:ea typeface="Arimo"/>
                <a:cs typeface="Arimo"/>
                <a:sym typeface="Arimo"/>
              </a:rPr>
              <a:t>getpid = %d. getppid = %d\n“</a:t>
            </a:r>
            <a:endParaRPr sz="1800">
              <a:solidFill>
                <a:schemeClr val="dk1"/>
              </a:solidFill>
              <a:latin typeface="Arimo"/>
              <a:ea typeface="Arimo"/>
              <a:cs typeface="Arimo"/>
              <a:sym typeface="Arimo"/>
            </a:endParaRPr>
          </a:p>
          <a:p>
            <a:pPr indent="0" lvl="0" marL="1921510" marR="0" rtl="0" algn="l">
              <a:lnSpc>
                <a:spcPct val="119722"/>
              </a:lnSpc>
              <a:spcBef>
                <a:spcPts val="0"/>
              </a:spcBef>
              <a:spcAft>
                <a:spcPts val="0"/>
              </a:spcAft>
              <a:buNone/>
            </a:pPr>
            <a:r>
              <a:rPr lang="en-US" sz="1800">
                <a:solidFill>
                  <a:schemeClr val="dk1"/>
                </a:solidFill>
                <a:latin typeface="Arimo"/>
                <a:ea typeface="Arimo"/>
                <a:cs typeface="Arimo"/>
                <a:sym typeface="Arimo"/>
              </a:rPr>
              <a:t>, i, getpid(), getppid());</a:t>
            </a:r>
            <a:endParaRPr sz="1800">
              <a:solidFill>
                <a:schemeClr val="dk1"/>
              </a:solidFill>
              <a:latin typeface="Arimo"/>
              <a:ea typeface="Arimo"/>
              <a:cs typeface="Arimo"/>
              <a:sym typeface="Arimo"/>
            </a:endParaRPr>
          </a:p>
          <a:p>
            <a:pPr indent="0" lvl="0" marL="92075" marR="0" rtl="0" algn="l">
              <a:lnSpc>
                <a:spcPct val="119722"/>
              </a:lnSpc>
              <a:spcBef>
                <a:spcPts val="0"/>
              </a:spcBef>
              <a:spcAft>
                <a:spcPts val="0"/>
              </a:spcAft>
              <a:buNone/>
            </a:pPr>
            <a:r>
              <a:rPr lang="en-US" sz="1800">
                <a:solidFill>
                  <a:schemeClr val="dk1"/>
                </a:solidFill>
                <a:latin typeface="Arimo"/>
                <a:ea typeface="Arimo"/>
                <a:cs typeface="Arimo"/>
                <a:sym typeface="Arimo"/>
              </a:rPr>
              <a:t>}</a:t>
            </a:r>
            <a:endParaRPr sz="1800">
              <a:solidFill>
                <a:schemeClr val="dk1"/>
              </a:solidFill>
              <a:latin typeface="Arimo"/>
              <a:ea typeface="Arimo"/>
              <a:cs typeface="Arimo"/>
              <a:sym typeface="Arimo"/>
            </a:endParaRPr>
          </a:p>
        </p:txBody>
      </p:sp>
      <p:sp>
        <p:nvSpPr>
          <p:cNvPr id="152" name="Google Shape;152;p16"/>
          <p:cNvSpPr txBox="1"/>
          <p:nvPr/>
        </p:nvSpPr>
        <p:spPr>
          <a:xfrm>
            <a:off x="146291" y="4429087"/>
            <a:ext cx="4857750" cy="1929130"/>
          </a:xfrm>
          <a:prstGeom prst="rect">
            <a:avLst/>
          </a:prstGeom>
          <a:solidFill>
            <a:srgbClr val="E6DEDB"/>
          </a:solidFill>
          <a:ln cap="flat" cmpd="sng" w="19050">
            <a:solidFill>
              <a:srgbClr val="6B859A"/>
            </a:solidFill>
            <a:prstDash val="solid"/>
            <a:round/>
            <a:headEnd len="sm" w="sm" type="none"/>
            <a:tailEnd len="sm" w="sm" type="none"/>
          </a:ln>
        </p:spPr>
        <p:txBody>
          <a:bodyPr anchorCtr="0" anchor="t" bIns="0" lIns="0" spcFirstLastPara="1" rIns="0" wrap="square" tIns="106025">
            <a:spAutoFit/>
          </a:bodyPr>
          <a:lstStyle/>
          <a:p>
            <a:pPr indent="0" lvl="0" marL="199390" marR="0" rtl="0" algn="l">
              <a:lnSpc>
                <a:spcPct val="100000"/>
              </a:lnSpc>
              <a:spcBef>
                <a:spcPts val="0"/>
              </a:spcBef>
              <a:spcAft>
                <a:spcPts val="0"/>
              </a:spcAft>
              <a:buNone/>
            </a:pPr>
            <a:r>
              <a:rPr lang="en-US" sz="1800">
                <a:solidFill>
                  <a:schemeClr val="dk1"/>
                </a:solidFill>
                <a:latin typeface="Arimo"/>
                <a:ea typeface="Arimo"/>
                <a:cs typeface="Arimo"/>
                <a:sym typeface="Arimo"/>
              </a:rPr>
              <a:t>Returns:</a:t>
            </a:r>
            <a:endParaRPr sz="1800">
              <a:solidFill>
                <a:schemeClr val="dk1"/>
              </a:solidFill>
              <a:latin typeface="Arimo"/>
              <a:ea typeface="Arimo"/>
              <a:cs typeface="Arimo"/>
              <a:sym typeface="Arimo"/>
            </a:endParaRPr>
          </a:p>
          <a:p>
            <a:pPr indent="0" lvl="0" marL="199390" marR="0" rtl="0" algn="l">
              <a:lnSpc>
                <a:spcPct val="100000"/>
              </a:lnSpc>
              <a:spcBef>
                <a:spcPts val="755"/>
              </a:spcBef>
              <a:spcAft>
                <a:spcPts val="0"/>
              </a:spcAft>
              <a:buNone/>
            </a:pPr>
            <a:r>
              <a:rPr lang="en-US" sz="1800">
                <a:solidFill>
                  <a:schemeClr val="dk1"/>
                </a:solidFill>
                <a:latin typeface="Arial"/>
                <a:ea typeface="Arial"/>
                <a:cs typeface="Arial"/>
                <a:sym typeface="Arial"/>
              </a:rPr>
              <a:t>simpfork: pid = 914</a:t>
            </a:r>
            <a:endParaRPr sz="1800">
              <a:solidFill>
                <a:schemeClr val="dk1"/>
              </a:solidFill>
              <a:latin typeface="Arial"/>
              <a:ea typeface="Arial"/>
              <a:cs typeface="Arial"/>
              <a:sym typeface="Arial"/>
            </a:endParaRPr>
          </a:p>
          <a:p>
            <a:pPr indent="0" lvl="0" marL="199390" marR="194945" rtl="0" algn="l">
              <a:lnSpc>
                <a:spcPct val="145500"/>
              </a:lnSpc>
              <a:spcBef>
                <a:spcPts val="50"/>
              </a:spcBef>
              <a:spcAft>
                <a:spcPts val="0"/>
              </a:spcAft>
              <a:buNone/>
            </a:pPr>
            <a:r>
              <a:rPr lang="en-US" sz="1800">
                <a:solidFill>
                  <a:schemeClr val="dk1"/>
                </a:solidFill>
                <a:latin typeface="Arial"/>
                <a:ea typeface="Arial"/>
                <a:cs typeface="Arial"/>
                <a:sym typeface="Arial"/>
              </a:rPr>
              <a:t>Did a fork.It returned 915. getpid=914. getppid=381  Did a fork. It returned 0. getpid=915. getppid=914</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691387" y="340817"/>
            <a:ext cx="544830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“exec()” System Call</a:t>
            </a:r>
            <a:endParaRPr/>
          </a:p>
        </p:txBody>
      </p:sp>
      <p:sp>
        <p:nvSpPr>
          <p:cNvPr id="158" name="Google Shape;158;p17"/>
          <p:cNvSpPr txBox="1"/>
          <p:nvPr/>
        </p:nvSpPr>
        <p:spPr>
          <a:xfrm>
            <a:off x="691387" y="1516125"/>
            <a:ext cx="7867015" cy="4806950"/>
          </a:xfrm>
          <a:prstGeom prst="rect">
            <a:avLst/>
          </a:prstGeom>
          <a:noFill/>
          <a:ln>
            <a:noFill/>
          </a:ln>
        </p:spPr>
        <p:txBody>
          <a:bodyPr anchorCtr="0" anchor="t" bIns="0" lIns="0" spcFirstLastPara="1" rIns="0" wrap="square" tIns="126350">
            <a:spAutoFit/>
          </a:bodyPr>
          <a:lstStyle/>
          <a:p>
            <a:pPr indent="-320040" lvl="0" marL="332740" marR="218440" rtl="0" algn="l">
              <a:lnSpc>
                <a:spcPct val="70000"/>
              </a:lnSpc>
              <a:spcBef>
                <a:spcPts val="0"/>
              </a:spcBef>
              <a:spcAft>
                <a:spcPts val="0"/>
              </a:spcAft>
              <a:buClr>
                <a:srgbClr val="DD8046"/>
              </a:buClr>
              <a:buSzPts val="1500"/>
              <a:buFont typeface="Noto Sans Symbols"/>
              <a:buChar char="◻"/>
            </a:pPr>
            <a:r>
              <a:rPr lang="en-US" sz="2500">
                <a:solidFill>
                  <a:schemeClr val="dk1"/>
                </a:solidFill>
                <a:latin typeface="Arimo"/>
                <a:ea typeface="Arimo"/>
                <a:cs typeface="Arimo"/>
                <a:sym typeface="Arimo"/>
              </a:rPr>
              <a:t>The </a:t>
            </a:r>
            <a:r>
              <a:rPr lang="en-US" sz="2500">
                <a:solidFill>
                  <a:schemeClr val="dk1"/>
                </a:solidFill>
                <a:latin typeface="Courier New"/>
                <a:ea typeface="Courier New"/>
                <a:cs typeface="Courier New"/>
                <a:sym typeface="Courier New"/>
              </a:rPr>
              <a:t>exec()</a:t>
            </a:r>
            <a:r>
              <a:rPr lang="en-US" sz="2500">
                <a:solidFill>
                  <a:schemeClr val="dk1"/>
                </a:solidFill>
                <a:latin typeface="Arimo"/>
                <a:ea typeface="Arimo"/>
                <a:cs typeface="Arimo"/>
                <a:sym typeface="Arimo"/>
              </a:rPr>
              <a:t>call replaces a current process</a:t>
            </a:r>
            <a:r>
              <a:rPr lang="en-US" sz="2500">
                <a:solidFill>
                  <a:schemeClr val="dk1"/>
                </a:solidFill>
                <a:latin typeface="Arial"/>
                <a:ea typeface="Arial"/>
                <a:cs typeface="Arial"/>
                <a:sym typeface="Arial"/>
              </a:rPr>
              <a:t>’ </a:t>
            </a:r>
            <a:r>
              <a:rPr lang="en-US" sz="2500">
                <a:solidFill>
                  <a:schemeClr val="dk1"/>
                </a:solidFill>
                <a:latin typeface="Arimo"/>
                <a:ea typeface="Arimo"/>
                <a:cs typeface="Arimo"/>
                <a:sym typeface="Arimo"/>
              </a:rPr>
              <a:t>image with a  new one (i.e. loads a new program within current process).</a:t>
            </a:r>
            <a:endParaRPr sz="2500">
              <a:solidFill>
                <a:schemeClr val="dk1"/>
              </a:solidFill>
              <a:latin typeface="Arimo"/>
              <a:ea typeface="Arimo"/>
              <a:cs typeface="Arimo"/>
              <a:sym typeface="Arimo"/>
            </a:endParaRPr>
          </a:p>
          <a:p>
            <a:pPr indent="0" lvl="0" marL="0" marR="0" rtl="0" algn="l">
              <a:lnSpc>
                <a:spcPct val="100000"/>
              </a:lnSpc>
              <a:spcBef>
                <a:spcPts val="20"/>
              </a:spcBef>
              <a:spcAft>
                <a:spcPts val="0"/>
              </a:spcAft>
              <a:buClr>
                <a:srgbClr val="DD8046"/>
              </a:buClr>
              <a:buSzPts val="2250"/>
              <a:buFont typeface="Noto Sans Symbols"/>
              <a:buNone/>
            </a:pPr>
            <a:r>
              <a:t/>
            </a:r>
            <a:endParaRPr sz="2250">
              <a:solidFill>
                <a:schemeClr val="dk1"/>
              </a:solidFill>
              <a:latin typeface="Arimo"/>
              <a:ea typeface="Arimo"/>
              <a:cs typeface="Arimo"/>
              <a:sym typeface="Arimo"/>
            </a:endParaRPr>
          </a:p>
          <a:p>
            <a:pPr indent="-320040" lvl="0" marL="332740" marR="0" rtl="0" algn="l">
              <a:lnSpc>
                <a:spcPct val="102000"/>
              </a:lnSpc>
              <a:spcBef>
                <a:spcPts val="0"/>
              </a:spcBef>
              <a:spcAft>
                <a:spcPts val="0"/>
              </a:spcAft>
              <a:buClr>
                <a:srgbClr val="DD8046"/>
              </a:buClr>
              <a:buSzPts val="1500"/>
              <a:buFont typeface="Noto Sans Symbols"/>
              <a:buChar char="◻"/>
            </a:pPr>
            <a:r>
              <a:rPr lang="en-US" sz="2500">
                <a:solidFill>
                  <a:schemeClr val="dk1"/>
                </a:solidFill>
                <a:latin typeface="Arimo"/>
                <a:ea typeface="Arimo"/>
                <a:cs typeface="Arimo"/>
                <a:sym typeface="Arimo"/>
              </a:rPr>
              <a:t>The new image is either regular executable </a:t>
            </a:r>
            <a:r>
              <a:rPr b="1" lang="en-US" sz="2500">
                <a:solidFill>
                  <a:schemeClr val="dk1"/>
                </a:solidFill>
                <a:latin typeface="Trebuchet MS"/>
                <a:ea typeface="Trebuchet MS"/>
                <a:cs typeface="Trebuchet MS"/>
                <a:sym typeface="Trebuchet MS"/>
              </a:rPr>
              <a:t>binary file </a:t>
            </a:r>
            <a:r>
              <a:rPr lang="en-US" sz="2500">
                <a:solidFill>
                  <a:schemeClr val="dk1"/>
                </a:solidFill>
                <a:latin typeface="Arimo"/>
                <a:ea typeface="Arimo"/>
                <a:cs typeface="Arimo"/>
                <a:sym typeface="Arimo"/>
              </a:rPr>
              <a:t>or a</a:t>
            </a:r>
            <a:endParaRPr sz="2500">
              <a:solidFill>
                <a:schemeClr val="dk1"/>
              </a:solidFill>
              <a:latin typeface="Arimo"/>
              <a:ea typeface="Arimo"/>
              <a:cs typeface="Arimo"/>
              <a:sym typeface="Arimo"/>
            </a:endParaRPr>
          </a:p>
          <a:p>
            <a:pPr indent="0" lvl="0" marL="332740" marR="0" rtl="0" algn="l">
              <a:lnSpc>
                <a:spcPct val="102000"/>
              </a:lnSpc>
              <a:spcBef>
                <a:spcPts val="0"/>
              </a:spcBef>
              <a:spcAft>
                <a:spcPts val="0"/>
              </a:spcAft>
              <a:buNone/>
            </a:pPr>
            <a:r>
              <a:rPr b="1" lang="en-US" sz="2500">
                <a:solidFill>
                  <a:schemeClr val="dk1"/>
                </a:solidFill>
                <a:latin typeface="Trebuchet MS"/>
                <a:ea typeface="Trebuchet MS"/>
                <a:cs typeface="Trebuchet MS"/>
                <a:sym typeface="Trebuchet MS"/>
              </a:rPr>
              <a:t>shell script</a:t>
            </a:r>
            <a:r>
              <a:rPr lang="en-US" sz="2500">
                <a:solidFill>
                  <a:schemeClr val="dk1"/>
                </a:solidFill>
                <a:latin typeface="Arimo"/>
                <a:ea typeface="Arimo"/>
                <a:cs typeface="Arimo"/>
                <a:sym typeface="Arimo"/>
              </a:rPr>
              <a:t>.</a:t>
            </a:r>
            <a:endParaRPr sz="2500">
              <a:solidFill>
                <a:schemeClr val="dk1"/>
              </a:solidFill>
              <a:latin typeface="Arimo"/>
              <a:ea typeface="Arimo"/>
              <a:cs typeface="Arimo"/>
              <a:sym typeface="Arimo"/>
            </a:endParaRPr>
          </a:p>
          <a:p>
            <a:pPr indent="0" lvl="0" marL="0" marR="0" rtl="0" algn="l">
              <a:lnSpc>
                <a:spcPct val="100000"/>
              </a:lnSpc>
              <a:spcBef>
                <a:spcPts val="5"/>
              </a:spcBef>
              <a:spcAft>
                <a:spcPts val="0"/>
              </a:spcAft>
              <a:buNone/>
            </a:pPr>
            <a:r>
              <a:t/>
            </a:r>
            <a:endParaRPr sz="2250">
              <a:solidFill>
                <a:schemeClr val="dk1"/>
              </a:solidFill>
              <a:latin typeface="Arimo"/>
              <a:ea typeface="Arimo"/>
              <a:cs typeface="Arimo"/>
              <a:sym typeface="Arimo"/>
            </a:endParaRPr>
          </a:p>
          <a:p>
            <a:pPr indent="-320040" lvl="0" marL="332740" marR="0" rtl="0" algn="l">
              <a:lnSpc>
                <a:spcPct val="102000"/>
              </a:lnSpc>
              <a:spcBef>
                <a:spcPts val="0"/>
              </a:spcBef>
              <a:spcAft>
                <a:spcPts val="0"/>
              </a:spcAft>
              <a:buClr>
                <a:srgbClr val="DD8046"/>
              </a:buClr>
              <a:buSzPts val="1500"/>
              <a:buFont typeface="Noto Sans Symbols"/>
              <a:buChar char="◻"/>
            </a:pPr>
            <a:r>
              <a:rPr lang="en-US" sz="2500">
                <a:solidFill>
                  <a:schemeClr val="dk1"/>
                </a:solidFill>
                <a:latin typeface="Arimo"/>
                <a:ea typeface="Arimo"/>
                <a:cs typeface="Arimo"/>
                <a:sym typeface="Arimo"/>
              </a:rPr>
              <a:t>There</a:t>
            </a:r>
            <a:r>
              <a:rPr lang="en-US" sz="2500">
                <a:solidFill>
                  <a:schemeClr val="dk1"/>
                </a:solidFill>
                <a:latin typeface="Arial"/>
                <a:ea typeface="Arial"/>
                <a:cs typeface="Arial"/>
                <a:sym typeface="Arial"/>
              </a:rPr>
              <a:t>’</a:t>
            </a:r>
            <a:r>
              <a:rPr lang="en-US" sz="2500">
                <a:solidFill>
                  <a:schemeClr val="dk1"/>
                </a:solidFill>
                <a:latin typeface="Arimo"/>
                <a:ea typeface="Arimo"/>
                <a:cs typeface="Arimo"/>
                <a:sym typeface="Arimo"/>
              </a:rPr>
              <a:t>s </a:t>
            </a:r>
            <a:r>
              <a:rPr b="1" lang="en-US" sz="2500">
                <a:solidFill>
                  <a:schemeClr val="dk1"/>
                </a:solidFill>
                <a:latin typeface="Trebuchet MS"/>
                <a:ea typeface="Trebuchet MS"/>
                <a:cs typeface="Trebuchet MS"/>
                <a:sym typeface="Trebuchet MS"/>
              </a:rPr>
              <a:t>not </a:t>
            </a:r>
            <a:r>
              <a:rPr lang="en-US" sz="2500">
                <a:solidFill>
                  <a:schemeClr val="dk1"/>
                </a:solidFill>
                <a:latin typeface="Arimo"/>
                <a:ea typeface="Arimo"/>
                <a:cs typeface="Arimo"/>
                <a:sym typeface="Arimo"/>
              </a:rPr>
              <a:t>a syscall under the name </a:t>
            </a:r>
            <a:r>
              <a:rPr lang="en-US" sz="2500">
                <a:solidFill>
                  <a:schemeClr val="dk1"/>
                </a:solidFill>
                <a:latin typeface="Courier New"/>
                <a:ea typeface="Courier New"/>
                <a:cs typeface="Courier New"/>
                <a:sym typeface="Courier New"/>
              </a:rPr>
              <a:t>exec()</a:t>
            </a:r>
            <a:r>
              <a:rPr lang="en-US" sz="2500">
                <a:solidFill>
                  <a:schemeClr val="dk1"/>
                </a:solidFill>
                <a:latin typeface="Arimo"/>
                <a:ea typeface="Arimo"/>
                <a:cs typeface="Arimo"/>
                <a:sym typeface="Arimo"/>
              </a:rPr>
              <a:t>. By</a:t>
            </a:r>
            <a:endParaRPr sz="2500">
              <a:solidFill>
                <a:schemeClr val="dk1"/>
              </a:solidFill>
              <a:latin typeface="Arimo"/>
              <a:ea typeface="Arimo"/>
              <a:cs typeface="Arimo"/>
              <a:sym typeface="Arimo"/>
            </a:endParaRPr>
          </a:p>
          <a:p>
            <a:pPr indent="0" lvl="0" marL="332740" marR="0" rtl="0" algn="l">
              <a:lnSpc>
                <a:spcPct val="88200"/>
              </a:lnSpc>
              <a:spcBef>
                <a:spcPts val="0"/>
              </a:spcBef>
              <a:spcAft>
                <a:spcPts val="0"/>
              </a:spcAft>
              <a:buNone/>
            </a:pPr>
            <a:r>
              <a:rPr lang="en-US" sz="2500">
                <a:solidFill>
                  <a:schemeClr val="dk1"/>
                </a:solidFill>
                <a:latin typeface="Courier New"/>
                <a:ea typeface="Courier New"/>
                <a:cs typeface="Courier New"/>
                <a:sym typeface="Courier New"/>
              </a:rPr>
              <a:t>exec()</a:t>
            </a:r>
            <a:r>
              <a:rPr lang="en-US" sz="2500">
                <a:solidFill>
                  <a:schemeClr val="dk1"/>
                </a:solidFill>
                <a:latin typeface="Arimo"/>
                <a:ea typeface="Arimo"/>
                <a:cs typeface="Arimo"/>
                <a:sym typeface="Arimo"/>
              </a:rPr>
              <a:t>we usually refer to a family of calls:</a:t>
            </a:r>
            <a:endParaRPr sz="2500">
              <a:solidFill>
                <a:schemeClr val="dk1"/>
              </a:solidFill>
              <a:latin typeface="Arimo"/>
              <a:ea typeface="Arimo"/>
              <a:cs typeface="Arimo"/>
              <a:sym typeface="Arimo"/>
            </a:endParaRPr>
          </a:p>
          <a:p>
            <a:pPr indent="-275590" lvl="1" marL="652780" marR="0" rtl="0" algn="l">
              <a:lnSpc>
                <a:spcPct val="88125"/>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execl(char *path, char *arg, ...);</a:t>
            </a:r>
            <a:endParaRPr b="0" i="0" sz="2400" u="none" cap="none" strike="noStrike">
              <a:solidFill>
                <a:schemeClr val="dk1"/>
              </a:solidFill>
              <a:latin typeface="Arimo"/>
              <a:ea typeface="Arimo"/>
              <a:cs typeface="Arimo"/>
              <a:sym typeface="Arimo"/>
            </a:endParaRPr>
          </a:p>
          <a:p>
            <a:pPr indent="-275590" lvl="1" marL="652780" marR="0" rtl="0" algn="l">
              <a:lnSpc>
                <a:spcPct val="84958"/>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execv(char *path, char *argv[]);</a:t>
            </a:r>
            <a:endParaRPr b="0" i="0" sz="2400" u="none" cap="none" strike="noStrike">
              <a:solidFill>
                <a:schemeClr val="dk1"/>
              </a:solidFill>
              <a:latin typeface="Arimo"/>
              <a:ea typeface="Arimo"/>
              <a:cs typeface="Arimo"/>
              <a:sym typeface="Arimo"/>
            </a:endParaRPr>
          </a:p>
          <a:p>
            <a:pPr indent="-275590" lvl="1" marL="652780" marR="0" rtl="0" algn="l">
              <a:lnSpc>
                <a:spcPct val="84958"/>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execle(char *path, char *arg, ..., char  *envp[]);</a:t>
            </a:r>
            <a:endParaRPr b="0" i="0" sz="2400" u="none" cap="none" strike="noStrike">
              <a:solidFill>
                <a:schemeClr val="dk1"/>
              </a:solidFill>
              <a:latin typeface="Arimo"/>
              <a:ea typeface="Arimo"/>
              <a:cs typeface="Arimo"/>
              <a:sym typeface="Arimo"/>
            </a:endParaRPr>
          </a:p>
          <a:p>
            <a:pPr indent="-275590" lvl="1" marL="652780" marR="0" rtl="0" algn="l">
              <a:lnSpc>
                <a:spcPct val="84958"/>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execve(char *path, char *argv[], char *envp[]);</a:t>
            </a:r>
            <a:endParaRPr b="0" i="0" sz="2400" u="none" cap="none" strike="noStrike">
              <a:solidFill>
                <a:schemeClr val="dk1"/>
              </a:solidFill>
              <a:latin typeface="Arimo"/>
              <a:ea typeface="Arimo"/>
              <a:cs typeface="Arimo"/>
              <a:sym typeface="Arimo"/>
            </a:endParaRPr>
          </a:p>
          <a:p>
            <a:pPr indent="-275590" lvl="1" marL="652780" marR="0" rtl="0" algn="l">
              <a:lnSpc>
                <a:spcPct val="84958"/>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execlp(char *file, char *arg, ...);</a:t>
            </a:r>
            <a:endParaRPr b="0" i="0" sz="2400" u="none" cap="none" strike="noStrike">
              <a:solidFill>
                <a:schemeClr val="dk1"/>
              </a:solidFill>
              <a:latin typeface="Arimo"/>
              <a:ea typeface="Arimo"/>
              <a:cs typeface="Arimo"/>
              <a:sym typeface="Arimo"/>
            </a:endParaRPr>
          </a:p>
          <a:p>
            <a:pPr indent="-275590" lvl="1" marL="652780" marR="0" rtl="0" algn="l">
              <a:lnSpc>
                <a:spcPct val="95416"/>
              </a:lnSpc>
              <a:spcBef>
                <a:spcPts val="0"/>
              </a:spcBef>
              <a:spcAft>
                <a:spcPts val="0"/>
              </a:spcAft>
              <a:buClr>
                <a:srgbClr val="93B6D2"/>
              </a:buClr>
              <a:buSzPts val="1650"/>
              <a:buFont typeface="Arial"/>
              <a:buChar char=""/>
            </a:pPr>
            <a:r>
              <a:rPr b="0" i="0" lang="en-US" sz="2400" u="none" cap="none" strike="noStrike">
                <a:solidFill>
                  <a:schemeClr val="dk1"/>
                </a:solidFill>
                <a:latin typeface="Arimo"/>
                <a:ea typeface="Arimo"/>
                <a:cs typeface="Arimo"/>
                <a:sym typeface="Arimo"/>
              </a:rPr>
              <a:t>int execvp(char *file, char *argv[]);</a:t>
            </a:r>
            <a:endParaRPr b="0" i="0" sz="2400" u="none" cap="none" strike="noStrike">
              <a:solidFill>
                <a:schemeClr val="dk1"/>
              </a:solidFill>
              <a:latin typeface="Arimo"/>
              <a:ea typeface="Arimo"/>
              <a:cs typeface="Arimo"/>
              <a:sym typeface="Arimo"/>
            </a:endParaRPr>
          </a:p>
          <a:p>
            <a:pPr indent="-320040" lvl="0" marL="332740" marR="193040" rtl="0" algn="l">
              <a:lnSpc>
                <a:spcPct val="70000"/>
              </a:lnSpc>
              <a:spcBef>
                <a:spcPts val="730"/>
              </a:spcBef>
              <a:spcAft>
                <a:spcPts val="0"/>
              </a:spcAft>
              <a:buNone/>
            </a:pPr>
            <a:r>
              <a:rPr lang="en-US" sz="2500">
                <a:solidFill>
                  <a:schemeClr val="dk1"/>
                </a:solidFill>
                <a:latin typeface="Arimo"/>
                <a:ea typeface="Arimo"/>
                <a:cs typeface="Arimo"/>
                <a:sym typeface="Arimo"/>
              </a:rPr>
              <a:t>Where l=argument list, v=argument vector, e=environmental  vector, and p=search path.</a:t>
            </a:r>
            <a:endParaRPr sz="2500">
              <a:solidFill>
                <a:schemeClr val="dk1"/>
              </a:solidFill>
              <a:latin typeface="Arimo"/>
              <a:ea typeface="Arimo"/>
              <a:cs typeface="Arimo"/>
              <a:sym typeface="Arim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691387" y="340817"/>
            <a:ext cx="544830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“exec()” System Call</a:t>
            </a:r>
            <a:endParaRPr/>
          </a:p>
        </p:txBody>
      </p:sp>
      <p:sp>
        <p:nvSpPr>
          <p:cNvPr id="164" name="Google Shape;164;p18"/>
          <p:cNvSpPr txBox="1"/>
          <p:nvPr/>
        </p:nvSpPr>
        <p:spPr>
          <a:xfrm>
            <a:off x="691387" y="1584706"/>
            <a:ext cx="7683500" cy="3067050"/>
          </a:xfrm>
          <a:prstGeom prst="rect">
            <a:avLst/>
          </a:prstGeom>
          <a:noFill/>
          <a:ln>
            <a:noFill/>
          </a:ln>
        </p:spPr>
        <p:txBody>
          <a:bodyPr anchorCtr="0" anchor="t" bIns="0" lIns="0" spcFirstLastPara="1" rIns="0" wrap="square" tIns="43175">
            <a:spAutoFit/>
          </a:bodyPr>
          <a:lstStyle/>
          <a:p>
            <a:pPr indent="-320040" lvl="0" marL="332740" marR="10160" rtl="0" algn="l">
              <a:lnSpc>
                <a:spcPct val="90200"/>
              </a:lnSpc>
              <a:spcBef>
                <a:spcPts val="0"/>
              </a:spcBef>
              <a:spcAft>
                <a:spcPts val="0"/>
              </a:spcAft>
              <a:buClr>
                <a:srgbClr val="DD8046"/>
              </a:buClr>
              <a:buSzPts val="1200"/>
              <a:buFont typeface="Noto Sans Symbols"/>
              <a:buChar char="◻"/>
            </a:pPr>
            <a:r>
              <a:rPr lang="en-US" sz="2000">
                <a:solidFill>
                  <a:schemeClr val="dk1"/>
                </a:solidFill>
                <a:latin typeface="Arimo"/>
                <a:ea typeface="Arimo"/>
                <a:cs typeface="Arimo"/>
                <a:sym typeface="Arimo"/>
              </a:rPr>
              <a:t>Upon success</a:t>
            </a:r>
            <a:r>
              <a:rPr lang="en-US" sz="2000">
                <a:solidFill>
                  <a:schemeClr val="dk1"/>
                </a:solidFill>
                <a:latin typeface="Arial"/>
                <a:ea typeface="Arial"/>
                <a:cs typeface="Arial"/>
                <a:sym typeface="Arial"/>
              </a:rPr>
              <a:t>, </a:t>
            </a:r>
            <a:r>
              <a:rPr lang="en-US" sz="2000">
                <a:solidFill>
                  <a:schemeClr val="dk1"/>
                </a:solidFill>
                <a:latin typeface="Courier New"/>
                <a:ea typeface="Courier New"/>
                <a:cs typeface="Courier New"/>
                <a:sym typeface="Courier New"/>
              </a:rPr>
              <a:t>exec()</a:t>
            </a:r>
            <a:r>
              <a:rPr lang="en-US" sz="2000" u="sng">
                <a:solidFill>
                  <a:schemeClr val="dk1"/>
                </a:solidFill>
                <a:latin typeface="Arial"/>
                <a:ea typeface="Arial"/>
                <a:cs typeface="Arial"/>
                <a:sym typeface="Arial"/>
              </a:rPr>
              <a:t>never</a:t>
            </a:r>
            <a:r>
              <a:rPr lang="en-US" sz="2000">
                <a:solidFill>
                  <a:schemeClr val="dk1"/>
                </a:solidFill>
                <a:latin typeface="Arial"/>
                <a:ea typeface="Arial"/>
                <a:cs typeface="Arial"/>
                <a:sym typeface="Arial"/>
              </a:rPr>
              <a:t> </a:t>
            </a:r>
            <a:r>
              <a:rPr lang="en-US" sz="2000">
                <a:solidFill>
                  <a:schemeClr val="dk1"/>
                </a:solidFill>
                <a:latin typeface="Arimo"/>
                <a:ea typeface="Arimo"/>
                <a:cs typeface="Arimo"/>
                <a:sym typeface="Arimo"/>
              </a:rPr>
              <a:t>returns to the caller. It replaces the current  process image, so it cannot return anything to the program that made the  call. If it does return, it means the call failed. Typical reasons are: non-  existent file (bad path) or bad permissions.</a:t>
            </a:r>
            <a:endParaRPr sz="2000">
              <a:solidFill>
                <a:schemeClr val="dk1"/>
              </a:solidFill>
              <a:latin typeface="Arimo"/>
              <a:ea typeface="Arimo"/>
              <a:cs typeface="Arimo"/>
              <a:sym typeface="Arimo"/>
            </a:endParaRPr>
          </a:p>
          <a:p>
            <a:pPr indent="-320040" lvl="0" marL="332740" marR="0" rtl="0" algn="l">
              <a:lnSpc>
                <a:spcPct val="115000"/>
              </a:lnSpc>
              <a:spcBef>
                <a:spcPts val="440"/>
              </a:spcBef>
              <a:spcAft>
                <a:spcPts val="0"/>
              </a:spcAft>
              <a:buClr>
                <a:srgbClr val="DD8046"/>
              </a:buClr>
              <a:buSzPts val="1200"/>
              <a:buFont typeface="Noto Sans Symbols"/>
              <a:buChar char="◻"/>
            </a:pPr>
            <a:r>
              <a:rPr lang="en-US" sz="2000">
                <a:solidFill>
                  <a:schemeClr val="dk1"/>
                </a:solidFill>
                <a:latin typeface="Arimo"/>
                <a:ea typeface="Arimo"/>
                <a:cs typeface="Arimo"/>
                <a:sym typeface="Arimo"/>
              </a:rPr>
              <a:t>Arguments passed via </a:t>
            </a:r>
            <a:r>
              <a:rPr lang="en-US" sz="2000">
                <a:solidFill>
                  <a:schemeClr val="dk1"/>
                </a:solidFill>
                <a:latin typeface="Courier New"/>
                <a:ea typeface="Courier New"/>
                <a:cs typeface="Courier New"/>
                <a:sym typeface="Courier New"/>
              </a:rPr>
              <a:t>exec()</a:t>
            </a:r>
            <a:r>
              <a:rPr lang="en-US" sz="2000">
                <a:solidFill>
                  <a:schemeClr val="dk1"/>
                </a:solidFill>
                <a:latin typeface="Arimo"/>
                <a:ea typeface="Arimo"/>
                <a:cs typeface="Arimo"/>
                <a:sym typeface="Arimo"/>
              </a:rPr>
              <a:t>appear in the </a:t>
            </a:r>
            <a:r>
              <a:rPr lang="en-US" sz="2000">
                <a:solidFill>
                  <a:schemeClr val="dk1"/>
                </a:solidFill>
                <a:latin typeface="Courier New"/>
                <a:ea typeface="Courier New"/>
                <a:cs typeface="Courier New"/>
                <a:sym typeface="Courier New"/>
              </a:rPr>
              <a:t>argv[] </a:t>
            </a:r>
            <a:r>
              <a:rPr lang="en-US" sz="2000">
                <a:solidFill>
                  <a:schemeClr val="dk1"/>
                </a:solidFill>
                <a:latin typeface="Arimo"/>
                <a:ea typeface="Arimo"/>
                <a:cs typeface="Arimo"/>
                <a:sym typeface="Arimo"/>
              </a:rPr>
              <a:t>of the </a:t>
            </a:r>
            <a:r>
              <a:rPr lang="en-US" sz="2000">
                <a:solidFill>
                  <a:schemeClr val="dk1"/>
                </a:solidFill>
                <a:latin typeface="Courier New"/>
                <a:ea typeface="Courier New"/>
                <a:cs typeface="Courier New"/>
                <a:sym typeface="Courier New"/>
              </a:rPr>
              <a:t>main()</a:t>
            </a:r>
            <a:endParaRPr sz="2000">
              <a:solidFill>
                <a:schemeClr val="dk1"/>
              </a:solidFill>
              <a:latin typeface="Courier New"/>
              <a:ea typeface="Courier New"/>
              <a:cs typeface="Courier New"/>
              <a:sym typeface="Courier New"/>
            </a:endParaRPr>
          </a:p>
          <a:p>
            <a:pPr indent="0" lvl="0" marL="332740" marR="0" rtl="0" algn="l">
              <a:lnSpc>
                <a:spcPct val="115000"/>
              </a:lnSpc>
              <a:spcBef>
                <a:spcPts val="0"/>
              </a:spcBef>
              <a:spcAft>
                <a:spcPts val="0"/>
              </a:spcAft>
              <a:buNone/>
            </a:pPr>
            <a:r>
              <a:rPr lang="en-US" sz="2000">
                <a:solidFill>
                  <a:schemeClr val="dk1"/>
                </a:solidFill>
                <a:latin typeface="Arimo"/>
                <a:ea typeface="Arimo"/>
                <a:cs typeface="Arimo"/>
                <a:sym typeface="Arimo"/>
              </a:rPr>
              <a:t>function.</a:t>
            </a:r>
            <a:endParaRPr sz="2000">
              <a:solidFill>
                <a:schemeClr val="dk1"/>
              </a:solidFill>
              <a:latin typeface="Arimo"/>
              <a:ea typeface="Arimo"/>
              <a:cs typeface="Arimo"/>
              <a:sym typeface="Arimo"/>
            </a:endParaRPr>
          </a:p>
          <a:p>
            <a:pPr indent="-320040" lvl="0" marL="332740" marR="5080" rtl="0" algn="l">
              <a:lnSpc>
                <a:spcPct val="90000"/>
              </a:lnSpc>
              <a:spcBef>
                <a:spcPts val="700"/>
              </a:spcBef>
              <a:spcAft>
                <a:spcPts val="0"/>
              </a:spcAft>
              <a:buClr>
                <a:srgbClr val="DD8046"/>
              </a:buClr>
              <a:buSzPts val="1200"/>
              <a:buFont typeface="Noto Sans Symbols"/>
              <a:buChar char="◻"/>
            </a:pPr>
            <a:r>
              <a:rPr lang="en-US" sz="2000">
                <a:solidFill>
                  <a:schemeClr val="dk1"/>
                </a:solidFill>
                <a:latin typeface="Arimo"/>
                <a:ea typeface="Arimo"/>
                <a:cs typeface="Arimo"/>
                <a:sym typeface="Arimo"/>
              </a:rPr>
              <a:t>As a new process is not created, the process identifier (PID) does not  change, but the </a:t>
            </a:r>
            <a:r>
              <a:rPr b="1" lang="en-US" sz="2000">
                <a:solidFill>
                  <a:schemeClr val="dk1"/>
                </a:solidFill>
                <a:latin typeface="Trebuchet MS"/>
                <a:ea typeface="Trebuchet MS"/>
                <a:cs typeface="Trebuchet MS"/>
                <a:sym typeface="Trebuchet MS"/>
              </a:rPr>
              <a:t>machine code</a:t>
            </a:r>
            <a:r>
              <a:rPr lang="en-US" sz="2000">
                <a:solidFill>
                  <a:schemeClr val="dk1"/>
                </a:solidFill>
                <a:latin typeface="Arimo"/>
                <a:ea typeface="Arimo"/>
                <a:cs typeface="Arimo"/>
                <a:sym typeface="Arimo"/>
              </a:rPr>
              <a:t>, </a:t>
            </a:r>
            <a:r>
              <a:rPr b="1" lang="en-US" sz="2000">
                <a:solidFill>
                  <a:schemeClr val="dk1"/>
                </a:solidFill>
                <a:latin typeface="Trebuchet MS"/>
                <a:ea typeface="Trebuchet MS"/>
                <a:cs typeface="Trebuchet MS"/>
                <a:sym typeface="Trebuchet MS"/>
              </a:rPr>
              <a:t>data</a:t>
            </a:r>
            <a:r>
              <a:rPr lang="en-US" sz="2000">
                <a:solidFill>
                  <a:schemeClr val="dk1"/>
                </a:solidFill>
                <a:latin typeface="Arimo"/>
                <a:ea typeface="Arimo"/>
                <a:cs typeface="Arimo"/>
                <a:sym typeface="Arimo"/>
              </a:rPr>
              <a:t>, </a:t>
            </a:r>
            <a:r>
              <a:rPr b="1" lang="en-US" sz="2000">
                <a:solidFill>
                  <a:schemeClr val="dk1"/>
                </a:solidFill>
                <a:latin typeface="Trebuchet MS"/>
                <a:ea typeface="Trebuchet MS"/>
                <a:cs typeface="Trebuchet MS"/>
                <a:sym typeface="Trebuchet MS"/>
              </a:rPr>
              <a:t>heap</a:t>
            </a:r>
            <a:r>
              <a:rPr lang="en-US" sz="2000">
                <a:solidFill>
                  <a:schemeClr val="dk1"/>
                </a:solidFill>
                <a:latin typeface="Arimo"/>
                <a:ea typeface="Arimo"/>
                <a:cs typeface="Arimo"/>
                <a:sym typeface="Arimo"/>
              </a:rPr>
              <a:t>, and </a:t>
            </a:r>
            <a:r>
              <a:rPr b="1" lang="en-US" sz="2000">
                <a:solidFill>
                  <a:schemeClr val="dk1"/>
                </a:solidFill>
                <a:latin typeface="Trebuchet MS"/>
                <a:ea typeface="Trebuchet MS"/>
                <a:cs typeface="Trebuchet MS"/>
                <a:sym typeface="Trebuchet MS"/>
              </a:rPr>
              <a:t>stack </a:t>
            </a:r>
            <a:r>
              <a:rPr lang="en-US" sz="2000">
                <a:solidFill>
                  <a:schemeClr val="dk1"/>
                </a:solidFill>
                <a:latin typeface="Arimo"/>
                <a:ea typeface="Arimo"/>
                <a:cs typeface="Arimo"/>
                <a:sym typeface="Arimo"/>
              </a:rPr>
              <a:t>of the process are  replaced by those of the new program.</a:t>
            </a:r>
            <a:endParaRPr sz="2000">
              <a:solidFill>
                <a:schemeClr val="dk1"/>
              </a:solidFill>
              <a:latin typeface="Arimo"/>
              <a:ea typeface="Arimo"/>
              <a:cs typeface="Arimo"/>
              <a:sym typeface="Arimo"/>
            </a:endParaRPr>
          </a:p>
          <a:p>
            <a:pPr indent="-320040" lvl="0" marL="332740" marR="0" rtl="0" algn="l">
              <a:lnSpc>
                <a:spcPct val="100000"/>
              </a:lnSpc>
              <a:spcBef>
                <a:spcPts val="430"/>
              </a:spcBef>
              <a:spcAft>
                <a:spcPts val="0"/>
              </a:spcAft>
              <a:buClr>
                <a:srgbClr val="DD8046"/>
              </a:buClr>
              <a:buSzPts val="1200"/>
              <a:buFont typeface="Noto Sans Symbols"/>
              <a:buChar char="◻"/>
            </a:pPr>
            <a:r>
              <a:rPr lang="en-US" sz="2000">
                <a:solidFill>
                  <a:schemeClr val="dk1"/>
                </a:solidFill>
                <a:latin typeface="Arimo"/>
                <a:ea typeface="Arimo"/>
                <a:cs typeface="Arimo"/>
                <a:sym typeface="Arimo"/>
              </a:rPr>
              <a:t>For more info: </a:t>
            </a:r>
            <a:r>
              <a:rPr lang="en-US" sz="2000">
                <a:solidFill>
                  <a:schemeClr val="dk1"/>
                </a:solidFill>
                <a:latin typeface="Courier New"/>
                <a:ea typeface="Courier New"/>
                <a:cs typeface="Courier New"/>
                <a:sym typeface="Courier New"/>
              </a:rPr>
              <a:t>man 3 exec;</a:t>
            </a:r>
            <a:endParaRPr sz="2000">
              <a:solidFill>
                <a:schemeClr val="dk1"/>
              </a:solidFill>
              <a:latin typeface="Courier New"/>
              <a:ea typeface="Courier New"/>
              <a:cs typeface="Courier New"/>
              <a:sym typeface="Courier New"/>
            </a:endParaRPr>
          </a:p>
        </p:txBody>
      </p:sp>
      <p:grpSp>
        <p:nvGrpSpPr>
          <p:cNvPr id="165" name="Google Shape;165;p18"/>
          <p:cNvGrpSpPr/>
          <p:nvPr/>
        </p:nvGrpSpPr>
        <p:grpSpPr>
          <a:xfrm>
            <a:off x="3000375" y="5215001"/>
            <a:ext cx="914400" cy="914400"/>
            <a:chOff x="3000375" y="5215001"/>
            <a:chExt cx="914400" cy="914400"/>
          </a:xfrm>
        </p:grpSpPr>
        <p:sp>
          <p:nvSpPr>
            <p:cNvPr id="166" name="Google Shape;166;p18"/>
            <p:cNvSpPr/>
            <p:nvPr/>
          </p:nvSpPr>
          <p:spPr>
            <a:xfrm>
              <a:off x="3000375" y="5215001"/>
              <a:ext cx="914400" cy="914400"/>
            </a:xfrm>
            <a:custGeom>
              <a:rect b="b" l="l" r="r" t="t"/>
              <a:pathLst>
                <a:path extrusionOk="0" h="914400" w="914400">
                  <a:moveTo>
                    <a:pt x="762000" y="0"/>
                  </a:moveTo>
                  <a:lnTo>
                    <a:pt x="152400" y="0"/>
                  </a:lnTo>
                  <a:lnTo>
                    <a:pt x="104217" y="7766"/>
                  </a:lnTo>
                  <a:lnTo>
                    <a:pt x="62380" y="29394"/>
                  </a:lnTo>
                  <a:lnTo>
                    <a:pt x="29394" y="62380"/>
                  </a:lnTo>
                  <a:lnTo>
                    <a:pt x="7766" y="104217"/>
                  </a:lnTo>
                  <a:lnTo>
                    <a:pt x="0" y="152400"/>
                  </a:lnTo>
                  <a:lnTo>
                    <a:pt x="0" y="761949"/>
                  </a:lnTo>
                  <a:lnTo>
                    <a:pt x="7766" y="810117"/>
                  </a:lnTo>
                  <a:lnTo>
                    <a:pt x="29394" y="851952"/>
                  </a:lnTo>
                  <a:lnTo>
                    <a:pt x="62380" y="884943"/>
                  </a:lnTo>
                  <a:lnTo>
                    <a:pt x="104217" y="906579"/>
                  </a:lnTo>
                  <a:lnTo>
                    <a:pt x="152400" y="914349"/>
                  </a:lnTo>
                  <a:lnTo>
                    <a:pt x="762000" y="914349"/>
                  </a:lnTo>
                  <a:lnTo>
                    <a:pt x="810182" y="906579"/>
                  </a:lnTo>
                  <a:lnTo>
                    <a:pt x="852019" y="884943"/>
                  </a:lnTo>
                  <a:lnTo>
                    <a:pt x="885005" y="851952"/>
                  </a:lnTo>
                  <a:lnTo>
                    <a:pt x="906633" y="810117"/>
                  </a:lnTo>
                  <a:lnTo>
                    <a:pt x="914400" y="761949"/>
                  </a:lnTo>
                  <a:lnTo>
                    <a:pt x="914400" y="152400"/>
                  </a:lnTo>
                  <a:lnTo>
                    <a:pt x="906633" y="104217"/>
                  </a:lnTo>
                  <a:lnTo>
                    <a:pt x="885005" y="62380"/>
                  </a:lnTo>
                  <a:lnTo>
                    <a:pt x="852019" y="29394"/>
                  </a:lnTo>
                  <a:lnTo>
                    <a:pt x="810182" y="7766"/>
                  </a:lnTo>
                  <a:lnTo>
                    <a:pt x="762000"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8"/>
            <p:cNvSpPr/>
            <p:nvPr/>
          </p:nvSpPr>
          <p:spPr>
            <a:xfrm>
              <a:off x="3000375" y="5215001"/>
              <a:ext cx="914400" cy="914400"/>
            </a:xfrm>
            <a:custGeom>
              <a:rect b="b" l="l" r="r" t="t"/>
              <a:pathLst>
                <a:path extrusionOk="0" h="914400" w="914400">
                  <a:moveTo>
                    <a:pt x="0" y="152400"/>
                  </a:moveTo>
                  <a:lnTo>
                    <a:pt x="7766" y="104217"/>
                  </a:lnTo>
                  <a:lnTo>
                    <a:pt x="29394" y="62380"/>
                  </a:lnTo>
                  <a:lnTo>
                    <a:pt x="62380" y="29394"/>
                  </a:lnTo>
                  <a:lnTo>
                    <a:pt x="104217" y="7766"/>
                  </a:lnTo>
                  <a:lnTo>
                    <a:pt x="152400" y="0"/>
                  </a:lnTo>
                  <a:lnTo>
                    <a:pt x="762000" y="0"/>
                  </a:lnTo>
                  <a:lnTo>
                    <a:pt x="810182" y="7766"/>
                  </a:lnTo>
                  <a:lnTo>
                    <a:pt x="852019" y="29394"/>
                  </a:lnTo>
                  <a:lnTo>
                    <a:pt x="885005" y="62380"/>
                  </a:lnTo>
                  <a:lnTo>
                    <a:pt x="906633" y="104217"/>
                  </a:lnTo>
                  <a:lnTo>
                    <a:pt x="914400" y="152400"/>
                  </a:lnTo>
                  <a:lnTo>
                    <a:pt x="914400" y="761949"/>
                  </a:lnTo>
                  <a:lnTo>
                    <a:pt x="906633" y="810117"/>
                  </a:lnTo>
                  <a:lnTo>
                    <a:pt x="885005" y="851952"/>
                  </a:lnTo>
                  <a:lnTo>
                    <a:pt x="852019" y="884943"/>
                  </a:lnTo>
                  <a:lnTo>
                    <a:pt x="810182" y="906579"/>
                  </a:lnTo>
                  <a:lnTo>
                    <a:pt x="762000" y="914349"/>
                  </a:lnTo>
                  <a:lnTo>
                    <a:pt x="152400" y="914349"/>
                  </a:lnTo>
                  <a:lnTo>
                    <a:pt x="104217" y="906579"/>
                  </a:lnTo>
                  <a:lnTo>
                    <a:pt x="62380" y="884943"/>
                  </a:lnTo>
                  <a:lnTo>
                    <a:pt x="29394" y="851952"/>
                  </a:lnTo>
                  <a:lnTo>
                    <a:pt x="7766" y="810117"/>
                  </a:lnTo>
                  <a:lnTo>
                    <a:pt x="0" y="761949"/>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8" name="Google Shape;168;p18"/>
          <p:cNvSpPr txBox="1"/>
          <p:nvPr/>
        </p:nvSpPr>
        <p:spPr>
          <a:xfrm>
            <a:off x="3130676" y="5374030"/>
            <a:ext cx="654050" cy="572770"/>
          </a:xfrm>
          <a:prstGeom prst="rect">
            <a:avLst/>
          </a:prstGeom>
          <a:noFill/>
          <a:ln>
            <a:noFill/>
          </a:ln>
        </p:spPr>
        <p:txBody>
          <a:bodyPr anchorCtr="0" anchor="t" bIns="0" lIns="0" spcFirstLastPara="1" rIns="0" wrap="square" tIns="22850">
            <a:spAutoFit/>
          </a:bodyPr>
          <a:lstStyle/>
          <a:p>
            <a:pPr indent="191770"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P1  PID:28</a:t>
            </a:r>
            <a:endParaRPr sz="1800">
              <a:solidFill>
                <a:schemeClr val="dk1"/>
              </a:solidFill>
              <a:latin typeface="Trebuchet MS"/>
              <a:ea typeface="Trebuchet MS"/>
              <a:cs typeface="Trebuchet MS"/>
              <a:sym typeface="Trebuchet MS"/>
            </a:endParaRPr>
          </a:p>
        </p:txBody>
      </p:sp>
      <p:grpSp>
        <p:nvGrpSpPr>
          <p:cNvPr id="169" name="Google Shape;169;p18"/>
          <p:cNvGrpSpPr/>
          <p:nvPr/>
        </p:nvGrpSpPr>
        <p:grpSpPr>
          <a:xfrm>
            <a:off x="4786376" y="5215001"/>
            <a:ext cx="914400" cy="914400"/>
            <a:chOff x="4786376" y="5215001"/>
            <a:chExt cx="914400" cy="914400"/>
          </a:xfrm>
        </p:grpSpPr>
        <p:sp>
          <p:nvSpPr>
            <p:cNvPr id="170" name="Google Shape;170;p18"/>
            <p:cNvSpPr/>
            <p:nvPr/>
          </p:nvSpPr>
          <p:spPr>
            <a:xfrm>
              <a:off x="4786376" y="5215001"/>
              <a:ext cx="914400" cy="914400"/>
            </a:xfrm>
            <a:custGeom>
              <a:rect b="b" l="l" r="r" t="t"/>
              <a:pathLst>
                <a:path extrusionOk="0" h="914400" w="914400">
                  <a:moveTo>
                    <a:pt x="761873" y="0"/>
                  </a:moveTo>
                  <a:lnTo>
                    <a:pt x="152400" y="0"/>
                  </a:lnTo>
                  <a:lnTo>
                    <a:pt x="104217" y="7766"/>
                  </a:lnTo>
                  <a:lnTo>
                    <a:pt x="62380" y="29394"/>
                  </a:lnTo>
                  <a:lnTo>
                    <a:pt x="29394" y="62380"/>
                  </a:lnTo>
                  <a:lnTo>
                    <a:pt x="7766" y="104217"/>
                  </a:lnTo>
                  <a:lnTo>
                    <a:pt x="0" y="152400"/>
                  </a:lnTo>
                  <a:lnTo>
                    <a:pt x="0" y="761949"/>
                  </a:lnTo>
                  <a:lnTo>
                    <a:pt x="7766" y="810117"/>
                  </a:lnTo>
                  <a:lnTo>
                    <a:pt x="29394" y="851952"/>
                  </a:lnTo>
                  <a:lnTo>
                    <a:pt x="62380" y="884943"/>
                  </a:lnTo>
                  <a:lnTo>
                    <a:pt x="104217" y="906579"/>
                  </a:lnTo>
                  <a:lnTo>
                    <a:pt x="152400" y="914349"/>
                  </a:lnTo>
                  <a:lnTo>
                    <a:pt x="761873" y="914349"/>
                  </a:lnTo>
                  <a:lnTo>
                    <a:pt x="810068" y="906579"/>
                  </a:lnTo>
                  <a:lnTo>
                    <a:pt x="851937" y="884943"/>
                  </a:lnTo>
                  <a:lnTo>
                    <a:pt x="884960" y="851952"/>
                  </a:lnTo>
                  <a:lnTo>
                    <a:pt x="906620" y="810117"/>
                  </a:lnTo>
                  <a:lnTo>
                    <a:pt x="914400" y="761949"/>
                  </a:lnTo>
                  <a:lnTo>
                    <a:pt x="914400" y="152400"/>
                  </a:lnTo>
                  <a:lnTo>
                    <a:pt x="906620" y="104217"/>
                  </a:lnTo>
                  <a:lnTo>
                    <a:pt x="884960" y="62380"/>
                  </a:lnTo>
                  <a:lnTo>
                    <a:pt x="851937" y="29394"/>
                  </a:lnTo>
                  <a:lnTo>
                    <a:pt x="810068" y="7766"/>
                  </a:lnTo>
                  <a:lnTo>
                    <a:pt x="761873" y="0"/>
                  </a:lnTo>
                  <a:close/>
                </a:path>
              </a:pathLst>
            </a:custGeom>
            <a:solidFill>
              <a:srgbClr val="E6DE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8"/>
            <p:cNvSpPr/>
            <p:nvPr/>
          </p:nvSpPr>
          <p:spPr>
            <a:xfrm>
              <a:off x="4786376" y="5215001"/>
              <a:ext cx="914400" cy="914400"/>
            </a:xfrm>
            <a:custGeom>
              <a:rect b="b" l="l" r="r" t="t"/>
              <a:pathLst>
                <a:path extrusionOk="0" h="914400" w="914400">
                  <a:moveTo>
                    <a:pt x="0" y="152400"/>
                  </a:moveTo>
                  <a:lnTo>
                    <a:pt x="7766" y="104217"/>
                  </a:lnTo>
                  <a:lnTo>
                    <a:pt x="29394" y="62380"/>
                  </a:lnTo>
                  <a:lnTo>
                    <a:pt x="62380" y="29394"/>
                  </a:lnTo>
                  <a:lnTo>
                    <a:pt x="104217" y="7766"/>
                  </a:lnTo>
                  <a:lnTo>
                    <a:pt x="152400" y="0"/>
                  </a:lnTo>
                  <a:lnTo>
                    <a:pt x="761873" y="0"/>
                  </a:lnTo>
                  <a:lnTo>
                    <a:pt x="810068" y="7766"/>
                  </a:lnTo>
                  <a:lnTo>
                    <a:pt x="851937" y="29394"/>
                  </a:lnTo>
                  <a:lnTo>
                    <a:pt x="884960" y="62380"/>
                  </a:lnTo>
                  <a:lnTo>
                    <a:pt x="906620" y="104217"/>
                  </a:lnTo>
                  <a:lnTo>
                    <a:pt x="914400" y="152400"/>
                  </a:lnTo>
                  <a:lnTo>
                    <a:pt x="914400" y="761949"/>
                  </a:lnTo>
                  <a:lnTo>
                    <a:pt x="906620" y="810117"/>
                  </a:lnTo>
                  <a:lnTo>
                    <a:pt x="884960" y="851952"/>
                  </a:lnTo>
                  <a:lnTo>
                    <a:pt x="851937" y="884943"/>
                  </a:lnTo>
                  <a:lnTo>
                    <a:pt x="810068" y="906579"/>
                  </a:lnTo>
                  <a:lnTo>
                    <a:pt x="761873" y="914349"/>
                  </a:lnTo>
                  <a:lnTo>
                    <a:pt x="152400" y="914349"/>
                  </a:lnTo>
                  <a:lnTo>
                    <a:pt x="104217" y="906579"/>
                  </a:lnTo>
                  <a:lnTo>
                    <a:pt x="62380" y="884943"/>
                  </a:lnTo>
                  <a:lnTo>
                    <a:pt x="29394" y="851952"/>
                  </a:lnTo>
                  <a:lnTo>
                    <a:pt x="7766" y="810117"/>
                  </a:lnTo>
                  <a:lnTo>
                    <a:pt x="0" y="761949"/>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2" name="Google Shape;172;p18"/>
          <p:cNvSpPr txBox="1"/>
          <p:nvPr/>
        </p:nvSpPr>
        <p:spPr>
          <a:xfrm>
            <a:off x="4917185" y="5374030"/>
            <a:ext cx="654050" cy="572770"/>
          </a:xfrm>
          <a:prstGeom prst="rect">
            <a:avLst/>
          </a:prstGeom>
          <a:noFill/>
          <a:ln>
            <a:noFill/>
          </a:ln>
        </p:spPr>
        <p:txBody>
          <a:bodyPr anchorCtr="0" anchor="t" bIns="0" lIns="0" spcFirstLastPara="1" rIns="0" wrap="square" tIns="22850">
            <a:spAutoFit/>
          </a:bodyPr>
          <a:lstStyle/>
          <a:p>
            <a:pPr indent="191770"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P1  PID:28</a:t>
            </a:r>
            <a:endParaRPr sz="1800">
              <a:solidFill>
                <a:schemeClr val="dk1"/>
              </a:solidFill>
              <a:latin typeface="Trebuchet MS"/>
              <a:ea typeface="Trebuchet MS"/>
              <a:cs typeface="Trebuchet MS"/>
              <a:sym typeface="Trebuchet MS"/>
            </a:endParaRPr>
          </a:p>
        </p:txBody>
      </p:sp>
      <p:sp>
        <p:nvSpPr>
          <p:cNvPr id="173" name="Google Shape;173;p18"/>
          <p:cNvSpPr txBox="1"/>
          <p:nvPr/>
        </p:nvSpPr>
        <p:spPr>
          <a:xfrm>
            <a:off x="4008501" y="5378297"/>
            <a:ext cx="6026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Exec()</a:t>
            </a:r>
            <a:endParaRPr sz="1800">
              <a:solidFill>
                <a:schemeClr val="dk1"/>
              </a:solidFill>
              <a:latin typeface="Trebuchet MS"/>
              <a:ea typeface="Trebuchet MS"/>
              <a:cs typeface="Trebuchet MS"/>
              <a:sym typeface="Trebuchet MS"/>
            </a:endParaRPr>
          </a:p>
        </p:txBody>
      </p:sp>
      <p:grpSp>
        <p:nvGrpSpPr>
          <p:cNvPr id="174" name="Google Shape;174;p18"/>
          <p:cNvGrpSpPr/>
          <p:nvPr/>
        </p:nvGrpSpPr>
        <p:grpSpPr>
          <a:xfrm>
            <a:off x="3875532" y="5451347"/>
            <a:ext cx="1162812" cy="504444"/>
            <a:chOff x="3875532" y="5451347"/>
            <a:chExt cx="1162812" cy="504444"/>
          </a:xfrm>
        </p:grpSpPr>
        <p:sp>
          <p:nvSpPr>
            <p:cNvPr id="175" name="Google Shape;175;p18"/>
            <p:cNvSpPr/>
            <p:nvPr/>
          </p:nvSpPr>
          <p:spPr>
            <a:xfrm>
              <a:off x="3875532" y="5451347"/>
              <a:ext cx="1162812" cy="5044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8"/>
            <p:cNvSpPr/>
            <p:nvPr/>
          </p:nvSpPr>
          <p:spPr>
            <a:xfrm>
              <a:off x="3914775" y="5566411"/>
              <a:ext cx="871855" cy="213995"/>
            </a:xfrm>
            <a:custGeom>
              <a:rect b="b" l="l" r="r" t="t"/>
              <a:pathLst>
                <a:path extrusionOk="0" h="213995" w="871854">
                  <a:moveTo>
                    <a:pt x="736275" y="130889"/>
                  </a:moveTo>
                  <a:lnTo>
                    <a:pt x="669416" y="169733"/>
                  </a:lnTo>
                  <a:lnTo>
                    <a:pt x="662316" y="176005"/>
                  </a:lnTo>
                  <a:lnTo>
                    <a:pt x="658336" y="184217"/>
                  </a:lnTo>
                  <a:lnTo>
                    <a:pt x="657736" y="193325"/>
                  </a:lnTo>
                  <a:lnTo>
                    <a:pt x="660780" y="202283"/>
                  </a:lnTo>
                  <a:lnTo>
                    <a:pt x="667057" y="209354"/>
                  </a:lnTo>
                  <a:lnTo>
                    <a:pt x="675274" y="213334"/>
                  </a:lnTo>
                  <a:lnTo>
                    <a:pt x="684373" y="213944"/>
                  </a:lnTo>
                  <a:lnTo>
                    <a:pt x="693292" y="210906"/>
                  </a:lnTo>
                  <a:lnTo>
                    <a:pt x="830762" y="131049"/>
                  </a:lnTo>
                  <a:lnTo>
                    <a:pt x="736275" y="130889"/>
                  </a:lnTo>
                  <a:close/>
                </a:path>
                <a:path extrusionOk="0" h="213995" w="871854">
                  <a:moveTo>
                    <a:pt x="763513" y="115063"/>
                  </a:moveTo>
                  <a:lnTo>
                    <a:pt x="736275" y="130889"/>
                  </a:lnTo>
                  <a:lnTo>
                    <a:pt x="824357" y="131049"/>
                  </a:lnTo>
                  <a:lnTo>
                    <a:pt x="824357" y="127785"/>
                  </a:lnTo>
                  <a:lnTo>
                    <a:pt x="812291" y="127785"/>
                  </a:lnTo>
                  <a:lnTo>
                    <a:pt x="790674" y="115113"/>
                  </a:lnTo>
                  <a:lnTo>
                    <a:pt x="763513" y="115063"/>
                  </a:lnTo>
                  <a:close/>
                </a:path>
                <a:path extrusionOk="0" h="213995" w="871854">
                  <a:moveTo>
                    <a:pt x="812380" y="99277"/>
                  </a:moveTo>
                  <a:lnTo>
                    <a:pt x="812331" y="115152"/>
                  </a:lnTo>
                  <a:lnTo>
                    <a:pt x="824357" y="115174"/>
                  </a:lnTo>
                  <a:lnTo>
                    <a:pt x="824357" y="131049"/>
                  </a:lnTo>
                  <a:lnTo>
                    <a:pt x="830762" y="131049"/>
                  </a:lnTo>
                  <a:lnTo>
                    <a:pt x="871601" y="107325"/>
                  </a:lnTo>
                  <a:lnTo>
                    <a:pt x="857905" y="99299"/>
                  </a:lnTo>
                  <a:lnTo>
                    <a:pt x="824357" y="99299"/>
                  </a:lnTo>
                  <a:lnTo>
                    <a:pt x="812380" y="99277"/>
                  </a:lnTo>
                  <a:close/>
                </a:path>
                <a:path extrusionOk="0" h="213995" w="871854">
                  <a:moveTo>
                    <a:pt x="0" y="113675"/>
                  </a:moveTo>
                  <a:lnTo>
                    <a:pt x="0" y="129550"/>
                  </a:lnTo>
                  <a:lnTo>
                    <a:pt x="736275" y="130889"/>
                  </a:lnTo>
                  <a:lnTo>
                    <a:pt x="763513" y="115063"/>
                  </a:lnTo>
                  <a:lnTo>
                    <a:pt x="0" y="113675"/>
                  </a:lnTo>
                  <a:close/>
                </a:path>
                <a:path extrusionOk="0" h="213995" w="871854">
                  <a:moveTo>
                    <a:pt x="790674" y="115113"/>
                  </a:moveTo>
                  <a:lnTo>
                    <a:pt x="812291" y="127785"/>
                  </a:lnTo>
                  <a:lnTo>
                    <a:pt x="812331" y="115152"/>
                  </a:lnTo>
                  <a:lnTo>
                    <a:pt x="790674" y="115113"/>
                  </a:lnTo>
                  <a:close/>
                </a:path>
                <a:path extrusionOk="0" h="213995" w="871854">
                  <a:moveTo>
                    <a:pt x="812331" y="115152"/>
                  </a:moveTo>
                  <a:lnTo>
                    <a:pt x="812291" y="127785"/>
                  </a:lnTo>
                  <a:lnTo>
                    <a:pt x="824357" y="127785"/>
                  </a:lnTo>
                  <a:lnTo>
                    <a:pt x="824357" y="115174"/>
                  </a:lnTo>
                  <a:lnTo>
                    <a:pt x="812331" y="115152"/>
                  </a:lnTo>
                  <a:close/>
                </a:path>
                <a:path extrusionOk="0" h="213995" w="871854">
                  <a:moveTo>
                    <a:pt x="790752" y="99238"/>
                  </a:moveTo>
                  <a:lnTo>
                    <a:pt x="777112" y="107163"/>
                  </a:lnTo>
                  <a:lnTo>
                    <a:pt x="790674" y="115113"/>
                  </a:lnTo>
                  <a:lnTo>
                    <a:pt x="812331" y="115152"/>
                  </a:lnTo>
                  <a:lnTo>
                    <a:pt x="812380" y="99277"/>
                  </a:lnTo>
                  <a:lnTo>
                    <a:pt x="790752" y="99238"/>
                  </a:lnTo>
                  <a:close/>
                </a:path>
                <a:path extrusionOk="0" h="213995" w="871854">
                  <a:moveTo>
                    <a:pt x="777112" y="107163"/>
                  </a:moveTo>
                  <a:lnTo>
                    <a:pt x="763513" y="115063"/>
                  </a:lnTo>
                  <a:lnTo>
                    <a:pt x="790674" y="115113"/>
                  </a:lnTo>
                  <a:lnTo>
                    <a:pt x="777112" y="107163"/>
                  </a:lnTo>
                  <a:close/>
                </a:path>
                <a:path extrusionOk="0" h="213995" w="871854">
                  <a:moveTo>
                    <a:pt x="763508" y="99188"/>
                  </a:moveTo>
                  <a:lnTo>
                    <a:pt x="777112" y="107163"/>
                  </a:lnTo>
                  <a:lnTo>
                    <a:pt x="790752" y="99238"/>
                  </a:lnTo>
                  <a:lnTo>
                    <a:pt x="763508" y="99188"/>
                  </a:lnTo>
                  <a:close/>
                </a:path>
                <a:path extrusionOk="0" h="213995" w="871854">
                  <a:moveTo>
                    <a:pt x="824458" y="86650"/>
                  </a:moveTo>
                  <a:lnTo>
                    <a:pt x="812419" y="86650"/>
                  </a:lnTo>
                  <a:lnTo>
                    <a:pt x="812380" y="99277"/>
                  </a:lnTo>
                  <a:lnTo>
                    <a:pt x="824357" y="99299"/>
                  </a:lnTo>
                  <a:lnTo>
                    <a:pt x="824458" y="86650"/>
                  </a:lnTo>
                  <a:close/>
                </a:path>
                <a:path extrusionOk="0" h="213995" w="871854">
                  <a:moveTo>
                    <a:pt x="684754" y="0"/>
                  </a:moveTo>
                  <a:lnTo>
                    <a:pt x="675655" y="585"/>
                  </a:lnTo>
                  <a:lnTo>
                    <a:pt x="667438" y="4528"/>
                  </a:lnTo>
                  <a:lnTo>
                    <a:pt x="661162" y="11555"/>
                  </a:lnTo>
                  <a:lnTo>
                    <a:pt x="658044" y="20524"/>
                  </a:lnTo>
                  <a:lnTo>
                    <a:pt x="658606" y="29649"/>
                  </a:lnTo>
                  <a:lnTo>
                    <a:pt x="662572" y="37883"/>
                  </a:lnTo>
                  <a:lnTo>
                    <a:pt x="669671" y="44181"/>
                  </a:lnTo>
                  <a:lnTo>
                    <a:pt x="736342" y="83264"/>
                  </a:lnTo>
                  <a:lnTo>
                    <a:pt x="824484" y="83424"/>
                  </a:lnTo>
                  <a:lnTo>
                    <a:pt x="824357" y="99299"/>
                  </a:lnTo>
                  <a:lnTo>
                    <a:pt x="857905" y="99299"/>
                  </a:lnTo>
                  <a:lnTo>
                    <a:pt x="693674" y="3046"/>
                  </a:lnTo>
                  <a:lnTo>
                    <a:pt x="684754" y="0"/>
                  </a:lnTo>
                  <a:close/>
                </a:path>
                <a:path extrusionOk="0" h="213995" w="871854">
                  <a:moveTo>
                    <a:pt x="812419" y="86650"/>
                  </a:moveTo>
                  <a:lnTo>
                    <a:pt x="790752" y="99238"/>
                  </a:lnTo>
                  <a:lnTo>
                    <a:pt x="812380" y="99277"/>
                  </a:lnTo>
                  <a:lnTo>
                    <a:pt x="812419" y="86650"/>
                  </a:lnTo>
                  <a:close/>
                </a:path>
                <a:path extrusionOk="0" h="213995" w="871854">
                  <a:moveTo>
                    <a:pt x="736342" y="83264"/>
                  </a:moveTo>
                  <a:lnTo>
                    <a:pt x="763508" y="99188"/>
                  </a:lnTo>
                  <a:lnTo>
                    <a:pt x="790752" y="99238"/>
                  </a:lnTo>
                  <a:lnTo>
                    <a:pt x="812419" y="86650"/>
                  </a:lnTo>
                  <a:lnTo>
                    <a:pt x="824458" y="86650"/>
                  </a:lnTo>
                  <a:lnTo>
                    <a:pt x="824484" y="83424"/>
                  </a:lnTo>
                  <a:lnTo>
                    <a:pt x="736342" y="83264"/>
                  </a:lnTo>
                  <a:close/>
                </a:path>
                <a:path extrusionOk="0" h="213995" w="871854">
                  <a:moveTo>
                    <a:pt x="0" y="81925"/>
                  </a:moveTo>
                  <a:lnTo>
                    <a:pt x="0" y="97800"/>
                  </a:lnTo>
                  <a:lnTo>
                    <a:pt x="763508" y="99188"/>
                  </a:lnTo>
                  <a:lnTo>
                    <a:pt x="736342" y="83264"/>
                  </a:lnTo>
                  <a:lnTo>
                    <a:pt x="0" y="8192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7" name="Google Shape;177;p18"/>
          <p:cNvSpPr txBox="1"/>
          <p:nvPr/>
        </p:nvSpPr>
        <p:spPr>
          <a:xfrm>
            <a:off x="2865247" y="6164071"/>
            <a:ext cx="12198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mo"/>
                <a:ea typeface="Arimo"/>
                <a:cs typeface="Arimo"/>
                <a:sym typeface="Arimo"/>
              </a:rPr>
              <a:t>Old Program</a:t>
            </a:r>
            <a:endParaRPr sz="1800">
              <a:solidFill>
                <a:schemeClr val="dk1"/>
              </a:solidFill>
              <a:latin typeface="Arimo"/>
              <a:ea typeface="Arimo"/>
              <a:cs typeface="Arimo"/>
              <a:sym typeface="Arimo"/>
            </a:endParaRPr>
          </a:p>
        </p:txBody>
      </p:sp>
      <p:sp>
        <p:nvSpPr>
          <p:cNvPr id="178" name="Google Shape;178;p18"/>
          <p:cNvSpPr txBox="1"/>
          <p:nvPr/>
        </p:nvSpPr>
        <p:spPr>
          <a:xfrm>
            <a:off x="4580001" y="6164071"/>
            <a:ext cx="1282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mo"/>
                <a:ea typeface="Arimo"/>
                <a:cs typeface="Arimo"/>
                <a:sym typeface="Arimo"/>
              </a:rPr>
              <a:t>New Program</a:t>
            </a:r>
            <a:endParaRPr sz="1800">
              <a:solidFill>
                <a:schemeClr val="dk1"/>
              </a:solidFill>
              <a:latin typeface="Arimo"/>
              <a:ea typeface="Arimo"/>
              <a:cs typeface="Arimo"/>
              <a:sym typeface="Arim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691387" y="340817"/>
            <a:ext cx="68611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“fork()” and “exec()” combined</a:t>
            </a:r>
            <a:endParaRPr/>
          </a:p>
        </p:txBody>
      </p:sp>
      <p:sp>
        <p:nvSpPr>
          <p:cNvPr id="184" name="Google Shape;184;p19"/>
          <p:cNvSpPr txBox="1"/>
          <p:nvPr/>
        </p:nvSpPr>
        <p:spPr>
          <a:xfrm>
            <a:off x="691387" y="1595374"/>
            <a:ext cx="7862570" cy="925830"/>
          </a:xfrm>
          <a:prstGeom prst="rect">
            <a:avLst/>
          </a:prstGeom>
          <a:noFill/>
          <a:ln>
            <a:noFill/>
          </a:ln>
        </p:spPr>
        <p:txBody>
          <a:bodyPr anchorCtr="0" anchor="t" bIns="0" lIns="0" spcFirstLastPara="1" rIns="0" wrap="square" tIns="15875">
            <a:spAutoFit/>
          </a:bodyPr>
          <a:lstStyle/>
          <a:p>
            <a:pPr indent="-320040" lvl="0" marL="332740" marR="5080" rtl="0" algn="l">
              <a:lnSpc>
                <a:spcPct val="124137"/>
              </a:lnSpc>
              <a:spcBef>
                <a:spcPts val="0"/>
              </a:spcBef>
              <a:spcAft>
                <a:spcPts val="0"/>
              </a:spcAft>
              <a:buClr>
                <a:srgbClr val="DD8046"/>
              </a:buClr>
              <a:buSzPts val="1750"/>
              <a:buFont typeface="Noto Sans Symbols"/>
              <a:buChar char="◻"/>
            </a:pPr>
            <a:r>
              <a:rPr lang="en-US" sz="2900">
                <a:solidFill>
                  <a:schemeClr val="dk1"/>
                </a:solidFill>
                <a:latin typeface="Arimo"/>
                <a:ea typeface="Arimo"/>
                <a:cs typeface="Arimo"/>
                <a:sym typeface="Arimo"/>
              </a:rPr>
              <a:t>Often after doing </a:t>
            </a:r>
            <a:r>
              <a:rPr lang="en-US" sz="2900">
                <a:solidFill>
                  <a:schemeClr val="dk1"/>
                </a:solidFill>
                <a:latin typeface="Courier New"/>
                <a:ea typeface="Courier New"/>
                <a:cs typeface="Courier New"/>
                <a:sym typeface="Courier New"/>
              </a:rPr>
              <a:t>fork() </a:t>
            </a:r>
            <a:r>
              <a:rPr lang="en-US" sz="2900">
                <a:solidFill>
                  <a:schemeClr val="dk1"/>
                </a:solidFill>
                <a:latin typeface="Arimo"/>
                <a:ea typeface="Arimo"/>
                <a:cs typeface="Arimo"/>
                <a:sym typeface="Arimo"/>
              </a:rPr>
              <a:t>we want to load a new  program into the child. </a:t>
            </a:r>
            <a:r>
              <a:rPr i="1" lang="en-US" sz="2900">
                <a:solidFill>
                  <a:schemeClr val="dk1"/>
                </a:solidFill>
                <a:latin typeface="Arial"/>
                <a:ea typeface="Arial"/>
                <a:cs typeface="Arial"/>
                <a:sym typeface="Arial"/>
              </a:rPr>
              <a:t>E.g.</a:t>
            </a:r>
            <a:r>
              <a:rPr lang="en-US" sz="2900">
                <a:solidFill>
                  <a:schemeClr val="dk1"/>
                </a:solidFill>
                <a:latin typeface="Arimo"/>
                <a:ea typeface="Arimo"/>
                <a:cs typeface="Arimo"/>
                <a:sym typeface="Arimo"/>
              </a:rPr>
              <a:t>: a shell</a:t>
            </a:r>
            <a:endParaRPr sz="2900">
              <a:solidFill>
                <a:schemeClr val="dk1"/>
              </a:solidFill>
              <a:latin typeface="Arimo"/>
              <a:ea typeface="Arimo"/>
              <a:cs typeface="Arimo"/>
              <a:sym typeface="Arimo"/>
            </a:endParaRPr>
          </a:p>
        </p:txBody>
      </p:sp>
      <p:grpSp>
        <p:nvGrpSpPr>
          <p:cNvPr id="185" name="Google Shape;185;p19"/>
          <p:cNvGrpSpPr/>
          <p:nvPr/>
        </p:nvGrpSpPr>
        <p:grpSpPr>
          <a:xfrm>
            <a:off x="214312" y="4500626"/>
            <a:ext cx="914400" cy="914400"/>
            <a:chOff x="214312" y="4500626"/>
            <a:chExt cx="914400" cy="914400"/>
          </a:xfrm>
        </p:grpSpPr>
        <p:sp>
          <p:nvSpPr>
            <p:cNvPr id="186" name="Google Shape;186;p19"/>
            <p:cNvSpPr/>
            <p:nvPr/>
          </p:nvSpPr>
          <p:spPr>
            <a:xfrm>
              <a:off x="214312" y="4500626"/>
              <a:ext cx="914400" cy="914400"/>
            </a:xfrm>
            <a:custGeom>
              <a:rect b="b" l="l" r="r" t="t"/>
              <a:pathLst>
                <a:path extrusionOk="0" h="914400" w="914400">
                  <a:moveTo>
                    <a:pt x="762000" y="0"/>
                  </a:moveTo>
                  <a:lnTo>
                    <a:pt x="152400" y="0"/>
                  </a:lnTo>
                  <a:lnTo>
                    <a:pt x="104231" y="7766"/>
                  </a:lnTo>
                  <a:lnTo>
                    <a:pt x="62396" y="29394"/>
                  </a:lnTo>
                  <a:lnTo>
                    <a:pt x="29405" y="62380"/>
                  </a:lnTo>
                  <a:lnTo>
                    <a:pt x="7769" y="104217"/>
                  </a:lnTo>
                  <a:lnTo>
                    <a:pt x="0" y="152400"/>
                  </a:lnTo>
                  <a:lnTo>
                    <a:pt x="0" y="762000"/>
                  </a:lnTo>
                  <a:lnTo>
                    <a:pt x="7769" y="810134"/>
                  </a:lnTo>
                  <a:lnTo>
                    <a:pt x="29405" y="851964"/>
                  </a:lnTo>
                  <a:lnTo>
                    <a:pt x="62396" y="884968"/>
                  </a:lnTo>
                  <a:lnTo>
                    <a:pt x="104231" y="906621"/>
                  </a:lnTo>
                  <a:lnTo>
                    <a:pt x="152400" y="914400"/>
                  </a:lnTo>
                  <a:lnTo>
                    <a:pt x="762000" y="914400"/>
                  </a:lnTo>
                  <a:lnTo>
                    <a:pt x="810168" y="906621"/>
                  </a:lnTo>
                  <a:lnTo>
                    <a:pt x="852003" y="884968"/>
                  </a:lnTo>
                  <a:lnTo>
                    <a:pt x="884994" y="851964"/>
                  </a:lnTo>
                  <a:lnTo>
                    <a:pt x="906630" y="810134"/>
                  </a:lnTo>
                  <a:lnTo>
                    <a:pt x="914400" y="762000"/>
                  </a:lnTo>
                  <a:lnTo>
                    <a:pt x="914400" y="152400"/>
                  </a:lnTo>
                  <a:lnTo>
                    <a:pt x="906630" y="104217"/>
                  </a:lnTo>
                  <a:lnTo>
                    <a:pt x="884994" y="62380"/>
                  </a:lnTo>
                  <a:lnTo>
                    <a:pt x="852003" y="29394"/>
                  </a:lnTo>
                  <a:lnTo>
                    <a:pt x="810168" y="7766"/>
                  </a:lnTo>
                  <a:lnTo>
                    <a:pt x="762000"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9"/>
            <p:cNvSpPr/>
            <p:nvPr/>
          </p:nvSpPr>
          <p:spPr>
            <a:xfrm>
              <a:off x="214312" y="4500626"/>
              <a:ext cx="914400" cy="914400"/>
            </a:xfrm>
            <a:custGeom>
              <a:rect b="b" l="l" r="r" t="t"/>
              <a:pathLst>
                <a:path extrusionOk="0" h="914400" w="914400">
                  <a:moveTo>
                    <a:pt x="0" y="152400"/>
                  </a:moveTo>
                  <a:lnTo>
                    <a:pt x="7769" y="104217"/>
                  </a:lnTo>
                  <a:lnTo>
                    <a:pt x="29405" y="62380"/>
                  </a:lnTo>
                  <a:lnTo>
                    <a:pt x="62396" y="29394"/>
                  </a:lnTo>
                  <a:lnTo>
                    <a:pt x="104231" y="7766"/>
                  </a:lnTo>
                  <a:lnTo>
                    <a:pt x="152400" y="0"/>
                  </a:lnTo>
                  <a:lnTo>
                    <a:pt x="762000" y="0"/>
                  </a:lnTo>
                  <a:lnTo>
                    <a:pt x="810168" y="7766"/>
                  </a:lnTo>
                  <a:lnTo>
                    <a:pt x="852003" y="29394"/>
                  </a:lnTo>
                  <a:lnTo>
                    <a:pt x="884994" y="62380"/>
                  </a:lnTo>
                  <a:lnTo>
                    <a:pt x="906630" y="104217"/>
                  </a:lnTo>
                  <a:lnTo>
                    <a:pt x="914400" y="152400"/>
                  </a:lnTo>
                  <a:lnTo>
                    <a:pt x="914400" y="762000"/>
                  </a:lnTo>
                  <a:lnTo>
                    <a:pt x="906630" y="810134"/>
                  </a:lnTo>
                  <a:lnTo>
                    <a:pt x="884994" y="851964"/>
                  </a:lnTo>
                  <a:lnTo>
                    <a:pt x="852003" y="884968"/>
                  </a:lnTo>
                  <a:lnTo>
                    <a:pt x="810168" y="906621"/>
                  </a:lnTo>
                  <a:lnTo>
                    <a:pt x="762000" y="914400"/>
                  </a:lnTo>
                  <a:lnTo>
                    <a:pt x="152400" y="914400"/>
                  </a:lnTo>
                  <a:lnTo>
                    <a:pt x="104231" y="906621"/>
                  </a:lnTo>
                  <a:lnTo>
                    <a:pt x="62396" y="884968"/>
                  </a:lnTo>
                  <a:lnTo>
                    <a:pt x="29405" y="851964"/>
                  </a:lnTo>
                  <a:lnTo>
                    <a:pt x="7769" y="810134"/>
                  </a:lnTo>
                  <a:lnTo>
                    <a:pt x="0" y="762000"/>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8" name="Google Shape;188;p19"/>
          <p:cNvSpPr txBox="1"/>
          <p:nvPr/>
        </p:nvSpPr>
        <p:spPr>
          <a:xfrm>
            <a:off x="344220" y="4659629"/>
            <a:ext cx="654050" cy="572770"/>
          </a:xfrm>
          <a:prstGeom prst="rect">
            <a:avLst/>
          </a:prstGeom>
          <a:noFill/>
          <a:ln>
            <a:noFill/>
          </a:ln>
        </p:spPr>
        <p:txBody>
          <a:bodyPr anchorCtr="0" anchor="t" bIns="0" lIns="0" spcFirstLastPara="1" rIns="0" wrap="square" tIns="22850">
            <a:spAutoFit/>
          </a:bodyPr>
          <a:lstStyle/>
          <a:p>
            <a:pPr indent="187325"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C1  PID:34</a:t>
            </a:r>
            <a:endParaRPr sz="1800">
              <a:solidFill>
                <a:schemeClr val="dk1"/>
              </a:solidFill>
              <a:latin typeface="Trebuchet MS"/>
              <a:ea typeface="Trebuchet MS"/>
              <a:cs typeface="Trebuchet MS"/>
              <a:sym typeface="Trebuchet MS"/>
            </a:endParaRPr>
          </a:p>
        </p:txBody>
      </p:sp>
      <p:grpSp>
        <p:nvGrpSpPr>
          <p:cNvPr id="189" name="Google Shape;189;p19"/>
          <p:cNvGrpSpPr/>
          <p:nvPr/>
        </p:nvGrpSpPr>
        <p:grpSpPr>
          <a:xfrm>
            <a:off x="2000250" y="4500626"/>
            <a:ext cx="914400" cy="914400"/>
            <a:chOff x="2000250" y="4500626"/>
            <a:chExt cx="914400" cy="914400"/>
          </a:xfrm>
        </p:grpSpPr>
        <p:sp>
          <p:nvSpPr>
            <p:cNvPr id="190" name="Google Shape;190;p19"/>
            <p:cNvSpPr/>
            <p:nvPr/>
          </p:nvSpPr>
          <p:spPr>
            <a:xfrm>
              <a:off x="2000250" y="4500626"/>
              <a:ext cx="914400" cy="914400"/>
            </a:xfrm>
            <a:custGeom>
              <a:rect b="b" l="l" r="r" t="t"/>
              <a:pathLst>
                <a:path extrusionOk="0" h="914400" w="914400">
                  <a:moveTo>
                    <a:pt x="762000" y="0"/>
                  </a:moveTo>
                  <a:lnTo>
                    <a:pt x="152400" y="0"/>
                  </a:lnTo>
                  <a:lnTo>
                    <a:pt x="104217" y="7766"/>
                  </a:lnTo>
                  <a:lnTo>
                    <a:pt x="62380" y="29394"/>
                  </a:lnTo>
                  <a:lnTo>
                    <a:pt x="29394" y="62380"/>
                  </a:lnTo>
                  <a:lnTo>
                    <a:pt x="7766" y="104217"/>
                  </a:lnTo>
                  <a:lnTo>
                    <a:pt x="0" y="152400"/>
                  </a:lnTo>
                  <a:lnTo>
                    <a:pt x="0" y="762000"/>
                  </a:lnTo>
                  <a:lnTo>
                    <a:pt x="7766" y="810134"/>
                  </a:lnTo>
                  <a:lnTo>
                    <a:pt x="29394" y="851964"/>
                  </a:lnTo>
                  <a:lnTo>
                    <a:pt x="62380" y="884968"/>
                  </a:lnTo>
                  <a:lnTo>
                    <a:pt x="104217" y="906621"/>
                  </a:lnTo>
                  <a:lnTo>
                    <a:pt x="152400" y="914400"/>
                  </a:lnTo>
                  <a:lnTo>
                    <a:pt x="762000" y="914400"/>
                  </a:lnTo>
                  <a:lnTo>
                    <a:pt x="810182" y="906621"/>
                  </a:lnTo>
                  <a:lnTo>
                    <a:pt x="852019" y="884968"/>
                  </a:lnTo>
                  <a:lnTo>
                    <a:pt x="885005" y="851964"/>
                  </a:lnTo>
                  <a:lnTo>
                    <a:pt x="906633" y="810134"/>
                  </a:lnTo>
                  <a:lnTo>
                    <a:pt x="914400" y="762000"/>
                  </a:lnTo>
                  <a:lnTo>
                    <a:pt x="914400" y="152400"/>
                  </a:lnTo>
                  <a:lnTo>
                    <a:pt x="906633" y="104217"/>
                  </a:lnTo>
                  <a:lnTo>
                    <a:pt x="885005" y="62380"/>
                  </a:lnTo>
                  <a:lnTo>
                    <a:pt x="852019" y="29394"/>
                  </a:lnTo>
                  <a:lnTo>
                    <a:pt x="810182" y="7766"/>
                  </a:lnTo>
                  <a:lnTo>
                    <a:pt x="762000" y="0"/>
                  </a:lnTo>
                  <a:close/>
                </a:path>
              </a:pathLst>
            </a:custGeom>
            <a:solidFill>
              <a:srgbClr val="E6DE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9"/>
            <p:cNvSpPr/>
            <p:nvPr/>
          </p:nvSpPr>
          <p:spPr>
            <a:xfrm>
              <a:off x="2000250" y="4500626"/>
              <a:ext cx="914400" cy="914400"/>
            </a:xfrm>
            <a:custGeom>
              <a:rect b="b" l="l" r="r" t="t"/>
              <a:pathLst>
                <a:path extrusionOk="0" h="914400" w="914400">
                  <a:moveTo>
                    <a:pt x="0" y="152400"/>
                  </a:moveTo>
                  <a:lnTo>
                    <a:pt x="7766" y="104217"/>
                  </a:lnTo>
                  <a:lnTo>
                    <a:pt x="29394" y="62380"/>
                  </a:lnTo>
                  <a:lnTo>
                    <a:pt x="62380" y="29394"/>
                  </a:lnTo>
                  <a:lnTo>
                    <a:pt x="104217" y="7766"/>
                  </a:lnTo>
                  <a:lnTo>
                    <a:pt x="152400" y="0"/>
                  </a:lnTo>
                  <a:lnTo>
                    <a:pt x="762000" y="0"/>
                  </a:lnTo>
                  <a:lnTo>
                    <a:pt x="810182" y="7766"/>
                  </a:lnTo>
                  <a:lnTo>
                    <a:pt x="852019" y="29394"/>
                  </a:lnTo>
                  <a:lnTo>
                    <a:pt x="885005" y="62380"/>
                  </a:lnTo>
                  <a:lnTo>
                    <a:pt x="906633" y="104217"/>
                  </a:lnTo>
                  <a:lnTo>
                    <a:pt x="914400" y="152400"/>
                  </a:lnTo>
                  <a:lnTo>
                    <a:pt x="914400" y="762000"/>
                  </a:lnTo>
                  <a:lnTo>
                    <a:pt x="906633" y="810134"/>
                  </a:lnTo>
                  <a:lnTo>
                    <a:pt x="885005" y="851964"/>
                  </a:lnTo>
                  <a:lnTo>
                    <a:pt x="852019" y="884968"/>
                  </a:lnTo>
                  <a:lnTo>
                    <a:pt x="810182" y="906621"/>
                  </a:lnTo>
                  <a:lnTo>
                    <a:pt x="762000" y="914400"/>
                  </a:lnTo>
                  <a:lnTo>
                    <a:pt x="152400" y="914400"/>
                  </a:lnTo>
                  <a:lnTo>
                    <a:pt x="104217" y="906621"/>
                  </a:lnTo>
                  <a:lnTo>
                    <a:pt x="62380" y="884968"/>
                  </a:lnTo>
                  <a:lnTo>
                    <a:pt x="29394" y="851964"/>
                  </a:lnTo>
                  <a:lnTo>
                    <a:pt x="7766" y="810134"/>
                  </a:lnTo>
                  <a:lnTo>
                    <a:pt x="0" y="762000"/>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2" name="Google Shape;192;p19"/>
          <p:cNvSpPr txBox="1"/>
          <p:nvPr/>
        </p:nvSpPr>
        <p:spPr>
          <a:xfrm>
            <a:off x="2130679" y="4659629"/>
            <a:ext cx="654050" cy="572770"/>
          </a:xfrm>
          <a:prstGeom prst="rect">
            <a:avLst/>
          </a:prstGeom>
          <a:noFill/>
          <a:ln>
            <a:noFill/>
          </a:ln>
        </p:spPr>
        <p:txBody>
          <a:bodyPr anchorCtr="0" anchor="t" bIns="0" lIns="0" spcFirstLastPara="1" rIns="0" wrap="square" tIns="22850">
            <a:spAutoFit/>
          </a:bodyPr>
          <a:lstStyle/>
          <a:p>
            <a:pPr indent="187325"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C1  PID:34</a:t>
            </a:r>
            <a:endParaRPr sz="1800">
              <a:solidFill>
                <a:schemeClr val="dk1"/>
              </a:solidFill>
              <a:latin typeface="Trebuchet MS"/>
              <a:ea typeface="Trebuchet MS"/>
              <a:cs typeface="Trebuchet MS"/>
              <a:sym typeface="Trebuchet MS"/>
            </a:endParaRPr>
          </a:p>
        </p:txBody>
      </p:sp>
      <p:sp>
        <p:nvSpPr>
          <p:cNvPr id="193" name="Google Shape;193;p19"/>
          <p:cNvSpPr txBox="1"/>
          <p:nvPr/>
        </p:nvSpPr>
        <p:spPr>
          <a:xfrm>
            <a:off x="1161694" y="4663516"/>
            <a:ext cx="75565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exec(ls)</a:t>
            </a:r>
            <a:endParaRPr sz="1800">
              <a:solidFill>
                <a:schemeClr val="dk1"/>
              </a:solidFill>
              <a:latin typeface="Trebuchet MS"/>
              <a:ea typeface="Trebuchet MS"/>
              <a:cs typeface="Trebuchet MS"/>
              <a:sym typeface="Trebuchet MS"/>
            </a:endParaRPr>
          </a:p>
        </p:txBody>
      </p:sp>
      <p:grpSp>
        <p:nvGrpSpPr>
          <p:cNvPr id="194" name="Google Shape;194;p19"/>
          <p:cNvGrpSpPr/>
          <p:nvPr/>
        </p:nvGrpSpPr>
        <p:grpSpPr>
          <a:xfrm>
            <a:off x="1089660" y="4738115"/>
            <a:ext cx="1162812" cy="502919"/>
            <a:chOff x="1089660" y="4738115"/>
            <a:chExt cx="1162812" cy="502919"/>
          </a:xfrm>
        </p:grpSpPr>
        <p:sp>
          <p:nvSpPr>
            <p:cNvPr id="195" name="Google Shape;195;p19"/>
            <p:cNvSpPr/>
            <p:nvPr/>
          </p:nvSpPr>
          <p:spPr>
            <a:xfrm>
              <a:off x="1089660" y="4738115"/>
              <a:ext cx="1162812" cy="5029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9"/>
            <p:cNvSpPr/>
            <p:nvPr/>
          </p:nvSpPr>
          <p:spPr>
            <a:xfrm>
              <a:off x="1128674" y="4852036"/>
              <a:ext cx="871855" cy="213995"/>
            </a:xfrm>
            <a:custGeom>
              <a:rect b="b" l="l" r="r" t="t"/>
              <a:pathLst>
                <a:path extrusionOk="0" h="213995" w="871855">
                  <a:moveTo>
                    <a:pt x="736203" y="130898"/>
                  </a:moveTo>
                  <a:lnTo>
                    <a:pt x="669391" y="169670"/>
                  </a:lnTo>
                  <a:lnTo>
                    <a:pt x="662364" y="175948"/>
                  </a:lnTo>
                  <a:lnTo>
                    <a:pt x="658421" y="184179"/>
                  </a:lnTo>
                  <a:lnTo>
                    <a:pt x="657836" y="193315"/>
                  </a:lnTo>
                  <a:lnTo>
                    <a:pt x="660882" y="202309"/>
                  </a:lnTo>
                  <a:lnTo>
                    <a:pt x="667141" y="209355"/>
                  </a:lnTo>
                  <a:lnTo>
                    <a:pt x="675328" y="213342"/>
                  </a:lnTo>
                  <a:lnTo>
                    <a:pt x="684421" y="213971"/>
                  </a:lnTo>
                  <a:lnTo>
                    <a:pt x="693394" y="210945"/>
                  </a:lnTo>
                  <a:lnTo>
                    <a:pt x="830840" y="131062"/>
                  </a:lnTo>
                  <a:lnTo>
                    <a:pt x="736203" y="130898"/>
                  </a:lnTo>
                  <a:close/>
                </a:path>
                <a:path extrusionOk="0" h="213995" w="871855">
                  <a:moveTo>
                    <a:pt x="763473" y="115074"/>
                  </a:moveTo>
                  <a:lnTo>
                    <a:pt x="736203" y="130898"/>
                  </a:lnTo>
                  <a:lnTo>
                    <a:pt x="824458" y="131062"/>
                  </a:lnTo>
                  <a:lnTo>
                    <a:pt x="824458" y="127760"/>
                  </a:lnTo>
                  <a:lnTo>
                    <a:pt x="812393" y="127760"/>
                  </a:lnTo>
                  <a:lnTo>
                    <a:pt x="790810" y="115124"/>
                  </a:lnTo>
                  <a:lnTo>
                    <a:pt x="763473" y="115074"/>
                  </a:lnTo>
                  <a:close/>
                </a:path>
                <a:path extrusionOk="0" h="213995" w="871855">
                  <a:moveTo>
                    <a:pt x="812481" y="99289"/>
                  </a:moveTo>
                  <a:lnTo>
                    <a:pt x="812432" y="115164"/>
                  </a:lnTo>
                  <a:lnTo>
                    <a:pt x="824458" y="115187"/>
                  </a:lnTo>
                  <a:lnTo>
                    <a:pt x="824458" y="131062"/>
                  </a:lnTo>
                  <a:lnTo>
                    <a:pt x="830840" y="131062"/>
                  </a:lnTo>
                  <a:lnTo>
                    <a:pt x="871702" y="107313"/>
                  </a:lnTo>
                  <a:lnTo>
                    <a:pt x="858049" y="99312"/>
                  </a:lnTo>
                  <a:lnTo>
                    <a:pt x="824458" y="99312"/>
                  </a:lnTo>
                  <a:lnTo>
                    <a:pt x="812481" y="99289"/>
                  </a:lnTo>
                  <a:close/>
                </a:path>
                <a:path extrusionOk="0" h="213995" w="871855">
                  <a:moveTo>
                    <a:pt x="25" y="113663"/>
                  </a:moveTo>
                  <a:lnTo>
                    <a:pt x="0" y="129538"/>
                  </a:lnTo>
                  <a:lnTo>
                    <a:pt x="736203" y="130898"/>
                  </a:lnTo>
                  <a:lnTo>
                    <a:pt x="763473" y="115074"/>
                  </a:lnTo>
                  <a:lnTo>
                    <a:pt x="25" y="113663"/>
                  </a:lnTo>
                  <a:close/>
                </a:path>
                <a:path extrusionOk="0" h="213995" w="871855">
                  <a:moveTo>
                    <a:pt x="790810" y="115124"/>
                  </a:moveTo>
                  <a:lnTo>
                    <a:pt x="812393" y="127760"/>
                  </a:lnTo>
                  <a:lnTo>
                    <a:pt x="812432" y="115164"/>
                  </a:lnTo>
                  <a:lnTo>
                    <a:pt x="790810" y="115124"/>
                  </a:lnTo>
                  <a:close/>
                </a:path>
                <a:path extrusionOk="0" h="213995" w="871855">
                  <a:moveTo>
                    <a:pt x="812432" y="115164"/>
                  </a:moveTo>
                  <a:lnTo>
                    <a:pt x="812393" y="127760"/>
                  </a:lnTo>
                  <a:lnTo>
                    <a:pt x="824458" y="127760"/>
                  </a:lnTo>
                  <a:lnTo>
                    <a:pt x="824458" y="115187"/>
                  </a:lnTo>
                  <a:lnTo>
                    <a:pt x="812432" y="115164"/>
                  </a:lnTo>
                  <a:close/>
                </a:path>
                <a:path extrusionOk="0" h="213995" w="871855">
                  <a:moveTo>
                    <a:pt x="790742" y="99249"/>
                  </a:moveTo>
                  <a:lnTo>
                    <a:pt x="777158" y="107132"/>
                  </a:lnTo>
                  <a:lnTo>
                    <a:pt x="790810" y="115124"/>
                  </a:lnTo>
                  <a:lnTo>
                    <a:pt x="812432" y="115164"/>
                  </a:lnTo>
                  <a:lnTo>
                    <a:pt x="812481" y="99289"/>
                  </a:lnTo>
                  <a:lnTo>
                    <a:pt x="790742" y="99249"/>
                  </a:lnTo>
                  <a:close/>
                </a:path>
                <a:path extrusionOk="0" h="213995" w="871855">
                  <a:moveTo>
                    <a:pt x="777158" y="107132"/>
                  </a:moveTo>
                  <a:lnTo>
                    <a:pt x="763473" y="115074"/>
                  </a:lnTo>
                  <a:lnTo>
                    <a:pt x="790810" y="115124"/>
                  </a:lnTo>
                  <a:lnTo>
                    <a:pt x="777158" y="107132"/>
                  </a:lnTo>
                  <a:close/>
                </a:path>
                <a:path extrusionOk="0" h="213995" w="871855">
                  <a:moveTo>
                    <a:pt x="763606" y="99199"/>
                  </a:moveTo>
                  <a:lnTo>
                    <a:pt x="777158" y="107132"/>
                  </a:lnTo>
                  <a:lnTo>
                    <a:pt x="790742" y="99249"/>
                  </a:lnTo>
                  <a:lnTo>
                    <a:pt x="763606" y="99199"/>
                  </a:lnTo>
                  <a:close/>
                </a:path>
                <a:path extrusionOk="0" h="213995" w="871855">
                  <a:moveTo>
                    <a:pt x="824458" y="86612"/>
                  </a:moveTo>
                  <a:lnTo>
                    <a:pt x="812520" y="86612"/>
                  </a:lnTo>
                  <a:lnTo>
                    <a:pt x="812481" y="99289"/>
                  </a:lnTo>
                  <a:lnTo>
                    <a:pt x="824458" y="99312"/>
                  </a:lnTo>
                  <a:lnTo>
                    <a:pt x="824458" y="86612"/>
                  </a:lnTo>
                  <a:close/>
                </a:path>
                <a:path extrusionOk="0" h="213995" w="871855">
                  <a:moveTo>
                    <a:pt x="684800" y="0"/>
                  </a:moveTo>
                  <a:lnTo>
                    <a:pt x="675693" y="585"/>
                  </a:lnTo>
                  <a:lnTo>
                    <a:pt x="667468" y="4528"/>
                  </a:lnTo>
                  <a:lnTo>
                    <a:pt x="661136" y="11555"/>
                  </a:lnTo>
                  <a:lnTo>
                    <a:pt x="658090" y="20548"/>
                  </a:lnTo>
                  <a:lnTo>
                    <a:pt x="658675" y="29684"/>
                  </a:lnTo>
                  <a:lnTo>
                    <a:pt x="662618" y="37915"/>
                  </a:lnTo>
                  <a:lnTo>
                    <a:pt x="669645" y="44194"/>
                  </a:lnTo>
                  <a:lnTo>
                    <a:pt x="736402" y="83274"/>
                  </a:lnTo>
                  <a:lnTo>
                    <a:pt x="824458" y="83437"/>
                  </a:lnTo>
                  <a:lnTo>
                    <a:pt x="824458" y="99312"/>
                  </a:lnTo>
                  <a:lnTo>
                    <a:pt x="858049" y="99312"/>
                  </a:lnTo>
                  <a:lnTo>
                    <a:pt x="693775" y="3046"/>
                  </a:lnTo>
                  <a:lnTo>
                    <a:pt x="684800" y="0"/>
                  </a:lnTo>
                  <a:close/>
                </a:path>
                <a:path extrusionOk="0" h="213995" w="871855">
                  <a:moveTo>
                    <a:pt x="812520" y="86612"/>
                  </a:moveTo>
                  <a:lnTo>
                    <a:pt x="790742" y="99249"/>
                  </a:lnTo>
                  <a:lnTo>
                    <a:pt x="812481" y="99289"/>
                  </a:lnTo>
                  <a:lnTo>
                    <a:pt x="812520" y="86612"/>
                  </a:lnTo>
                  <a:close/>
                </a:path>
                <a:path extrusionOk="0" h="213995" w="871855">
                  <a:moveTo>
                    <a:pt x="736402" y="83274"/>
                  </a:moveTo>
                  <a:lnTo>
                    <a:pt x="763606" y="99199"/>
                  </a:lnTo>
                  <a:lnTo>
                    <a:pt x="790742" y="99249"/>
                  </a:lnTo>
                  <a:lnTo>
                    <a:pt x="812520" y="86612"/>
                  </a:lnTo>
                  <a:lnTo>
                    <a:pt x="824458" y="86612"/>
                  </a:lnTo>
                  <a:lnTo>
                    <a:pt x="824458" y="83437"/>
                  </a:lnTo>
                  <a:lnTo>
                    <a:pt x="736402" y="83274"/>
                  </a:lnTo>
                  <a:close/>
                </a:path>
                <a:path extrusionOk="0" h="213995" w="871855">
                  <a:moveTo>
                    <a:pt x="88" y="81913"/>
                  </a:moveTo>
                  <a:lnTo>
                    <a:pt x="50" y="97788"/>
                  </a:lnTo>
                  <a:lnTo>
                    <a:pt x="763606" y="99199"/>
                  </a:lnTo>
                  <a:lnTo>
                    <a:pt x="736402" y="83274"/>
                  </a:lnTo>
                  <a:lnTo>
                    <a:pt x="88" y="8191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7" name="Google Shape;197;p19"/>
          <p:cNvSpPr txBox="1"/>
          <p:nvPr/>
        </p:nvSpPr>
        <p:spPr>
          <a:xfrm>
            <a:off x="78739" y="5449620"/>
            <a:ext cx="12198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mo"/>
                <a:ea typeface="Arimo"/>
                <a:cs typeface="Arimo"/>
                <a:sym typeface="Arimo"/>
              </a:rPr>
              <a:t>Old Program</a:t>
            </a:r>
            <a:endParaRPr sz="1800">
              <a:solidFill>
                <a:schemeClr val="dk1"/>
              </a:solidFill>
              <a:latin typeface="Arimo"/>
              <a:ea typeface="Arimo"/>
              <a:cs typeface="Arimo"/>
              <a:sym typeface="Arimo"/>
            </a:endParaRPr>
          </a:p>
        </p:txBody>
      </p:sp>
      <p:sp>
        <p:nvSpPr>
          <p:cNvPr id="198" name="Google Shape;198;p19"/>
          <p:cNvSpPr txBox="1"/>
          <p:nvPr/>
        </p:nvSpPr>
        <p:spPr>
          <a:xfrm>
            <a:off x="1793494" y="5449620"/>
            <a:ext cx="1282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mo"/>
                <a:ea typeface="Arimo"/>
                <a:cs typeface="Arimo"/>
                <a:sym typeface="Arimo"/>
              </a:rPr>
              <a:t>New Program</a:t>
            </a:r>
            <a:endParaRPr sz="1800">
              <a:solidFill>
                <a:schemeClr val="dk1"/>
              </a:solidFill>
              <a:latin typeface="Arimo"/>
              <a:ea typeface="Arimo"/>
              <a:cs typeface="Arimo"/>
              <a:sym typeface="Arimo"/>
            </a:endParaRPr>
          </a:p>
        </p:txBody>
      </p:sp>
      <p:grpSp>
        <p:nvGrpSpPr>
          <p:cNvPr id="199" name="Google Shape;199;p19"/>
          <p:cNvGrpSpPr/>
          <p:nvPr/>
        </p:nvGrpSpPr>
        <p:grpSpPr>
          <a:xfrm>
            <a:off x="214287" y="3000375"/>
            <a:ext cx="914400" cy="914400"/>
            <a:chOff x="214287" y="3000375"/>
            <a:chExt cx="914400" cy="914400"/>
          </a:xfrm>
        </p:grpSpPr>
        <p:sp>
          <p:nvSpPr>
            <p:cNvPr id="200" name="Google Shape;200;p19"/>
            <p:cNvSpPr/>
            <p:nvPr/>
          </p:nvSpPr>
          <p:spPr>
            <a:xfrm>
              <a:off x="214287" y="3000375"/>
              <a:ext cx="914400" cy="914400"/>
            </a:xfrm>
            <a:custGeom>
              <a:rect b="b" l="l" r="r" t="t"/>
              <a:pathLst>
                <a:path extrusionOk="0" h="914400" w="914400">
                  <a:moveTo>
                    <a:pt x="761987" y="0"/>
                  </a:moveTo>
                  <a:lnTo>
                    <a:pt x="152400" y="0"/>
                  </a:lnTo>
                  <a:lnTo>
                    <a:pt x="104226" y="7766"/>
                  </a:lnTo>
                  <a:lnTo>
                    <a:pt x="62391" y="29394"/>
                  </a:lnTo>
                  <a:lnTo>
                    <a:pt x="29402" y="62380"/>
                  </a:lnTo>
                  <a:lnTo>
                    <a:pt x="7768" y="104217"/>
                  </a:lnTo>
                  <a:lnTo>
                    <a:pt x="0" y="152400"/>
                  </a:lnTo>
                  <a:lnTo>
                    <a:pt x="0" y="762000"/>
                  </a:lnTo>
                  <a:lnTo>
                    <a:pt x="7768" y="810182"/>
                  </a:lnTo>
                  <a:lnTo>
                    <a:pt x="29402" y="852019"/>
                  </a:lnTo>
                  <a:lnTo>
                    <a:pt x="62391" y="885005"/>
                  </a:lnTo>
                  <a:lnTo>
                    <a:pt x="104226" y="906633"/>
                  </a:lnTo>
                  <a:lnTo>
                    <a:pt x="152400" y="914400"/>
                  </a:lnTo>
                  <a:lnTo>
                    <a:pt x="761987" y="914400"/>
                  </a:lnTo>
                  <a:lnTo>
                    <a:pt x="810161" y="906633"/>
                  </a:lnTo>
                  <a:lnTo>
                    <a:pt x="852000" y="885005"/>
                  </a:lnTo>
                  <a:lnTo>
                    <a:pt x="884993" y="852019"/>
                  </a:lnTo>
                  <a:lnTo>
                    <a:pt x="906629" y="810182"/>
                  </a:lnTo>
                  <a:lnTo>
                    <a:pt x="914400" y="762000"/>
                  </a:lnTo>
                  <a:lnTo>
                    <a:pt x="914400" y="152400"/>
                  </a:lnTo>
                  <a:lnTo>
                    <a:pt x="906629" y="104217"/>
                  </a:lnTo>
                  <a:lnTo>
                    <a:pt x="884993" y="62380"/>
                  </a:lnTo>
                  <a:lnTo>
                    <a:pt x="852000" y="29394"/>
                  </a:lnTo>
                  <a:lnTo>
                    <a:pt x="810161" y="7766"/>
                  </a:lnTo>
                  <a:lnTo>
                    <a:pt x="761987"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9"/>
            <p:cNvSpPr/>
            <p:nvPr/>
          </p:nvSpPr>
          <p:spPr>
            <a:xfrm>
              <a:off x="214287" y="3000375"/>
              <a:ext cx="914400" cy="914400"/>
            </a:xfrm>
            <a:custGeom>
              <a:rect b="b" l="l" r="r" t="t"/>
              <a:pathLst>
                <a:path extrusionOk="0" h="914400" w="914400">
                  <a:moveTo>
                    <a:pt x="0" y="152400"/>
                  </a:moveTo>
                  <a:lnTo>
                    <a:pt x="7768" y="104217"/>
                  </a:lnTo>
                  <a:lnTo>
                    <a:pt x="29402" y="62380"/>
                  </a:lnTo>
                  <a:lnTo>
                    <a:pt x="62391" y="29394"/>
                  </a:lnTo>
                  <a:lnTo>
                    <a:pt x="104226" y="7766"/>
                  </a:lnTo>
                  <a:lnTo>
                    <a:pt x="152400" y="0"/>
                  </a:lnTo>
                  <a:lnTo>
                    <a:pt x="761987" y="0"/>
                  </a:lnTo>
                  <a:lnTo>
                    <a:pt x="810161" y="7766"/>
                  </a:lnTo>
                  <a:lnTo>
                    <a:pt x="852000" y="29394"/>
                  </a:lnTo>
                  <a:lnTo>
                    <a:pt x="884993" y="62380"/>
                  </a:lnTo>
                  <a:lnTo>
                    <a:pt x="906629" y="104217"/>
                  </a:lnTo>
                  <a:lnTo>
                    <a:pt x="914400" y="152400"/>
                  </a:lnTo>
                  <a:lnTo>
                    <a:pt x="914400" y="762000"/>
                  </a:lnTo>
                  <a:lnTo>
                    <a:pt x="906629" y="810182"/>
                  </a:lnTo>
                  <a:lnTo>
                    <a:pt x="884993" y="852019"/>
                  </a:lnTo>
                  <a:lnTo>
                    <a:pt x="852000" y="885005"/>
                  </a:lnTo>
                  <a:lnTo>
                    <a:pt x="810161" y="906633"/>
                  </a:lnTo>
                  <a:lnTo>
                    <a:pt x="761987" y="914400"/>
                  </a:lnTo>
                  <a:lnTo>
                    <a:pt x="152400" y="914400"/>
                  </a:lnTo>
                  <a:lnTo>
                    <a:pt x="104226" y="906633"/>
                  </a:lnTo>
                  <a:lnTo>
                    <a:pt x="62391" y="885005"/>
                  </a:lnTo>
                  <a:lnTo>
                    <a:pt x="29402" y="852019"/>
                  </a:lnTo>
                  <a:lnTo>
                    <a:pt x="7768" y="810182"/>
                  </a:lnTo>
                  <a:lnTo>
                    <a:pt x="0" y="762000"/>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2" name="Google Shape;202;p19"/>
          <p:cNvSpPr txBox="1"/>
          <p:nvPr/>
        </p:nvSpPr>
        <p:spPr>
          <a:xfrm>
            <a:off x="344220" y="3158997"/>
            <a:ext cx="654050" cy="572770"/>
          </a:xfrm>
          <a:prstGeom prst="rect">
            <a:avLst/>
          </a:prstGeom>
          <a:noFill/>
          <a:ln>
            <a:noFill/>
          </a:ln>
        </p:spPr>
        <p:txBody>
          <a:bodyPr anchorCtr="0" anchor="t" bIns="0" lIns="0" spcFirstLastPara="1" rIns="0" wrap="square" tIns="22850">
            <a:spAutoFit/>
          </a:bodyPr>
          <a:lstStyle/>
          <a:p>
            <a:pPr indent="191770"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P1  PID:28</a:t>
            </a:r>
            <a:endParaRPr sz="1800">
              <a:solidFill>
                <a:schemeClr val="dk1"/>
              </a:solidFill>
              <a:latin typeface="Trebuchet MS"/>
              <a:ea typeface="Trebuchet MS"/>
              <a:cs typeface="Trebuchet MS"/>
              <a:sym typeface="Trebuchet MS"/>
            </a:endParaRPr>
          </a:p>
        </p:txBody>
      </p:sp>
      <p:grpSp>
        <p:nvGrpSpPr>
          <p:cNvPr id="203" name="Google Shape;203;p19"/>
          <p:cNvGrpSpPr/>
          <p:nvPr/>
        </p:nvGrpSpPr>
        <p:grpSpPr>
          <a:xfrm>
            <a:off x="2000250" y="3000375"/>
            <a:ext cx="914400" cy="914400"/>
            <a:chOff x="2000250" y="3000375"/>
            <a:chExt cx="914400" cy="914400"/>
          </a:xfrm>
        </p:grpSpPr>
        <p:sp>
          <p:nvSpPr>
            <p:cNvPr id="204" name="Google Shape;204;p19"/>
            <p:cNvSpPr/>
            <p:nvPr/>
          </p:nvSpPr>
          <p:spPr>
            <a:xfrm>
              <a:off x="2000250" y="3000375"/>
              <a:ext cx="914400" cy="914400"/>
            </a:xfrm>
            <a:custGeom>
              <a:rect b="b" l="l" r="r" t="t"/>
              <a:pathLst>
                <a:path extrusionOk="0" h="914400" w="914400">
                  <a:moveTo>
                    <a:pt x="762000" y="0"/>
                  </a:moveTo>
                  <a:lnTo>
                    <a:pt x="152400" y="0"/>
                  </a:lnTo>
                  <a:lnTo>
                    <a:pt x="104217" y="7766"/>
                  </a:lnTo>
                  <a:lnTo>
                    <a:pt x="62380" y="29394"/>
                  </a:lnTo>
                  <a:lnTo>
                    <a:pt x="29394" y="62380"/>
                  </a:lnTo>
                  <a:lnTo>
                    <a:pt x="7766" y="104217"/>
                  </a:lnTo>
                  <a:lnTo>
                    <a:pt x="0" y="152400"/>
                  </a:lnTo>
                  <a:lnTo>
                    <a:pt x="0" y="762000"/>
                  </a:lnTo>
                  <a:lnTo>
                    <a:pt x="7766" y="810182"/>
                  </a:lnTo>
                  <a:lnTo>
                    <a:pt x="29394" y="852019"/>
                  </a:lnTo>
                  <a:lnTo>
                    <a:pt x="62380" y="885005"/>
                  </a:lnTo>
                  <a:lnTo>
                    <a:pt x="104217" y="906633"/>
                  </a:lnTo>
                  <a:lnTo>
                    <a:pt x="152400" y="914400"/>
                  </a:lnTo>
                  <a:lnTo>
                    <a:pt x="762000" y="914400"/>
                  </a:lnTo>
                  <a:lnTo>
                    <a:pt x="810182" y="906633"/>
                  </a:lnTo>
                  <a:lnTo>
                    <a:pt x="852019" y="885005"/>
                  </a:lnTo>
                  <a:lnTo>
                    <a:pt x="885005" y="852019"/>
                  </a:lnTo>
                  <a:lnTo>
                    <a:pt x="906633" y="810182"/>
                  </a:lnTo>
                  <a:lnTo>
                    <a:pt x="914400" y="762000"/>
                  </a:lnTo>
                  <a:lnTo>
                    <a:pt x="914400" y="152400"/>
                  </a:lnTo>
                  <a:lnTo>
                    <a:pt x="906633" y="104217"/>
                  </a:lnTo>
                  <a:lnTo>
                    <a:pt x="885005" y="62380"/>
                  </a:lnTo>
                  <a:lnTo>
                    <a:pt x="852019" y="29394"/>
                  </a:lnTo>
                  <a:lnTo>
                    <a:pt x="810182" y="7766"/>
                  </a:lnTo>
                  <a:lnTo>
                    <a:pt x="762000" y="0"/>
                  </a:lnTo>
                  <a:close/>
                </a:path>
              </a:pathLst>
            </a:custGeom>
            <a:solidFill>
              <a:srgbClr val="CCBD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9"/>
            <p:cNvSpPr/>
            <p:nvPr/>
          </p:nvSpPr>
          <p:spPr>
            <a:xfrm>
              <a:off x="2000250" y="3000375"/>
              <a:ext cx="914400" cy="914400"/>
            </a:xfrm>
            <a:custGeom>
              <a:rect b="b" l="l" r="r" t="t"/>
              <a:pathLst>
                <a:path extrusionOk="0" h="914400" w="914400">
                  <a:moveTo>
                    <a:pt x="0" y="152400"/>
                  </a:moveTo>
                  <a:lnTo>
                    <a:pt x="7766" y="104217"/>
                  </a:lnTo>
                  <a:lnTo>
                    <a:pt x="29394" y="62380"/>
                  </a:lnTo>
                  <a:lnTo>
                    <a:pt x="62380" y="29394"/>
                  </a:lnTo>
                  <a:lnTo>
                    <a:pt x="104217" y="7766"/>
                  </a:lnTo>
                  <a:lnTo>
                    <a:pt x="152400" y="0"/>
                  </a:lnTo>
                  <a:lnTo>
                    <a:pt x="762000" y="0"/>
                  </a:lnTo>
                  <a:lnTo>
                    <a:pt x="810182" y="7766"/>
                  </a:lnTo>
                  <a:lnTo>
                    <a:pt x="852019" y="29394"/>
                  </a:lnTo>
                  <a:lnTo>
                    <a:pt x="885005" y="62380"/>
                  </a:lnTo>
                  <a:lnTo>
                    <a:pt x="906633" y="104217"/>
                  </a:lnTo>
                  <a:lnTo>
                    <a:pt x="914400" y="152400"/>
                  </a:lnTo>
                  <a:lnTo>
                    <a:pt x="914400" y="762000"/>
                  </a:lnTo>
                  <a:lnTo>
                    <a:pt x="906633" y="810182"/>
                  </a:lnTo>
                  <a:lnTo>
                    <a:pt x="885005" y="852019"/>
                  </a:lnTo>
                  <a:lnTo>
                    <a:pt x="852019" y="885005"/>
                  </a:lnTo>
                  <a:lnTo>
                    <a:pt x="810182" y="906633"/>
                  </a:lnTo>
                  <a:lnTo>
                    <a:pt x="762000" y="914400"/>
                  </a:lnTo>
                  <a:lnTo>
                    <a:pt x="152400" y="914400"/>
                  </a:lnTo>
                  <a:lnTo>
                    <a:pt x="104217" y="906633"/>
                  </a:lnTo>
                  <a:lnTo>
                    <a:pt x="62380" y="885005"/>
                  </a:lnTo>
                  <a:lnTo>
                    <a:pt x="29394" y="852019"/>
                  </a:lnTo>
                  <a:lnTo>
                    <a:pt x="7766" y="810182"/>
                  </a:lnTo>
                  <a:lnTo>
                    <a:pt x="0" y="762000"/>
                  </a:lnTo>
                  <a:lnTo>
                    <a:pt x="0" y="152400"/>
                  </a:lnTo>
                  <a:close/>
                </a:path>
              </a:pathLst>
            </a:custGeom>
            <a:noFill/>
            <a:ln cap="flat" cmpd="sng" w="19050">
              <a:solidFill>
                <a:srgbClr val="6B85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6" name="Google Shape;206;p19"/>
          <p:cNvSpPr txBox="1"/>
          <p:nvPr/>
        </p:nvSpPr>
        <p:spPr>
          <a:xfrm>
            <a:off x="2130679" y="3158997"/>
            <a:ext cx="654050" cy="572770"/>
          </a:xfrm>
          <a:prstGeom prst="rect">
            <a:avLst/>
          </a:prstGeom>
          <a:noFill/>
          <a:ln>
            <a:noFill/>
          </a:ln>
        </p:spPr>
        <p:txBody>
          <a:bodyPr anchorCtr="0" anchor="t" bIns="0" lIns="0" spcFirstLastPara="1" rIns="0" wrap="square" tIns="22850">
            <a:spAutoFit/>
          </a:bodyPr>
          <a:lstStyle/>
          <a:p>
            <a:pPr indent="187325" lvl="0" marL="12700" marR="5080" rtl="0" algn="l">
              <a:lnSpc>
                <a:spcPct val="119444"/>
              </a:lnSpc>
              <a:spcBef>
                <a:spcPts val="0"/>
              </a:spcBef>
              <a:spcAft>
                <a:spcPts val="0"/>
              </a:spcAft>
              <a:buNone/>
            </a:pPr>
            <a:r>
              <a:rPr b="1" lang="en-US" sz="1800">
                <a:solidFill>
                  <a:schemeClr val="dk1"/>
                </a:solidFill>
                <a:latin typeface="Trebuchet MS"/>
                <a:ea typeface="Trebuchet MS"/>
                <a:cs typeface="Trebuchet MS"/>
                <a:sym typeface="Trebuchet MS"/>
              </a:rPr>
              <a:t>C1  PID:34</a:t>
            </a:r>
            <a:endParaRPr sz="1800">
              <a:solidFill>
                <a:schemeClr val="dk1"/>
              </a:solidFill>
              <a:latin typeface="Trebuchet MS"/>
              <a:ea typeface="Trebuchet MS"/>
              <a:cs typeface="Trebuchet MS"/>
              <a:sym typeface="Trebuchet MS"/>
            </a:endParaRPr>
          </a:p>
        </p:txBody>
      </p:sp>
      <p:grpSp>
        <p:nvGrpSpPr>
          <p:cNvPr id="207" name="Google Shape;207;p19"/>
          <p:cNvGrpSpPr/>
          <p:nvPr/>
        </p:nvGrpSpPr>
        <p:grpSpPr>
          <a:xfrm>
            <a:off x="1089660" y="3236976"/>
            <a:ext cx="1162812" cy="504444"/>
            <a:chOff x="1089660" y="3236976"/>
            <a:chExt cx="1162812" cy="504444"/>
          </a:xfrm>
        </p:grpSpPr>
        <p:sp>
          <p:nvSpPr>
            <p:cNvPr id="208" name="Google Shape;208;p19"/>
            <p:cNvSpPr/>
            <p:nvPr/>
          </p:nvSpPr>
          <p:spPr>
            <a:xfrm>
              <a:off x="1089660" y="3236976"/>
              <a:ext cx="1162812" cy="5044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9"/>
            <p:cNvSpPr/>
            <p:nvPr/>
          </p:nvSpPr>
          <p:spPr>
            <a:xfrm>
              <a:off x="1128636" y="3351841"/>
              <a:ext cx="871855" cy="213995"/>
            </a:xfrm>
            <a:custGeom>
              <a:rect b="b" l="l" r="r" t="t"/>
              <a:pathLst>
                <a:path extrusionOk="0" h="213995" w="871855">
                  <a:moveTo>
                    <a:pt x="736400" y="130843"/>
                  </a:moveTo>
                  <a:lnTo>
                    <a:pt x="669429" y="169741"/>
                  </a:lnTo>
                  <a:lnTo>
                    <a:pt x="662383" y="176018"/>
                  </a:lnTo>
                  <a:lnTo>
                    <a:pt x="658396" y="184235"/>
                  </a:lnTo>
                  <a:lnTo>
                    <a:pt x="657767" y="193333"/>
                  </a:lnTo>
                  <a:lnTo>
                    <a:pt x="660793" y="202253"/>
                  </a:lnTo>
                  <a:lnTo>
                    <a:pt x="667072" y="209353"/>
                  </a:lnTo>
                  <a:lnTo>
                    <a:pt x="675303" y="213334"/>
                  </a:lnTo>
                  <a:lnTo>
                    <a:pt x="684439" y="213933"/>
                  </a:lnTo>
                  <a:lnTo>
                    <a:pt x="693432" y="210889"/>
                  </a:lnTo>
                  <a:lnTo>
                    <a:pt x="830878" y="131006"/>
                  </a:lnTo>
                  <a:lnTo>
                    <a:pt x="736400" y="130843"/>
                  </a:lnTo>
                  <a:close/>
                </a:path>
                <a:path extrusionOk="0" h="213995" w="871855">
                  <a:moveTo>
                    <a:pt x="763645" y="115019"/>
                  </a:moveTo>
                  <a:lnTo>
                    <a:pt x="736400" y="130843"/>
                  </a:lnTo>
                  <a:lnTo>
                    <a:pt x="824369" y="131006"/>
                  </a:lnTo>
                  <a:lnTo>
                    <a:pt x="824369" y="127831"/>
                  </a:lnTo>
                  <a:lnTo>
                    <a:pt x="812431" y="127831"/>
                  </a:lnTo>
                  <a:lnTo>
                    <a:pt x="790664" y="115069"/>
                  </a:lnTo>
                  <a:lnTo>
                    <a:pt x="763645" y="115019"/>
                  </a:lnTo>
                  <a:close/>
                </a:path>
                <a:path extrusionOk="0" h="213995" w="871855">
                  <a:moveTo>
                    <a:pt x="812431" y="99234"/>
                  </a:moveTo>
                  <a:lnTo>
                    <a:pt x="812431" y="115109"/>
                  </a:lnTo>
                  <a:lnTo>
                    <a:pt x="824369" y="115131"/>
                  </a:lnTo>
                  <a:lnTo>
                    <a:pt x="824369" y="131006"/>
                  </a:lnTo>
                  <a:lnTo>
                    <a:pt x="830878" y="131006"/>
                  </a:lnTo>
                  <a:lnTo>
                    <a:pt x="871740" y="107257"/>
                  </a:lnTo>
                  <a:lnTo>
                    <a:pt x="858070" y="99256"/>
                  </a:lnTo>
                  <a:lnTo>
                    <a:pt x="824496" y="99256"/>
                  </a:lnTo>
                  <a:lnTo>
                    <a:pt x="812431" y="99234"/>
                  </a:lnTo>
                  <a:close/>
                </a:path>
                <a:path extrusionOk="0" h="213995" w="871855">
                  <a:moveTo>
                    <a:pt x="25" y="113607"/>
                  </a:moveTo>
                  <a:lnTo>
                    <a:pt x="0" y="129482"/>
                  </a:lnTo>
                  <a:lnTo>
                    <a:pt x="736400" y="130843"/>
                  </a:lnTo>
                  <a:lnTo>
                    <a:pt x="763645" y="115019"/>
                  </a:lnTo>
                  <a:lnTo>
                    <a:pt x="25" y="113607"/>
                  </a:lnTo>
                  <a:close/>
                </a:path>
                <a:path extrusionOk="0" h="213995" w="871855">
                  <a:moveTo>
                    <a:pt x="790664" y="115069"/>
                  </a:moveTo>
                  <a:lnTo>
                    <a:pt x="812431" y="127831"/>
                  </a:lnTo>
                  <a:lnTo>
                    <a:pt x="812431" y="115109"/>
                  </a:lnTo>
                  <a:lnTo>
                    <a:pt x="790664" y="115069"/>
                  </a:lnTo>
                  <a:close/>
                </a:path>
                <a:path extrusionOk="0" h="213995" w="871855">
                  <a:moveTo>
                    <a:pt x="812431" y="115109"/>
                  </a:moveTo>
                  <a:lnTo>
                    <a:pt x="812431" y="127831"/>
                  </a:lnTo>
                  <a:lnTo>
                    <a:pt x="824369" y="127831"/>
                  </a:lnTo>
                  <a:lnTo>
                    <a:pt x="824369" y="115131"/>
                  </a:lnTo>
                  <a:lnTo>
                    <a:pt x="812431" y="115109"/>
                  </a:lnTo>
                  <a:close/>
                </a:path>
                <a:path extrusionOk="0" h="213995" w="871855">
                  <a:moveTo>
                    <a:pt x="790891" y="99194"/>
                  </a:moveTo>
                  <a:lnTo>
                    <a:pt x="777175" y="107160"/>
                  </a:lnTo>
                  <a:lnTo>
                    <a:pt x="790664" y="115069"/>
                  </a:lnTo>
                  <a:lnTo>
                    <a:pt x="812431" y="115109"/>
                  </a:lnTo>
                  <a:lnTo>
                    <a:pt x="812431" y="99234"/>
                  </a:lnTo>
                  <a:lnTo>
                    <a:pt x="790891" y="99194"/>
                  </a:lnTo>
                  <a:close/>
                </a:path>
                <a:path extrusionOk="0" h="213995" w="871855">
                  <a:moveTo>
                    <a:pt x="777175" y="107160"/>
                  </a:moveTo>
                  <a:lnTo>
                    <a:pt x="763645" y="115019"/>
                  </a:lnTo>
                  <a:lnTo>
                    <a:pt x="790664" y="115069"/>
                  </a:lnTo>
                  <a:lnTo>
                    <a:pt x="777175" y="107160"/>
                  </a:lnTo>
                  <a:close/>
                </a:path>
                <a:path extrusionOk="0" h="213995" w="871855">
                  <a:moveTo>
                    <a:pt x="763501" y="99143"/>
                  </a:moveTo>
                  <a:lnTo>
                    <a:pt x="777175" y="107160"/>
                  </a:lnTo>
                  <a:lnTo>
                    <a:pt x="790891" y="99194"/>
                  </a:lnTo>
                  <a:lnTo>
                    <a:pt x="763501" y="99143"/>
                  </a:lnTo>
                  <a:close/>
                </a:path>
                <a:path extrusionOk="0" h="213995" w="871855">
                  <a:moveTo>
                    <a:pt x="824496" y="86683"/>
                  </a:moveTo>
                  <a:lnTo>
                    <a:pt x="812431" y="86683"/>
                  </a:lnTo>
                  <a:lnTo>
                    <a:pt x="812431" y="99234"/>
                  </a:lnTo>
                  <a:lnTo>
                    <a:pt x="824496" y="99256"/>
                  </a:lnTo>
                  <a:lnTo>
                    <a:pt x="824496" y="86683"/>
                  </a:lnTo>
                  <a:close/>
                </a:path>
                <a:path extrusionOk="0" h="213995" w="871855">
                  <a:moveTo>
                    <a:pt x="684820" y="0"/>
                  </a:moveTo>
                  <a:lnTo>
                    <a:pt x="675684" y="561"/>
                  </a:lnTo>
                  <a:lnTo>
                    <a:pt x="667453" y="4528"/>
                  </a:lnTo>
                  <a:lnTo>
                    <a:pt x="661174" y="11626"/>
                  </a:lnTo>
                  <a:lnTo>
                    <a:pt x="658128" y="20546"/>
                  </a:lnTo>
                  <a:lnTo>
                    <a:pt x="658714" y="29644"/>
                  </a:lnTo>
                  <a:lnTo>
                    <a:pt x="662657" y="37861"/>
                  </a:lnTo>
                  <a:lnTo>
                    <a:pt x="669683" y="44138"/>
                  </a:lnTo>
                  <a:lnTo>
                    <a:pt x="736339" y="83218"/>
                  </a:lnTo>
                  <a:lnTo>
                    <a:pt x="824496" y="83381"/>
                  </a:lnTo>
                  <a:lnTo>
                    <a:pt x="824496" y="99256"/>
                  </a:lnTo>
                  <a:lnTo>
                    <a:pt x="858070" y="99256"/>
                  </a:lnTo>
                  <a:lnTo>
                    <a:pt x="693813" y="3117"/>
                  </a:lnTo>
                  <a:lnTo>
                    <a:pt x="684820" y="0"/>
                  </a:lnTo>
                  <a:close/>
                </a:path>
                <a:path extrusionOk="0" h="213995" w="871855">
                  <a:moveTo>
                    <a:pt x="812431" y="86683"/>
                  </a:moveTo>
                  <a:lnTo>
                    <a:pt x="790891" y="99194"/>
                  </a:lnTo>
                  <a:lnTo>
                    <a:pt x="812431" y="99234"/>
                  </a:lnTo>
                  <a:lnTo>
                    <a:pt x="812431" y="86683"/>
                  </a:lnTo>
                  <a:close/>
                </a:path>
                <a:path extrusionOk="0" h="213995" w="871855">
                  <a:moveTo>
                    <a:pt x="736339" y="83218"/>
                  </a:moveTo>
                  <a:lnTo>
                    <a:pt x="763501" y="99143"/>
                  </a:lnTo>
                  <a:lnTo>
                    <a:pt x="790891" y="99194"/>
                  </a:lnTo>
                  <a:lnTo>
                    <a:pt x="812431" y="86683"/>
                  </a:lnTo>
                  <a:lnTo>
                    <a:pt x="824496" y="86683"/>
                  </a:lnTo>
                  <a:lnTo>
                    <a:pt x="824496" y="83381"/>
                  </a:lnTo>
                  <a:lnTo>
                    <a:pt x="736339" y="83218"/>
                  </a:lnTo>
                  <a:close/>
                </a:path>
                <a:path extrusionOk="0" h="213995" w="871855">
                  <a:moveTo>
                    <a:pt x="88" y="81857"/>
                  </a:moveTo>
                  <a:lnTo>
                    <a:pt x="63" y="97732"/>
                  </a:lnTo>
                  <a:lnTo>
                    <a:pt x="763501" y="99143"/>
                  </a:lnTo>
                  <a:lnTo>
                    <a:pt x="736339" y="83218"/>
                  </a:lnTo>
                  <a:lnTo>
                    <a:pt x="88" y="8185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0" name="Google Shape;210;p19"/>
          <p:cNvSpPr txBox="1"/>
          <p:nvPr/>
        </p:nvSpPr>
        <p:spPr>
          <a:xfrm>
            <a:off x="1222044" y="3163315"/>
            <a:ext cx="5429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fork()</a:t>
            </a:r>
            <a:endParaRPr sz="1800">
              <a:solidFill>
                <a:schemeClr val="dk1"/>
              </a:solidFill>
              <a:latin typeface="Trebuchet MS"/>
              <a:ea typeface="Trebuchet MS"/>
              <a:cs typeface="Trebuchet MS"/>
              <a:sym typeface="Trebuchet MS"/>
            </a:endParaRPr>
          </a:p>
        </p:txBody>
      </p:sp>
      <p:sp>
        <p:nvSpPr>
          <p:cNvPr id="211" name="Google Shape;211;p19"/>
          <p:cNvSpPr/>
          <p:nvPr/>
        </p:nvSpPr>
        <p:spPr>
          <a:xfrm>
            <a:off x="3240026" y="2790471"/>
            <a:ext cx="5613014" cy="348395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txBox="1"/>
          <p:nvPr>
            <p:ph idx="1" type="body"/>
          </p:nvPr>
        </p:nvSpPr>
        <p:spPr>
          <a:xfrm>
            <a:off x="535940" y="1567941"/>
            <a:ext cx="7839709" cy="36317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4400">
                <a:solidFill>
                  <a:srgbClr val="121214"/>
                </a:solidFill>
                <a:latin typeface="Verdana"/>
                <a:ea typeface="Verdana"/>
                <a:cs typeface="Verdana"/>
                <a:sym typeface="Verdana"/>
              </a:rPr>
              <a:t>Process</a:t>
            </a:r>
            <a:endParaRPr/>
          </a:p>
          <a:p>
            <a:pPr indent="-285750" lvl="0" marL="285750" rtl="0" algn="just">
              <a:spcBef>
                <a:spcPts val="0"/>
              </a:spcBef>
              <a:spcAft>
                <a:spcPts val="0"/>
              </a:spcAft>
              <a:buClr>
                <a:srgbClr val="000000"/>
              </a:buClr>
              <a:buSzPts val="3200"/>
              <a:buFont typeface="Arial"/>
              <a:buChar char="•"/>
            </a:pPr>
            <a:r>
              <a:rPr lang="en-US" sz="3200">
                <a:solidFill>
                  <a:srgbClr val="000000"/>
                </a:solidFill>
                <a:latin typeface="Times New Roman"/>
                <a:ea typeface="Times New Roman"/>
                <a:cs typeface="Times New Roman"/>
                <a:sym typeface="Times New Roman"/>
              </a:rPr>
              <a:t>A process is basically a program in execution.</a:t>
            </a:r>
            <a:endParaRPr/>
          </a:p>
          <a:p>
            <a:pPr indent="-285750" lvl="0" marL="285750" rtl="0" algn="just">
              <a:spcBef>
                <a:spcPts val="0"/>
              </a:spcBef>
              <a:spcAft>
                <a:spcPts val="0"/>
              </a:spcAft>
              <a:buClr>
                <a:schemeClr val="dk1"/>
              </a:buClr>
              <a:buSzPts val="3200"/>
              <a:buFont typeface="Arial"/>
              <a:buChar char="•"/>
            </a:pPr>
            <a:r>
              <a:rPr lang="en-US" sz="3200">
                <a:latin typeface="Times New Roman"/>
                <a:ea typeface="Times New Roman"/>
                <a:cs typeface="Times New Roman"/>
                <a:sym typeface="Times New Roman"/>
              </a:rPr>
              <a:t>To put it in simple terms, we write our computer programs in a text file and when we execute this program, it becomes a process which performs all the tasks mentioned in the program.</a:t>
            </a:r>
            <a:endParaRPr sz="32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691387" y="340817"/>
            <a:ext cx="513842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“wait()” system call</a:t>
            </a:r>
            <a:endParaRPr/>
          </a:p>
        </p:txBody>
      </p:sp>
      <p:sp>
        <p:nvSpPr>
          <p:cNvPr id="217" name="Google Shape;217;p20"/>
          <p:cNvSpPr txBox="1"/>
          <p:nvPr/>
        </p:nvSpPr>
        <p:spPr>
          <a:xfrm>
            <a:off x="691387" y="1552702"/>
            <a:ext cx="7729220" cy="4258945"/>
          </a:xfrm>
          <a:prstGeom prst="rect">
            <a:avLst/>
          </a:prstGeom>
          <a:noFill/>
          <a:ln>
            <a:noFill/>
          </a:ln>
        </p:spPr>
        <p:txBody>
          <a:bodyPr anchorCtr="0" anchor="t" bIns="0" lIns="0" spcFirstLastPara="1" rIns="0" wrap="square" tIns="85725">
            <a:spAutoFit/>
          </a:bodyPr>
          <a:lstStyle/>
          <a:p>
            <a:pPr indent="-320040" lvl="0" marL="332740" marR="5080" rtl="0" algn="l">
              <a:lnSpc>
                <a:spcPct val="8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Forces the parent to suspend execution, i.e. wait for its  children or a specific child to die (</a:t>
            </a:r>
            <a:r>
              <a:rPr i="1" lang="en-US" sz="2400">
                <a:solidFill>
                  <a:schemeClr val="dk1"/>
                </a:solidFill>
                <a:latin typeface="Arial"/>
                <a:ea typeface="Arial"/>
                <a:cs typeface="Arial"/>
                <a:sym typeface="Arial"/>
              </a:rPr>
              <a:t>terminate).</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D8046"/>
              </a:buClr>
              <a:buSzPts val="3200"/>
              <a:buFont typeface="Noto Sans Symbols"/>
              <a:buNone/>
            </a:pPr>
            <a:r>
              <a:t/>
            </a:r>
            <a:endParaRPr sz="3200">
              <a:solidFill>
                <a:schemeClr val="dk1"/>
              </a:solidFill>
              <a:latin typeface="Arial"/>
              <a:ea typeface="Arial"/>
              <a:cs typeface="Arial"/>
              <a:sym typeface="Arial"/>
            </a:endParaRPr>
          </a:p>
          <a:p>
            <a:pPr indent="-320040" lvl="0" marL="332740" marR="5080" rtl="0" algn="l">
              <a:lnSpc>
                <a:spcPct val="95833"/>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When the child process dies, it returns an exit status to  the operating system, which is then returned to the  waiting parent process. The parent process then  resumes execution.</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D8046"/>
              </a:buClr>
              <a:buSzPts val="3250"/>
              <a:buFont typeface="Noto Sans Symbols"/>
              <a:buNone/>
            </a:pPr>
            <a:r>
              <a:t/>
            </a:r>
            <a:endParaRPr sz="3250">
              <a:solidFill>
                <a:schemeClr val="dk1"/>
              </a:solidFill>
              <a:latin typeface="Arial"/>
              <a:ea typeface="Arial"/>
              <a:cs typeface="Arial"/>
              <a:sym typeface="Arial"/>
            </a:endParaRPr>
          </a:p>
          <a:p>
            <a:pPr indent="-320040" lvl="0" marL="332740" marR="154305" rtl="0" algn="l">
              <a:lnSpc>
                <a:spcPct val="8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A child process that dies but is never waited on by its  parent becomes a </a:t>
            </a:r>
            <a:r>
              <a:rPr b="1" lang="en-US" sz="2400">
                <a:solidFill>
                  <a:schemeClr val="dk1"/>
                </a:solidFill>
                <a:latin typeface="Arial"/>
                <a:ea typeface="Arial"/>
                <a:cs typeface="Arial"/>
                <a:sym typeface="Arial"/>
              </a:rPr>
              <a:t>zombie process</a:t>
            </a:r>
            <a:r>
              <a:rPr lang="en-US" sz="2400">
                <a:solidFill>
                  <a:schemeClr val="dk1"/>
                </a:solidFill>
                <a:latin typeface="Arial"/>
                <a:ea typeface="Arial"/>
                <a:cs typeface="Arial"/>
                <a:sym typeface="Arial"/>
              </a:rPr>
              <a:t>. Such a process  continues to exist as an entry in the system process  table even though it is no longer an actively executing  program.</a:t>
            </a:r>
            <a:endParaRPr sz="24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691387" y="340817"/>
            <a:ext cx="513842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“wait()” system call</a:t>
            </a:r>
            <a:endParaRPr/>
          </a:p>
        </p:txBody>
      </p:sp>
      <p:sp>
        <p:nvSpPr>
          <p:cNvPr id="223" name="Google Shape;223;p21"/>
          <p:cNvSpPr txBox="1"/>
          <p:nvPr>
            <p:ph idx="2" type="body"/>
          </p:nvPr>
        </p:nvSpPr>
        <p:spPr>
          <a:xfrm>
            <a:off x="5080253" y="1627758"/>
            <a:ext cx="3511550" cy="4708525"/>
          </a:xfrm>
          <a:prstGeom prst="rect">
            <a:avLst/>
          </a:prstGeom>
          <a:noFill/>
          <a:ln>
            <a:noFill/>
          </a:ln>
        </p:spPr>
        <p:txBody>
          <a:bodyPr anchorCtr="0" anchor="t" bIns="0" lIns="0" spcFirstLastPara="1" rIns="0" wrap="square" tIns="45700">
            <a:spAutoFit/>
          </a:bodyPr>
          <a:lstStyle/>
          <a:p>
            <a:pPr indent="-320040" lvl="0" marL="332740" marR="5080" rtl="0" algn="l">
              <a:lnSpc>
                <a:spcPct val="109000"/>
              </a:lnSpc>
              <a:spcBef>
                <a:spcPts val="0"/>
              </a:spcBef>
              <a:spcAft>
                <a:spcPts val="0"/>
              </a:spcAft>
              <a:buClr>
                <a:srgbClr val="DD8046"/>
              </a:buClr>
              <a:buSzPts val="1200"/>
              <a:buFont typeface="Noto Sans Symbols"/>
              <a:buChar char="◻"/>
            </a:pPr>
            <a:r>
              <a:rPr lang="en-US"/>
              <a:t>The </a:t>
            </a:r>
            <a:r>
              <a:rPr lang="en-US">
                <a:solidFill>
                  <a:srgbClr val="584640"/>
                </a:solidFill>
                <a:latin typeface="Courier New"/>
                <a:ea typeface="Courier New"/>
                <a:cs typeface="Courier New"/>
                <a:sym typeface="Courier New"/>
              </a:rPr>
              <a:t>wait() </a:t>
            </a:r>
            <a:r>
              <a:rPr lang="en-US"/>
              <a:t>causes the parent  to wait for any child process.</a:t>
            </a:r>
            <a:endParaRPr/>
          </a:p>
          <a:p>
            <a:pPr indent="-320040" lvl="0" marL="332740" marR="66040" rtl="0" algn="l">
              <a:lnSpc>
                <a:spcPct val="110000"/>
              </a:lnSpc>
              <a:spcBef>
                <a:spcPts val="640"/>
              </a:spcBef>
              <a:spcAft>
                <a:spcPts val="0"/>
              </a:spcAft>
              <a:buClr>
                <a:srgbClr val="DD8046"/>
              </a:buClr>
              <a:buSzPts val="1200"/>
              <a:buFont typeface="Noto Sans Symbols"/>
              <a:buChar char="◻"/>
            </a:pPr>
            <a:r>
              <a:rPr lang="en-US"/>
              <a:t>The </a:t>
            </a:r>
            <a:r>
              <a:rPr lang="en-US">
                <a:solidFill>
                  <a:srgbClr val="584640"/>
                </a:solidFill>
                <a:latin typeface="Courier New"/>
                <a:ea typeface="Courier New"/>
                <a:cs typeface="Courier New"/>
                <a:sym typeface="Courier New"/>
              </a:rPr>
              <a:t>waitpid() </a:t>
            </a:r>
            <a:r>
              <a:rPr lang="en-US"/>
              <a:t>waits for the  child with specific PID.</a:t>
            </a:r>
            <a:endParaRPr/>
          </a:p>
          <a:p>
            <a:pPr indent="-274320" lvl="1" marL="652780" rtl="0" algn="l">
              <a:lnSpc>
                <a:spcPct val="113888"/>
              </a:lnSpc>
              <a:spcBef>
                <a:spcPts val="350"/>
              </a:spcBef>
              <a:spcAft>
                <a:spcPts val="0"/>
              </a:spcAft>
              <a:buClr>
                <a:srgbClr val="93B6D2"/>
              </a:buClr>
              <a:buSzPts val="1250"/>
              <a:buFont typeface="Arial"/>
              <a:buChar char=""/>
            </a:pPr>
            <a:r>
              <a:rPr lang="en-US" sz="1800">
                <a:latin typeface="Arimo"/>
                <a:ea typeface="Arimo"/>
                <a:cs typeface="Arimo"/>
                <a:sym typeface="Arimo"/>
              </a:rPr>
              <a:t>pid: pid of (</a:t>
            </a:r>
            <a:r>
              <a:rPr lang="en-US" sz="1700">
                <a:latin typeface="Arimo"/>
                <a:ea typeface="Arimo"/>
                <a:cs typeface="Arimo"/>
                <a:sym typeface="Arimo"/>
              </a:rPr>
              <a:t>child) </a:t>
            </a:r>
            <a:r>
              <a:rPr lang="en-US" sz="1800">
                <a:latin typeface="Arimo"/>
                <a:ea typeface="Arimo"/>
                <a:cs typeface="Arimo"/>
                <a:sym typeface="Arimo"/>
              </a:rPr>
              <a:t>process that</a:t>
            </a:r>
            <a:endParaRPr sz="1800">
              <a:latin typeface="Arimo"/>
              <a:ea typeface="Arimo"/>
              <a:cs typeface="Arimo"/>
              <a:sym typeface="Arimo"/>
            </a:endParaRPr>
          </a:p>
          <a:p>
            <a:pPr indent="0" lvl="0" marL="652780" rtl="0" algn="l">
              <a:lnSpc>
                <a:spcPct val="113888"/>
              </a:lnSpc>
              <a:spcBef>
                <a:spcPts val="0"/>
              </a:spcBef>
              <a:spcAft>
                <a:spcPts val="0"/>
              </a:spcAft>
              <a:buNone/>
            </a:pPr>
            <a:r>
              <a:rPr lang="en-US" sz="1800"/>
              <a:t>the calling process waits for.</a:t>
            </a:r>
            <a:endParaRPr sz="1800"/>
          </a:p>
          <a:p>
            <a:pPr indent="-274320" lvl="1" marL="652780" marR="26669" rtl="0" algn="l">
              <a:lnSpc>
                <a:spcPct val="107722"/>
              </a:lnSpc>
              <a:spcBef>
                <a:spcPts val="630"/>
              </a:spcBef>
              <a:spcAft>
                <a:spcPts val="0"/>
              </a:spcAft>
              <a:buClr>
                <a:srgbClr val="93B6D2"/>
              </a:buClr>
              <a:buSzPts val="1250"/>
              <a:buFont typeface="Arial"/>
              <a:buChar char=""/>
            </a:pPr>
            <a:r>
              <a:rPr lang="en-US" sz="1800">
                <a:latin typeface="Arimo"/>
                <a:ea typeface="Arimo"/>
                <a:cs typeface="Arimo"/>
                <a:sym typeface="Arimo"/>
              </a:rPr>
              <a:t>status: a pointer to the location  where status information for  the terminating process is to be  stored.</a:t>
            </a:r>
            <a:endParaRPr sz="1800">
              <a:latin typeface="Arimo"/>
              <a:ea typeface="Arimo"/>
              <a:cs typeface="Arimo"/>
              <a:sym typeface="Arimo"/>
            </a:endParaRPr>
          </a:p>
          <a:p>
            <a:pPr indent="-274320" lvl="1" marL="652780" marR="516255" rtl="0" algn="l">
              <a:lnSpc>
                <a:spcPct val="107722"/>
              </a:lnSpc>
              <a:spcBef>
                <a:spcPts val="620"/>
              </a:spcBef>
              <a:spcAft>
                <a:spcPts val="0"/>
              </a:spcAft>
              <a:buClr>
                <a:srgbClr val="93B6D2"/>
              </a:buClr>
              <a:buSzPts val="1250"/>
              <a:buFont typeface="Arial"/>
              <a:buChar char=""/>
            </a:pPr>
            <a:r>
              <a:rPr lang="en-US" sz="1800">
                <a:latin typeface="Arimo"/>
                <a:ea typeface="Arimo"/>
                <a:cs typeface="Arimo"/>
                <a:sym typeface="Arimo"/>
              </a:rPr>
              <a:t>options: specifies optional  actions.</a:t>
            </a:r>
            <a:endParaRPr sz="1800">
              <a:latin typeface="Arimo"/>
              <a:ea typeface="Arimo"/>
              <a:cs typeface="Arimo"/>
              <a:sym typeface="Arimo"/>
            </a:endParaRPr>
          </a:p>
          <a:p>
            <a:pPr indent="-320040" lvl="0" marL="332740" rtl="0" algn="l">
              <a:lnSpc>
                <a:spcPct val="100000"/>
              </a:lnSpc>
              <a:spcBef>
                <a:spcPts val="425"/>
              </a:spcBef>
              <a:spcAft>
                <a:spcPts val="0"/>
              </a:spcAft>
              <a:buClr>
                <a:srgbClr val="DD8046"/>
              </a:buClr>
              <a:buSzPts val="1200"/>
              <a:buFont typeface="Noto Sans Symbols"/>
              <a:buChar char="◻"/>
            </a:pPr>
            <a:r>
              <a:rPr lang="en-US"/>
              <a:t>The return value is:</a:t>
            </a:r>
            <a:endParaRPr/>
          </a:p>
          <a:p>
            <a:pPr indent="-274320" lvl="1" marL="652780" marR="62230" rtl="0" algn="l">
              <a:lnSpc>
                <a:spcPct val="107722"/>
              </a:lnSpc>
              <a:spcBef>
                <a:spcPts val="640"/>
              </a:spcBef>
              <a:spcAft>
                <a:spcPts val="0"/>
              </a:spcAft>
              <a:buClr>
                <a:srgbClr val="93B6D2"/>
              </a:buClr>
              <a:buSzPts val="1250"/>
              <a:buFont typeface="Arial"/>
              <a:buChar char=""/>
            </a:pPr>
            <a:r>
              <a:rPr lang="en-US" sz="1800">
                <a:latin typeface="Arimo"/>
                <a:ea typeface="Arimo"/>
                <a:cs typeface="Arimo"/>
                <a:sym typeface="Arimo"/>
              </a:rPr>
              <a:t>PID of the exited process, if no  error</a:t>
            </a:r>
            <a:endParaRPr sz="1800">
              <a:latin typeface="Arimo"/>
              <a:ea typeface="Arimo"/>
              <a:cs typeface="Arimo"/>
              <a:sym typeface="Arimo"/>
            </a:endParaRPr>
          </a:p>
          <a:p>
            <a:pPr indent="-274320" lvl="1" marL="652780" rtl="0" algn="l">
              <a:lnSpc>
                <a:spcPct val="100000"/>
              </a:lnSpc>
              <a:spcBef>
                <a:spcPts val="360"/>
              </a:spcBef>
              <a:spcAft>
                <a:spcPts val="0"/>
              </a:spcAft>
              <a:buClr>
                <a:srgbClr val="93B6D2"/>
              </a:buClr>
              <a:buSzPts val="1250"/>
              <a:buFont typeface="Arial"/>
              <a:buChar char=""/>
            </a:pPr>
            <a:r>
              <a:rPr lang="en-US" sz="1800">
                <a:latin typeface="Arimo"/>
                <a:ea typeface="Arimo"/>
                <a:cs typeface="Arimo"/>
                <a:sym typeface="Arimo"/>
              </a:rPr>
              <a:t>(-1) if an error has happened</a:t>
            </a:r>
            <a:endParaRPr sz="1800">
              <a:latin typeface="Arimo"/>
              <a:ea typeface="Arimo"/>
              <a:cs typeface="Arimo"/>
              <a:sym typeface="Arimo"/>
            </a:endParaRPr>
          </a:p>
        </p:txBody>
      </p:sp>
      <p:sp>
        <p:nvSpPr>
          <p:cNvPr id="224" name="Google Shape;224;p21"/>
          <p:cNvSpPr txBox="1"/>
          <p:nvPr/>
        </p:nvSpPr>
        <p:spPr>
          <a:xfrm>
            <a:off x="500037" y="2143125"/>
            <a:ext cx="4286250" cy="2714625"/>
          </a:xfrm>
          <a:prstGeom prst="rect">
            <a:avLst/>
          </a:prstGeom>
          <a:solidFill>
            <a:srgbClr val="E6DEDB"/>
          </a:solidFill>
          <a:ln cap="flat" cmpd="sng" w="19050">
            <a:solidFill>
              <a:srgbClr val="6B859A"/>
            </a:solidFill>
            <a:prstDash val="solid"/>
            <a:round/>
            <a:headEnd len="sm" w="sm" type="none"/>
            <a:tailEnd len="sm" w="sm" type="none"/>
          </a:ln>
        </p:spPr>
        <p:txBody>
          <a:bodyPr anchorCtr="0" anchor="t" bIns="0" lIns="0" spcFirstLastPara="1" rIns="0" wrap="square" tIns="6350">
            <a:spAutoFit/>
          </a:bodyPr>
          <a:lstStyle/>
          <a:p>
            <a:pPr indent="0" lvl="0" marL="0" marR="0" rtl="0" algn="l">
              <a:lnSpc>
                <a:spcPct val="100000"/>
              </a:lnSpc>
              <a:spcBef>
                <a:spcPts val="0"/>
              </a:spcBef>
              <a:spcAft>
                <a:spcPts val="0"/>
              </a:spcAft>
              <a:buNone/>
            </a:pPr>
            <a:r>
              <a:t/>
            </a:r>
            <a:endParaRPr sz="1550">
              <a:solidFill>
                <a:schemeClr val="dk1"/>
              </a:solidFill>
              <a:latin typeface="Times New Roman"/>
              <a:ea typeface="Times New Roman"/>
              <a:cs typeface="Times New Roman"/>
              <a:sym typeface="Times New Roman"/>
            </a:endParaRPr>
          </a:p>
          <a:p>
            <a:pPr indent="0" lvl="0" marL="234315" marR="1035050" rtl="0" algn="l">
              <a:lnSpc>
                <a:spcPct val="100000"/>
              </a:lnSpc>
              <a:spcBef>
                <a:spcPts val="0"/>
              </a:spcBef>
              <a:spcAft>
                <a:spcPts val="0"/>
              </a:spcAft>
              <a:buNone/>
            </a:pPr>
            <a:r>
              <a:rPr lang="en-US" sz="1800">
                <a:solidFill>
                  <a:schemeClr val="dk1"/>
                </a:solidFill>
                <a:latin typeface="Courier New"/>
                <a:ea typeface="Courier New"/>
                <a:cs typeface="Courier New"/>
                <a:sym typeface="Courier New"/>
              </a:rPr>
              <a:t>#include &lt;sys/types.h&gt;  #include &lt;sys/wait.h&gt;</a:t>
            </a:r>
            <a:endParaRPr sz="1800">
              <a:solidFill>
                <a:schemeClr val="dk1"/>
              </a:solidFill>
              <a:latin typeface="Courier New"/>
              <a:ea typeface="Courier New"/>
              <a:cs typeface="Courier New"/>
              <a:sym typeface="Courier New"/>
            </a:endParaRPr>
          </a:p>
          <a:p>
            <a:pPr indent="0" lvl="0" marL="0" marR="0" rtl="0" algn="l">
              <a:lnSpc>
                <a:spcPct val="100000"/>
              </a:lnSpc>
              <a:spcBef>
                <a:spcPts val="10"/>
              </a:spcBef>
              <a:spcAft>
                <a:spcPts val="0"/>
              </a:spcAft>
              <a:buNone/>
            </a:pPr>
            <a:r>
              <a:t/>
            </a:r>
            <a:endParaRPr sz="1900">
              <a:solidFill>
                <a:schemeClr val="dk1"/>
              </a:solidFill>
              <a:latin typeface="Courier New"/>
              <a:ea typeface="Courier New"/>
              <a:cs typeface="Courier New"/>
              <a:sym typeface="Courier New"/>
            </a:endParaRPr>
          </a:p>
          <a:p>
            <a:pPr indent="0" lvl="0" marL="234315" marR="0" rtl="0" algn="l">
              <a:lnSpc>
                <a:spcPct val="100000"/>
              </a:lnSpc>
              <a:spcBef>
                <a:spcPts val="0"/>
              </a:spcBef>
              <a:spcAft>
                <a:spcPts val="0"/>
              </a:spcAft>
              <a:buNone/>
            </a:pPr>
            <a:r>
              <a:rPr lang="en-US" sz="1800">
                <a:solidFill>
                  <a:schemeClr val="dk1"/>
                </a:solidFill>
                <a:latin typeface="Courier New"/>
                <a:ea typeface="Courier New"/>
                <a:cs typeface="Courier New"/>
                <a:sym typeface="Courier New"/>
              </a:rPr>
              <a:t>pid_t wait(int *status);</a:t>
            </a:r>
            <a:endParaRPr sz="1800">
              <a:solidFill>
                <a:schemeClr val="dk1"/>
              </a:solidFill>
              <a:latin typeface="Courier New"/>
              <a:ea typeface="Courier New"/>
              <a:cs typeface="Courier New"/>
              <a:sym typeface="Courier New"/>
            </a:endParaRPr>
          </a:p>
          <a:p>
            <a:pPr indent="0" lvl="0" marL="234315" marR="0" rtl="0" algn="l">
              <a:lnSpc>
                <a:spcPct val="100000"/>
              </a:lnSpc>
              <a:spcBef>
                <a:spcPts val="0"/>
              </a:spcBef>
              <a:spcAft>
                <a:spcPts val="0"/>
              </a:spcAft>
              <a:buNone/>
            </a:pPr>
            <a:r>
              <a:rPr lang="en-US" sz="1800">
                <a:solidFill>
                  <a:schemeClr val="dk1"/>
                </a:solidFill>
                <a:latin typeface="Courier New"/>
                <a:ea typeface="Courier New"/>
                <a:cs typeface="Courier New"/>
                <a:sym typeface="Courier New"/>
              </a:rPr>
              <a:t>pid_t waitpid(pid_t pid,</a:t>
            </a:r>
            <a:endParaRPr sz="1800">
              <a:solidFill>
                <a:schemeClr val="dk1"/>
              </a:solidFill>
              <a:latin typeface="Courier New"/>
              <a:ea typeface="Courier New"/>
              <a:cs typeface="Courier New"/>
              <a:sym typeface="Courier New"/>
            </a:endParaRPr>
          </a:p>
          <a:p>
            <a:pPr indent="0" lvl="0" marL="2199005" marR="299085" rtl="0" algn="l">
              <a:lnSpc>
                <a:spcPct val="100000"/>
              </a:lnSpc>
              <a:spcBef>
                <a:spcPts val="0"/>
              </a:spcBef>
              <a:spcAft>
                <a:spcPts val="0"/>
              </a:spcAft>
              <a:buNone/>
            </a:pPr>
            <a:r>
              <a:rPr lang="en-US" sz="1800">
                <a:solidFill>
                  <a:schemeClr val="dk1"/>
                </a:solidFill>
                <a:latin typeface="Courier New"/>
                <a:ea typeface="Courier New"/>
                <a:cs typeface="Courier New"/>
                <a:sym typeface="Courier New"/>
              </a:rPr>
              <a:t>int *status,  int options);</a:t>
            </a:r>
            <a:endParaRPr sz="1800">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idx="1" type="body"/>
          </p:nvPr>
        </p:nvSpPr>
        <p:spPr>
          <a:xfrm>
            <a:off x="535940" y="1567941"/>
            <a:ext cx="7839709" cy="3123932"/>
          </a:xfrm>
          <a:prstGeom prst="rect">
            <a:avLst/>
          </a:prstGeom>
          <a:noFill/>
          <a:ln>
            <a:noFill/>
          </a:ln>
        </p:spPr>
        <p:txBody>
          <a:bodyPr anchorCtr="0" anchor="t" bIns="0" lIns="0" spcFirstLastPara="1" rIns="0" wrap="square" tIns="0">
            <a:spAutoFit/>
          </a:bodyPr>
          <a:lstStyle/>
          <a:p>
            <a:pPr indent="-457200" lvl="0" marL="457200" rtl="0" algn="l">
              <a:spcBef>
                <a:spcPts val="0"/>
              </a:spcBef>
              <a:spcAft>
                <a:spcPts val="0"/>
              </a:spcAft>
              <a:buClr>
                <a:schemeClr val="dk1"/>
              </a:buClr>
              <a:buSzPts val="2900"/>
              <a:buFont typeface="Arial"/>
              <a:buChar char="•"/>
            </a:pPr>
            <a:r>
              <a:rPr lang="en-US"/>
              <a:t>When wait() returns they also define </a:t>
            </a:r>
            <a:r>
              <a:rPr b="1" lang="en-US"/>
              <a:t>exit status</a:t>
            </a:r>
            <a:r>
              <a:rPr lang="en-US"/>
              <a:t> (which tells us, a process why terminated) via pointer, If status are not </a:t>
            </a:r>
            <a:r>
              <a:rPr b="1" lang="en-US"/>
              <a:t>NULL</a:t>
            </a:r>
            <a:r>
              <a:rPr lang="en-US"/>
              <a:t>.</a:t>
            </a:r>
            <a:endParaRPr/>
          </a:p>
          <a:p>
            <a:pPr indent="-457200" lvl="0" marL="457200" rtl="0" algn="l">
              <a:spcBef>
                <a:spcPts val="0"/>
              </a:spcBef>
              <a:spcAft>
                <a:spcPts val="0"/>
              </a:spcAft>
              <a:buClr>
                <a:schemeClr val="dk1"/>
              </a:buClr>
              <a:buSzPts val="2900"/>
              <a:buFont typeface="Arial"/>
              <a:buChar char="•"/>
            </a:pPr>
            <a:r>
              <a:rPr lang="en-US"/>
              <a:t>If any process has no child process then wait() returns immediately “-1”.</a:t>
            </a:r>
            <a:endParaRPr/>
          </a:p>
          <a:p>
            <a:pPr indent="-273050" lvl="0" marL="457200" rtl="0" algn="l">
              <a:spcBef>
                <a:spcPts val="0"/>
              </a:spcBef>
              <a:spcAft>
                <a:spcPts val="0"/>
              </a:spcAft>
              <a:buClr>
                <a:schemeClr val="dk1"/>
              </a:buClr>
              <a:buSzPts val="2900"/>
              <a:buFont typeface="Arial"/>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idx="1" type="body"/>
          </p:nvPr>
        </p:nvSpPr>
        <p:spPr>
          <a:xfrm>
            <a:off x="535940" y="1567941"/>
            <a:ext cx="7839709" cy="357020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a:t>Child status information:</a:t>
            </a:r>
            <a:br>
              <a:rPr lang="en-US"/>
            </a:br>
            <a:r>
              <a:rPr lang="en-US"/>
              <a:t>Status information about the child reported by wait is more than just the exit status of the child, it also includes</a:t>
            </a:r>
            <a:endParaRPr/>
          </a:p>
          <a:p>
            <a:pPr indent="-457200" lvl="0" marL="457200" rtl="0" algn="l">
              <a:spcBef>
                <a:spcPts val="0"/>
              </a:spcBef>
              <a:spcAft>
                <a:spcPts val="0"/>
              </a:spcAft>
              <a:buClr>
                <a:schemeClr val="dk1"/>
              </a:buClr>
              <a:buSzPts val="2900"/>
              <a:buFont typeface="Arial"/>
              <a:buChar char="•"/>
            </a:pPr>
            <a:r>
              <a:rPr lang="en-US"/>
              <a:t>normal/abnormal termination</a:t>
            </a:r>
            <a:endParaRPr/>
          </a:p>
          <a:p>
            <a:pPr indent="-457200" lvl="0" marL="457200" rtl="0" algn="l">
              <a:spcBef>
                <a:spcPts val="0"/>
              </a:spcBef>
              <a:spcAft>
                <a:spcPts val="0"/>
              </a:spcAft>
              <a:buClr>
                <a:schemeClr val="dk1"/>
              </a:buClr>
              <a:buSzPts val="2900"/>
              <a:buFont typeface="Arial"/>
              <a:buChar char="•"/>
            </a:pPr>
            <a:r>
              <a:rPr lang="en-US"/>
              <a:t>termination cause</a:t>
            </a:r>
            <a:endParaRPr/>
          </a:p>
          <a:p>
            <a:pPr indent="-457200" lvl="0" marL="457200" rtl="0" algn="l">
              <a:spcBef>
                <a:spcPts val="0"/>
              </a:spcBef>
              <a:spcAft>
                <a:spcPts val="0"/>
              </a:spcAft>
              <a:buClr>
                <a:schemeClr val="dk1"/>
              </a:buClr>
              <a:buSzPts val="2900"/>
              <a:buFont typeface="Arial"/>
              <a:buChar char="•"/>
            </a:pPr>
            <a:r>
              <a:rPr lang="en-US"/>
              <a:t>exit status</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idx="1" type="body"/>
          </p:nvPr>
        </p:nvSpPr>
        <p:spPr>
          <a:xfrm>
            <a:off x="535940" y="381000"/>
            <a:ext cx="7839709" cy="669414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For find information about status, we use</a:t>
            </a:r>
            <a:br>
              <a:rPr lang="en-US"/>
            </a:br>
            <a:r>
              <a:rPr b="1" lang="en-US"/>
              <a:t>WIF</a:t>
            </a:r>
            <a:r>
              <a:rPr lang="en-US"/>
              <a:t>….macros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a:t>
            </a:r>
            <a:r>
              <a:rPr b="1" lang="en-US"/>
              <a:t>WIFEXITED(status)</a:t>
            </a:r>
            <a:r>
              <a:rPr lang="en-US"/>
              <a:t>: child exited normally</a:t>
            </a:r>
            <a:br>
              <a:rPr lang="en-US"/>
            </a:br>
            <a:r>
              <a:rPr lang="en-US"/>
              <a:t>• </a:t>
            </a:r>
            <a:r>
              <a:rPr b="1" lang="en-US"/>
              <a:t>WEXITSTATUS(status)</a:t>
            </a:r>
            <a:r>
              <a:rPr lang="en-US"/>
              <a:t>: return code when child exits</a:t>
            </a:r>
            <a:endParaRPr/>
          </a:p>
          <a:p>
            <a:pPr indent="0" lvl="0" marL="0" rtl="0" algn="l">
              <a:spcBef>
                <a:spcPts val="0"/>
              </a:spcBef>
              <a:spcAft>
                <a:spcPts val="0"/>
              </a:spcAft>
              <a:buNone/>
            </a:pPr>
            <a:r>
              <a:rPr lang="en-US"/>
              <a:t>2. </a:t>
            </a:r>
            <a:r>
              <a:rPr b="1" lang="en-US"/>
              <a:t>WIFSIGNALED(status)</a:t>
            </a:r>
            <a:r>
              <a:rPr lang="en-US"/>
              <a:t>: It determines if the child process exited because it raised a signal that caused it to exit.</a:t>
            </a:r>
            <a:br>
              <a:rPr lang="en-US"/>
            </a:br>
            <a:r>
              <a:rPr lang="en-US"/>
              <a:t>• </a:t>
            </a:r>
            <a:r>
              <a:rPr b="1" lang="en-US"/>
              <a:t>WTERMSIG(status)</a:t>
            </a:r>
            <a:r>
              <a:rPr lang="en-US"/>
              <a:t>: gives the number of the terminating signal</a:t>
            </a:r>
            <a:endParaRPr/>
          </a:p>
          <a:p>
            <a:pPr indent="0" lvl="0" marL="0" rtl="0" algn="l">
              <a:spcBef>
                <a:spcPts val="0"/>
              </a:spcBef>
              <a:spcAft>
                <a:spcPts val="0"/>
              </a:spcAft>
              <a:buNone/>
            </a:pPr>
            <a:r>
              <a:rPr lang="en-US"/>
              <a:t>3. </a:t>
            </a:r>
            <a:r>
              <a:rPr b="1" lang="en-US"/>
              <a:t>WIFSTOPPED(status)</a:t>
            </a:r>
            <a:r>
              <a:rPr lang="en-US"/>
              <a:t>: child is stopped</a:t>
            </a:r>
            <a:br>
              <a:rPr lang="en-US"/>
            </a:br>
            <a:r>
              <a:rPr lang="en-US"/>
              <a:t>• </a:t>
            </a:r>
            <a:r>
              <a:rPr b="1" lang="en-US"/>
              <a:t>WSTOPSIG(status)</a:t>
            </a:r>
            <a:r>
              <a:rPr lang="en-US"/>
              <a:t>: gives the number of the stop signal</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5"/>
          <p:cNvPicPr preferRelativeResize="0"/>
          <p:nvPr/>
        </p:nvPicPr>
        <p:blipFill rotWithShape="1">
          <a:blip r:embed="rId3">
            <a:alphaModFix/>
          </a:blip>
          <a:srcRect b="0" l="0" r="0" t="0"/>
          <a:stretch/>
        </p:blipFill>
        <p:spPr>
          <a:xfrm>
            <a:off x="1066800" y="2133600"/>
            <a:ext cx="6922649" cy="37052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691387" y="340817"/>
            <a:ext cx="502348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“exit()” system call</a:t>
            </a:r>
            <a:endParaRPr/>
          </a:p>
        </p:txBody>
      </p:sp>
      <p:sp>
        <p:nvSpPr>
          <p:cNvPr id="250" name="Google Shape;250;p26"/>
          <p:cNvSpPr txBox="1"/>
          <p:nvPr/>
        </p:nvSpPr>
        <p:spPr>
          <a:xfrm>
            <a:off x="691387" y="1537461"/>
            <a:ext cx="7989570" cy="4084954"/>
          </a:xfrm>
          <a:prstGeom prst="rect">
            <a:avLst/>
          </a:prstGeom>
          <a:noFill/>
          <a:ln>
            <a:noFill/>
          </a:ln>
        </p:spPr>
        <p:txBody>
          <a:bodyPr anchorCtr="0" anchor="t" bIns="0" lIns="0" spcFirstLastPara="1" rIns="0" wrap="square" tIns="94600">
            <a:spAutoFit/>
          </a:bodyPr>
          <a:lstStyle/>
          <a:p>
            <a:pPr indent="-320040" lvl="0" marL="332740" marR="366395" rtl="0" algn="l">
              <a:lnSpc>
                <a:spcPct val="80000"/>
              </a:lnSpc>
              <a:spcBef>
                <a:spcPts val="0"/>
              </a:spcBef>
              <a:spcAft>
                <a:spcPts val="0"/>
              </a:spcAft>
              <a:buClr>
                <a:srgbClr val="DD8046"/>
              </a:buClr>
              <a:buSzPts val="1600"/>
              <a:buFont typeface="Noto Sans Symbols"/>
              <a:buChar char="◻"/>
            </a:pPr>
            <a:r>
              <a:rPr lang="en-US" sz="2700">
                <a:solidFill>
                  <a:schemeClr val="dk1"/>
                </a:solidFill>
                <a:latin typeface="Arimo"/>
                <a:ea typeface="Arimo"/>
                <a:cs typeface="Arimo"/>
                <a:sym typeface="Arimo"/>
              </a:rPr>
              <a:t>This call </a:t>
            </a:r>
            <a:r>
              <a:rPr b="1" lang="en-US" sz="2700">
                <a:solidFill>
                  <a:schemeClr val="dk1"/>
                </a:solidFill>
                <a:latin typeface="Trebuchet MS"/>
                <a:ea typeface="Trebuchet MS"/>
                <a:cs typeface="Trebuchet MS"/>
                <a:sym typeface="Trebuchet MS"/>
              </a:rPr>
              <a:t>gracefully </a:t>
            </a:r>
            <a:r>
              <a:rPr lang="en-US" sz="2700">
                <a:solidFill>
                  <a:schemeClr val="dk1"/>
                </a:solidFill>
                <a:latin typeface="Arimo"/>
                <a:ea typeface="Arimo"/>
                <a:cs typeface="Arimo"/>
                <a:sym typeface="Arimo"/>
              </a:rPr>
              <a:t>terminates process execution.  Gracefully means it does clean up and release of  resources, and puts the process into the </a:t>
            </a:r>
            <a:r>
              <a:rPr b="1" lang="en-US" sz="2700">
                <a:solidFill>
                  <a:schemeClr val="dk1"/>
                </a:solidFill>
                <a:latin typeface="Trebuchet MS"/>
                <a:ea typeface="Trebuchet MS"/>
                <a:cs typeface="Trebuchet MS"/>
                <a:sym typeface="Trebuchet MS"/>
              </a:rPr>
              <a:t>zombie state</a:t>
            </a:r>
            <a:r>
              <a:rPr lang="en-US" sz="2700">
                <a:solidFill>
                  <a:schemeClr val="dk1"/>
                </a:solidFill>
                <a:latin typeface="Arimo"/>
                <a:ea typeface="Arimo"/>
                <a:cs typeface="Arimo"/>
                <a:sym typeface="Arimo"/>
              </a:rPr>
              <a:t>.</a:t>
            </a:r>
            <a:endParaRPr sz="2700">
              <a:solidFill>
                <a:schemeClr val="dk1"/>
              </a:solidFill>
              <a:latin typeface="Arimo"/>
              <a:ea typeface="Arimo"/>
              <a:cs typeface="Arimo"/>
              <a:sym typeface="Arimo"/>
            </a:endParaRPr>
          </a:p>
          <a:p>
            <a:pPr indent="0" lvl="0" marL="0" marR="0" rtl="0" algn="l">
              <a:lnSpc>
                <a:spcPct val="100000"/>
              </a:lnSpc>
              <a:spcBef>
                <a:spcPts val="45"/>
              </a:spcBef>
              <a:spcAft>
                <a:spcPts val="0"/>
              </a:spcAft>
              <a:buClr>
                <a:srgbClr val="DD8046"/>
              </a:buClr>
              <a:buSzPts val="3400"/>
              <a:buFont typeface="Noto Sans Symbols"/>
              <a:buNone/>
            </a:pPr>
            <a:r>
              <a:t/>
            </a:r>
            <a:endParaRPr sz="3400">
              <a:solidFill>
                <a:schemeClr val="dk1"/>
              </a:solidFill>
              <a:latin typeface="Arimo"/>
              <a:ea typeface="Arimo"/>
              <a:cs typeface="Arimo"/>
              <a:sym typeface="Arimo"/>
            </a:endParaRPr>
          </a:p>
          <a:p>
            <a:pPr indent="-320040" lvl="0" marL="332740" marR="151130" rtl="0" algn="l">
              <a:lnSpc>
                <a:spcPct val="96296"/>
              </a:lnSpc>
              <a:spcBef>
                <a:spcPts val="5"/>
              </a:spcBef>
              <a:spcAft>
                <a:spcPts val="0"/>
              </a:spcAft>
              <a:buClr>
                <a:srgbClr val="DD8046"/>
              </a:buClr>
              <a:buSzPts val="1600"/>
              <a:buFont typeface="Noto Sans Symbols"/>
              <a:buChar char="◻"/>
            </a:pPr>
            <a:r>
              <a:rPr lang="en-US" sz="2700">
                <a:solidFill>
                  <a:schemeClr val="dk1"/>
                </a:solidFill>
                <a:latin typeface="Arimo"/>
                <a:ea typeface="Arimo"/>
                <a:cs typeface="Arimo"/>
                <a:sym typeface="Arimo"/>
              </a:rPr>
              <a:t>By calling </a:t>
            </a:r>
            <a:r>
              <a:rPr lang="en-US" sz="2700">
                <a:solidFill>
                  <a:srgbClr val="584640"/>
                </a:solidFill>
                <a:latin typeface="Courier New"/>
                <a:ea typeface="Courier New"/>
                <a:cs typeface="Courier New"/>
                <a:sym typeface="Courier New"/>
              </a:rPr>
              <a:t>wait()</a:t>
            </a:r>
            <a:r>
              <a:rPr lang="en-US" sz="2700">
                <a:solidFill>
                  <a:schemeClr val="dk1"/>
                </a:solidFill>
                <a:latin typeface="Arimo"/>
                <a:ea typeface="Arimo"/>
                <a:cs typeface="Arimo"/>
                <a:sym typeface="Arimo"/>
              </a:rPr>
              <a:t>, the parent cleans up all its zombie  children.</a:t>
            </a:r>
            <a:endParaRPr sz="2700">
              <a:solidFill>
                <a:schemeClr val="dk1"/>
              </a:solidFill>
              <a:latin typeface="Arimo"/>
              <a:ea typeface="Arimo"/>
              <a:cs typeface="Arimo"/>
              <a:sym typeface="Arimo"/>
            </a:endParaRPr>
          </a:p>
          <a:p>
            <a:pPr indent="0" lvl="0" marL="0" marR="0" rtl="0" algn="l">
              <a:lnSpc>
                <a:spcPct val="100000"/>
              </a:lnSpc>
              <a:spcBef>
                <a:spcPts val="40"/>
              </a:spcBef>
              <a:spcAft>
                <a:spcPts val="0"/>
              </a:spcAft>
              <a:buClr>
                <a:srgbClr val="DD8046"/>
              </a:buClr>
              <a:buSzPts val="3450"/>
              <a:buFont typeface="Noto Sans Symbols"/>
              <a:buNone/>
            </a:pPr>
            <a:r>
              <a:t/>
            </a:r>
            <a:endParaRPr sz="3450">
              <a:solidFill>
                <a:schemeClr val="dk1"/>
              </a:solidFill>
              <a:latin typeface="Arimo"/>
              <a:ea typeface="Arimo"/>
              <a:cs typeface="Arimo"/>
              <a:sym typeface="Arimo"/>
            </a:endParaRPr>
          </a:p>
          <a:p>
            <a:pPr indent="-320040" lvl="0" marL="332740" marR="5080" rtl="0" algn="l">
              <a:lnSpc>
                <a:spcPct val="80000"/>
              </a:lnSpc>
              <a:spcBef>
                <a:spcPts val="0"/>
              </a:spcBef>
              <a:spcAft>
                <a:spcPts val="0"/>
              </a:spcAft>
              <a:buClr>
                <a:srgbClr val="DD8046"/>
              </a:buClr>
              <a:buSzPts val="1600"/>
              <a:buFont typeface="Noto Sans Symbols"/>
              <a:buChar char="◻"/>
            </a:pPr>
            <a:r>
              <a:rPr lang="en-US" sz="2700">
                <a:solidFill>
                  <a:schemeClr val="dk1"/>
                </a:solidFill>
                <a:latin typeface="Arimo"/>
                <a:ea typeface="Arimo"/>
                <a:cs typeface="Arimo"/>
                <a:sym typeface="Arimo"/>
              </a:rPr>
              <a:t>When the child process dies, an exit status is returned to  the operating system and a signal is sent to the parent  process. The exit status can then be retrieved by the  parent process via the </a:t>
            </a:r>
            <a:r>
              <a:rPr b="1" i="1" lang="en-US" sz="2700">
                <a:solidFill>
                  <a:schemeClr val="dk1"/>
                </a:solidFill>
                <a:latin typeface="Arial"/>
                <a:ea typeface="Arial"/>
                <a:cs typeface="Arial"/>
                <a:sym typeface="Arial"/>
              </a:rPr>
              <a:t>wait </a:t>
            </a:r>
            <a:r>
              <a:rPr lang="en-US" sz="2700">
                <a:solidFill>
                  <a:schemeClr val="dk1"/>
                </a:solidFill>
                <a:latin typeface="Arimo"/>
                <a:ea typeface="Arimo"/>
                <a:cs typeface="Arimo"/>
                <a:sym typeface="Arimo"/>
              </a:rPr>
              <a:t>system call.</a:t>
            </a:r>
            <a:endParaRPr sz="2700">
              <a:solidFill>
                <a:schemeClr val="dk1"/>
              </a:solidFill>
              <a:latin typeface="Arimo"/>
              <a:ea typeface="Arimo"/>
              <a:cs typeface="Arimo"/>
              <a:sym typeface="Arim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27"/>
          <p:cNvPicPr preferRelativeResize="0"/>
          <p:nvPr/>
        </p:nvPicPr>
        <p:blipFill rotWithShape="1">
          <a:blip r:embed="rId3">
            <a:alphaModFix/>
          </a:blip>
          <a:srcRect b="0" l="0" r="0" t="0"/>
          <a:stretch/>
        </p:blipFill>
        <p:spPr>
          <a:xfrm>
            <a:off x="679097" y="1766798"/>
            <a:ext cx="4752780" cy="9764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691387" y="340817"/>
            <a:ext cx="3989704"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process states</a:t>
            </a:r>
            <a:endParaRPr/>
          </a:p>
        </p:txBody>
      </p:sp>
      <p:sp>
        <p:nvSpPr>
          <p:cNvPr id="261" name="Google Shape;261;p28"/>
          <p:cNvSpPr txBox="1"/>
          <p:nvPr/>
        </p:nvSpPr>
        <p:spPr>
          <a:xfrm>
            <a:off x="691387" y="1555749"/>
            <a:ext cx="7866380" cy="2550795"/>
          </a:xfrm>
          <a:prstGeom prst="rect">
            <a:avLst/>
          </a:prstGeom>
          <a:noFill/>
          <a:ln>
            <a:noFill/>
          </a:ln>
        </p:spPr>
        <p:txBody>
          <a:bodyPr anchorCtr="0" anchor="t" bIns="0" lIns="0" spcFirstLastPara="1" rIns="0" wrap="square" tIns="78725">
            <a:spAutoFit/>
          </a:bodyPr>
          <a:lstStyle/>
          <a:p>
            <a:pPr indent="-320040" lvl="0" marL="332740" marR="269240" rtl="0" algn="l">
              <a:lnSpc>
                <a:spcPct val="80000"/>
              </a:lnSpc>
              <a:spcBef>
                <a:spcPts val="0"/>
              </a:spcBef>
              <a:spcAft>
                <a:spcPts val="0"/>
              </a:spcAft>
              <a:buClr>
                <a:srgbClr val="DD8046"/>
              </a:buClr>
              <a:buSzPts val="1300"/>
              <a:buFont typeface="Noto Sans Symbols"/>
              <a:buChar char="◻"/>
            </a:pPr>
            <a:r>
              <a:rPr b="1" lang="en-US" sz="2200">
                <a:solidFill>
                  <a:schemeClr val="dk1"/>
                </a:solidFill>
                <a:latin typeface="Trebuchet MS"/>
                <a:ea typeface="Trebuchet MS"/>
                <a:cs typeface="Trebuchet MS"/>
                <a:sym typeface="Trebuchet MS"/>
              </a:rPr>
              <a:t>Zombie</a:t>
            </a:r>
            <a:r>
              <a:rPr lang="en-US" sz="2200">
                <a:solidFill>
                  <a:srgbClr val="584640"/>
                </a:solidFill>
                <a:latin typeface="Arimo"/>
                <a:ea typeface="Arimo"/>
                <a:cs typeface="Arimo"/>
                <a:sym typeface="Arimo"/>
              </a:rPr>
              <a:t>: </a:t>
            </a:r>
            <a:r>
              <a:rPr lang="en-US" sz="2200">
                <a:solidFill>
                  <a:schemeClr val="dk1"/>
                </a:solidFill>
                <a:latin typeface="Arimo"/>
                <a:ea typeface="Arimo"/>
                <a:cs typeface="Arimo"/>
                <a:sym typeface="Arimo"/>
              </a:rPr>
              <a:t>has completed execution, still has an entry in the process  table</a:t>
            </a:r>
            <a:endParaRPr sz="2200">
              <a:solidFill>
                <a:schemeClr val="dk1"/>
              </a:solidFill>
              <a:latin typeface="Arimo"/>
              <a:ea typeface="Arimo"/>
              <a:cs typeface="Arimo"/>
              <a:sym typeface="Arimo"/>
            </a:endParaRPr>
          </a:p>
          <a:p>
            <a:pPr indent="-320040" lvl="0" marL="332740" marR="0" rtl="0" algn="l">
              <a:lnSpc>
                <a:spcPct val="107954"/>
              </a:lnSpc>
              <a:spcBef>
                <a:spcPts val="175"/>
              </a:spcBef>
              <a:spcAft>
                <a:spcPts val="0"/>
              </a:spcAft>
              <a:buClr>
                <a:srgbClr val="DD8046"/>
              </a:buClr>
              <a:buSzPts val="1300"/>
              <a:buFont typeface="Noto Sans Symbols"/>
              <a:buChar char="◻"/>
            </a:pPr>
            <a:r>
              <a:rPr b="1" lang="en-US" sz="2200">
                <a:solidFill>
                  <a:schemeClr val="dk1"/>
                </a:solidFill>
                <a:latin typeface="Trebuchet MS"/>
                <a:ea typeface="Trebuchet MS"/>
                <a:cs typeface="Trebuchet MS"/>
                <a:sym typeface="Trebuchet MS"/>
              </a:rPr>
              <a:t>Orphan</a:t>
            </a:r>
            <a:r>
              <a:rPr lang="en-US" sz="2200">
                <a:solidFill>
                  <a:srgbClr val="584640"/>
                </a:solidFill>
                <a:latin typeface="Arimo"/>
                <a:ea typeface="Arimo"/>
                <a:cs typeface="Arimo"/>
                <a:sym typeface="Arimo"/>
              </a:rPr>
              <a:t>: </a:t>
            </a:r>
            <a:r>
              <a:rPr lang="en-US" sz="2200">
                <a:solidFill>
                  <a:schemeClr val="dk1"/>
                </a:solidFill>
                <a:latin typeface="Arimo"/>
                <a:ea typeface="Arimo"/>
                <a:cs typeface="Arimo"/>
                <a:sym typeface="Arimo"/>
              </a:rPr>
              <a:t>parent has finished or terminated while this process is still</a:t>
            </a:r>
            <a:endParaRPr sz="2200">
              <a:solidFill>
                <a:schemeClr val="dk1"/>
              </a:solidFill>
              <a:latin typeface="Arimo"/>
              <a:ea typeface="Arimo"/>
              <a:cs typeface="Arimo"/>
              <a:sym typeface="Arimo"/>
            </a:endParaRPr>
          </a:p>
          <a:p>
            <a:pPr indent="0" lvl="0" marL="332740" marR="0" rtl="0" algn="l">
              <a:lnSpc>
                <a:spcPct val="107954"/>
              </a:lnSpc>
              <a:spcBef>
                <a:spcPts val="0"/>
              </a:spcBef>
              <a:spcAft>
                <a:spcPts val="0"/>
              </a:spcAft>
              <a:buNone/>
            </a:pPr>
            <a:r>
              <a:rPr lang="en-US" sz="2200">
                <a:solidFill>
                  <a:schemeClr val="dk1"/>
                </a:solidFill>
                <a:latin typeface="Arimo"/>
                <a:ea typeface="Arimo"/>
                <a:cs typeface="Arimo"/>
                <a:sym typeface="Arimo"/>
              </a:rPr>
              <a:t>running</a:t>
            </a:r>
            <a:endParaRPr sz="2200">
              <a:solidFill>
                <a:schemeClr val="dk1"/>
              </a:solidFill>
              <a:latin typeface="Arimo"/>
              <a:ea typeface="Arimo"/>
              <a:cs typeface="Arimo"/>
              <a:sym typeface="Arimo"/>
            </a:endParaRPr>
          </a:p>
          <a:p>
            <a:pPr indent="-320040" lvl="0" marL="332740" marR="5080" rtl="0" algn="l">
              <a:lnSpc>
                <a:spcPct val="80000"/>
              </a:lnSpc>
              <a:spcBef>
                <a:spcPts val="705"/>
              </a:spcBef>
              <a:spcAft>
                <a:spcPts val="0"/>
              </a:spcAft>
              <a:buClr>
                <a:srgbClr val="DD8046"/>
              </a:buClr>
              <a:buSzPts val="1300"/>
              <a:buFont typeface="Noto Sans Symbols"/>
              <a:buChar char="◻"/>
            </a:pPr>
            <a:r>
              <a:rPr b="1" lang="en-US" sz="2200">
                <a:solidFill>
                  <a:schemeClr val="dk1"/>
                </a:solidFill>
                <a:latin typeface="Trebuchet MS"/>
                <a:ea typeface="Trebuchet MS"/>
                <a:cs typeface="Trebuchet MS"/>
                <a:sym typeface="Trebuchet MS"/>
              </a:rPr>
              <a:t>Daemon</a:t>
            </a:r>
            <a:r>
              <a:rPr lang="en-US" sz="2200">
                <a:solidFill>
                  <a:srgbClr val="584640"/>
                </a:solidFill>
                <a:latin typeface="Arimo"/>
                <a:ea typeface="Arimo"/>
                <a:cs typeface="Arimo"/>
                <a:sym typeface="Arimo"/>
              </a:rPr>
              <a:t>: </a:t>
            </a:r>
            <a:r>
              <a:rPr lang="en-US" sz="2200">
                <a:solidFill>
                  <a:schemeClr val="dk1"/>
                </a:solidFill>
                <a:latin typeface="Arimo"/>
                <a:ea typeface="Arimo"/>
                <a:cs typeface="Arimo"/>
                <a:sym typeface="Arimo"/>
              </a:rPr>
              <a:t>runs as a background process, not under the direct control  of an interactive user</a:t>
            </a:r>
            <a:endParaRPr sz="2200">
              <a:solidFill>
                <a:schemeClr val="dk1"/>
              </a:solidFill>
              <a:latin typeface="Arimo"/>
              <a:ea typeface="Arimo"/>
              <a:cs typeface="Arimo"/>
              <a:sym typeface="Arimo"/>
            </a:endParaRPr>
          </a:p>
          <a:p>
            <a:pPr indent="0" lvl="0" marL="0" marR="0" rtl="0" algn="l">
              <a:lnSpc>
                <a:spcPct val="100000"/>
              </a:lnSpc>
              <a:spcBef>
                <a:spcPts val="15"/>
              </a:spcBef>
              <a:spcAft>
                <a:spcPts val="0"/>
              </a:spcAft>
              <a:buNone/>
            </a:pPr>
            <a:r>
              <a:t/>
            </a:r>
            <a:endParaRPr sz="2700">
              <a:solidFill>
                <a:schemeClr val="dk1"/>
              </a:solidFill>
              <a:latin typeface="Arimo"/>
              <a:ea typeface="Arimo"/>
              <a:cs typeface="Arimo"/>
              <a:sym typeface="Arimo"/>
            </a:endParaRPr>
          </a:p>
          <a:p>
            <a:pPr indent="0" lvl="0" marL="114300" marR="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A zombie process</a:t>
            </a:r>
            <a:endParaRPr sz="1800">
              <a:solidFill>
                <a:schemeClr val="dk1"/>
              </a:solidFill>
              <a:latin typeface="Trebuchet MS"/>
              <a:ea typeface="Trebuchet MS"/>
              <a:cs typeface="Trebuchet MS"/>
              <a:sym typeface="Trebuchet MS"/>
            </a:endParaRPr>
          </a:p>
        </p:txBody>
      </p:sp>
      <p:sp>
        <p:nvSpPr>
          <p:cNvPr id="262" name="Google Shape;262;p28"/>
          <p:cNvSpPr/>
          <p:nvPr/>
        </p:nvSpPr>
        <p:spPr>
          <a:xfrm>
            <a:off x="642912" y="4214812"/>
            <a:ext cx="7773924" cy="2286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6" name="Shape 266"/>
        <p:cNvGrpSpPr/>
        <p:nvPr/>
      </p:nvGrpSpPr>
      <p:grpSpPr>
        <a:xfrm>
          <a:off x="0" y="0"/>
          <a:ext cx="0" cy="0"/>
          <a:chOff x="0" y="0"/>
          <a:chExt cx="0" cy="0"/>
        </a:xfrm>
      </p:grpSpPr>
      <p:sp>
        <p:nvSpPr>
          <p:cNvPr id="267" name="Google Shape;267;p29"/>
          <p:cNvSpPr/>
          <p:nvPr/>
        </p:nvSpPr>
        <p:spPr>
          <a:xfrm>
            <a:off x="1641407" y="971226"/>
            <a:ext cx="6221112" cy="46584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3"/>
          <p:cNvSpPr txBox="1"/>
          <p:nvPr>
            <p:ph idx="1" type="body"/>
          </p:nvPr>
        </p:nvSpPr>
        <p:spPr>
          <a:xfrm>
            <a:off x="535940" y="1567941"/>
            <a:ext cx="7839709" cy="184665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solidFill>
                  <a:srgbClr val="000000"/>
                </a:solidFill>
                <a:latin typeface="Verdana"/>
                <a:ea typeface="Verdana"/>
                <a:cs typeface="Verdana"/>
                <a:sym typeface="Verdana"/>
              </a:rPr>
              <a:t>When a program is loaded into the memory and it becomes a process, it can be divided into four sections ─ stack, heap, text and data. The following image shows a simplified layout of a process inside main memory −</a:t>
            </a:r>
            <a:endParaRPr sz="2400"/>
          </a:p>
        </p:txBody>
      </p:sp>
      <p:pic>
        <p:nvPicPr>
          <p:cNvPr id="57" name="Google Shape;57;p3"/>
          <p:cNvPicPr preferRelativeResize="0"/>
          <p:nvPr/>
        </p:nvPicPr>
        <p:blipFill rotWithShape="1">
          <a:blip r:embed="rId3">
            <a:alphaModFix/>
          </a:blip>
          <a:srcRect b="0" l="0" r="0" t="0"/>
          <a:stretch/>
        </p:blipFill>
        <p:spPr>
          <a:xfrm>
            <a:off x="5562600" y="3414600"/>
            <a:ext cx="2667547" cy="325346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p:nvPr/>
        </p:nvSpPr>
        <p:spPr>
          <a:xfrm>
            <a:off x="685800" y="1752600"/>
            <a:ext cx="7848600"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3">
                  <a:extLst>
                    <a:ext uri="{A12FA001-AC4F-418D-AE19-62706E023703}">
                      <ahyp:hlinkClr val="tx"/>
                    </a:ext>
                  </a:extLst>
                </a:hlinkClick>
              </a:rPr>
              <a:t>https://www.geeksforgeeks.org/wait-system-call-c/</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4">
                  <a:extLst>
                    <a:ext uri="{A12FA001-AC4F-418D-AE19-62706E023703}">
                      <ahyp:hlinkClr val="tx"/>
                    </a:ext>
                  </a:extLst>
                </a:hlinkClick>
              </a:rPr>
              <a:t>https://www.geeksforgeeks.org/exit-status-child-process-linux/</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5">
                  <a:extLst>
                    <a:ext uri="{A12FA001-AC4F-418D-AE19-62706E023703}">
                      <ahyp:hlinkClr val="tx"/>
                    </a:ext>
                  </a:extLst>
                </a:hlinkClick>
              </a:rPr>
              <a:t>https://www.softprayog.in/programming/creating-processes-with-fork-and-exec-in-linux</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6">
                  <a:extLst>
                    <a:ext uri="{A12FA001-AC4F-418D-AE19-62706E023703}">
                      <ahyp:hlinkClr val="tx"/>
                    </a:ext>
                  </a:extLst>
                </a:hlinkClick>
              </a:rPr>
              <a:t>https://www.csl.mtu.edu/cs4411.ck/www/NOTES/process/fork/create.html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7">
                  <a:extLst>
                    <a:ext uri="{A12FA001-AC4F-418D-AE19-62706E023703}">
                      <ahyp:hlinkClr val="tx"/>
                    </a:ext>
                  </a:extLst>
                </a:hlinkClick>
              </a:rPr>
              <a:t>https://aljensencprogramming.wordpress.com/2014/03/</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8">
                  <a:extLst>
                    <a:ext uri="{A12FA001-AC4F-418D-AE19-62706E023703}">
                      <ahyp:hlinkClr val="tx"/>
                    </a:ext>
                  </a:extLst>
                </a:hlinkClick>
              </a:rPr>
              <a:t>https://www.geeksforgeeks.org/understanding-exit-abort-and-assert/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9">
                  <a:extLst>
                    <a:ext uri="{A12FA001-AC4F-418D-AE19-62706E023703}">
                      <ahyp:hlinkClr val="tx"/>
                    </a:ext>
                  </a:extLst>
                </a:hlinkClick>
              </a:rPr>
              <a:t>http://www.embhack.com/the-wait-system-call/</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idx="1" type="body"/>
          </p:nvPr>
        </p:nvSpPr>
        <p:spPr>
          <a:xfrm>
            <a:off x="304800" y="1524000"/>
            <a:ext cx="8686800" cy="233910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4000">
                <a:solidFill>
                  <a:srgbClr val="121214"/>
                </a:solidFill>
                <a:latin typeface="Times New Roman"/>
                <a:ea typeface="Times New Roman"/>
                <a:cs typeface="Times New Roman"/>
                <a:sym typeface="Times New Roman"/>
              </a:rPr>
              <a:t>Process Life Cycle</a:t>
            </a:r>
            <a:endParaRPr/>
          </a:p>
          <a:p>
            <a:pPr indent="-285750" lvl="0" marL="285750" rtl="0" algn="just">
              <a:spcBef>
                <a:spcPts val="0"/>
              </a:spcBef>
              <a:spcAft>
                <a:spcPts val="0"/>
              </a:spcAft>
              <a:buClr>
                <a:srgbClr val="000000"/>
              </a:buClr>
              <a:buSzPts val="2800"/>
              <a:buFont typeface="Arial"/>
              <a:buChar char="•"/>
            </a:pPr>
            <a:r>
              <a:rPr lang="en-US" sz="2800">
                <a:solidFill>
                  <a:srgbClr val="000000"/>
                </a:solidFill>
                <a:latin typeface="Times New Roman"/>
                <a:ea typeface="Times New Roman"/>
                <a:cs typeface="Times New Roman"/>
                <a:sym typeface="Times New Roman"/>
              </a:rPr>
              <a:t>When a process executes, it passes through different states. These stages may differ in different operating systems, and the names of these states are also not standardized.</a:t>
            </a:r>
            <a:endParaRPr/>
          </a:p>
        </p:txBody>
      </p:sp>
      <p:pic>
        <p:nvPicPr>
          <p:cNvPr id="63" name="Google Shape;63;p4"/>
          <p:cNvPicPr preferRelativeResize="0"/>
          <p:nvPr/>
        </p:nvPicPr>
        <p:blipFill rotWithShape="1">
          <a:blip r:embed="rId3">
            <a:alphaModFix/>
          </a:blip>
          <a:srcRect b="0" l="0" r="0" t="0"/>
          <a:stretch/>
        </p:blipFill>
        <p:spPr>
          <a:xfrm>
            <a:off x="807243" y="3863102"/>
            <a:ext cx="7681913" cy="237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ph idx="1" type="body"/>
          </p:nvPr>
        </p:nvSpPr>
        <p:spPr>
          <a:xfrm>
            <a:off x="535940" y="1567941"/>
            <a:ext cx="7839709" cy="31393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3600">
                <a:solidFill>
                  <a:srgbClr val="121214"/>
                </a:solidFill>
                <a:latin typeface="Verdana"/>
                <a:ea typeface="Verdana"/>
                <a:cs typeface="Verdana"/>
                <a:sym typeface="Verdana"/>
              </a:rPr>
              <a:t>Process Control Block (PCB)</a:t>
            </a:r>
            <a:endParaRPr/>
          </a:p>
          <a:p>
            <a:pPr indent="-285750" lvl="0" marL="285750" rtl="0" algn="just">
              <a:spcBef>
                <a:spcPts val="0"/>
              </a:spcBef>
              <a:spcAft>
                <a:spcPts val="0"/>
              </a:spcAft>
              <a:buClr>
                <a:srgbClr val="000000"/>
              </a:buClr>
              <a:buSzPts val="2400"/>
              <a:buFont typeface="Arial"/>
              <a:buChar char="•"/>
            </a:pPr>
            <a:r>
              <a:rPr lang="en-US" sz="2400">
                <a:solidFill>
                  <a:srgbClr val="000000"/>
                </a:solidFill>
                <a:latin typeface="Verdana"/>
                <a:ea typeface="Verdana"/>
                <a:cs typeface="Verdana"/>
                <a:sym typeface="Verdana"/>
              </a:rPr>
              <a:t>A Process Control Block is a data structure maintained by the Operating System for every process. </a:t>
            </a:r>
            <a:endParaRPr/>
          </a:p>
          <a:p>
            <a:pPr indent="-285750" lvl="0" marL="285750" rtl="0" algn="just">
              <a:spcBef>
                <a:spcPts val="0"/>
              </a:spcBef>
              <a:spcAft>
                <a:spcPts val="0"/>
              </a:spcAft>
              <a:buClr>
                <a:srgbClr val="000000"/>
              </a:buClr>
              <a:buSzPts val="2400"/>
              <a:buFont typeface="Arial"/>
              <a:buChar char="•"/>
            </a:pPr>
            <a:r>
              <a:rPr lang="en-US" sz="2400">
                <a:solidFill>
                  <a:srgbClr val="000000"/>
                </a:solidFill>
                <a:latin typeface="Verdana"/>
                <a:ea typeface="Verdana"/>
                <a:cs typeface="Verdana"/>
                <a:sym typeface="Verdana"/>
              </a:rPr>
              <a:t>The PCB is identified by an integer process ID (PID). A PCB keeps all the information needed to keep track of a process as listed below in the table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6"/>
          <p:cNvPicPr preferRelativeResize="0"/>
          <p:nvPr/>
        </p:nvPicPr>
        <p:blipFill rotWithShape="1">
          <a:blip r:embed="rId3">
            <a:alphaModFix/>
          </a:blip>
          <a:srcRect b="0" l="0" r="0" t="0"/>
          <a:stretch/>
        </p:blipFill>
        <p:spPr>
          <a:xfrm>
            <a:off x="304800" y="228600"/>
            <a:ext cx="8229600" cy="62359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7"/>
          <p:cNvPicPr preferRelativeResize="0"/>
          <p:nvPr/>
        </p:nvPicPr>
        <p:blipFill rotWithShape="1">
          <a:blip r:embed="rId3">
            <a:alphaModFix/>
          </a:blip>
          <a:srcRect b="0" l="0" r="0" t="0"/>
          <a:stretch/>
        </p:blipFill>
        <p:spPr>
          <a:xfrm>
            <a:off x="228600" y="177666"/>
            <a:ext cx="8694295" cy="66631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8"/>
          <p:cNvSpPr/>
          <p:nvPr/>
        </p:nvSpPr>
        <p:spPr>
          <a:xfrm>
            <a:off x="2209800" y="914400"/>
            <a:ext cx="4572000" cy="523220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1"/>
                </a:solidFill>
                <a:latin typeface="Times New Roman"/>
                <a:ea typeface="Times New Roman"/>
                <a:cs typeface="Times New Roman"/>
                <a:sym typeface="Times New Roman"/>
              </a:rPr>
              <a:t>System Calls</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fork() </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exec() </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wait() </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 exit() </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getpid(), getppid() </a:t>
            </a:r>
            <a:endParaRPr/>
          </a:p>
          <a:p>
            <a:pPr indent="-457200" lvl="0" marL="457200" marR="0" rtl="0" algn="ctr">
              <a:spcBef>
                <a:spcPts val="0"/>
              </a:spcBef>
              <a:spcAft>
                <a:spcPts val="0"/>
              </a:spcAft>
              <a:buClr>
                <a:schemeClr val="dk1"/>
              </a:buClr>
              <a:buSzPts val="4000"/>
              <a:buFont typeface="Arial"/>
              <a:buChar char="•"/>
            </a:pPr>
            <a:r>
              <a:rPr lang="en-US" sz="4000">
                <a:solidFill>
                  <a:schemeClr val="dk1"/>
                </a:solidFill>
                <a:latin typeface="Times New Roman"/>
                <a:ea typeface="Times New Roman"/>
                <a:cs typeface="Times New Roman"/>
                <a:sym typeface="Times New Roman"/>
              </a:rPr>
              <a:t> getpgrp() </a:t>
            </a:r>
            <a:endParaRPr/>
          </a:p>
          <a:p>
            <a:pPr indent="-342900" lvl="0" marL="457200" marR="0" rtl="0" algn="ctr">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457200" marR="0" rtl="0" algn="ctr">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9"/>
          <p:cNvSpPr txBox="1"/>
          <p:nvPr>
            <p:ph type="title"/>
          </p:nvPr>
        </p:nvSpPr>
        <p:spPr>
          <a:xfrm>
            <a:off x="691387" y="340817"/>
            <a:ext cx="510095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“fork()” system call</a:t>
            </a:r>
            <a:endParaRPr/>
          </a:p>
        </p:txBody>
      </p:sp>
      <p:sp>
        <p:nvSpPr>
          <p:cNvPr id="89" name="Google Shape;89;p9"/>
          <p:cNvSpPr txBox="1"/>
          <p:nvPr/>
        </p:nvSpPr>
        <p:spPr>
          <a:xfrm>
            <a:off x="691387" y="1512128"/>
            <a:ext cx="7750175" cy="4201160"/>
          </a:xfrm>
          <a:prstGeom prst="rect">
            <a:avLst/>
          </a:prstGeom>
          <a:noFill/>
          <a:ln>
            <a:noFill/>
          </a:ln>
        </p:spPr>
        <p:txBody>
          <a:bodyPr anchorCtr="0" anchor="t" bIns="0" lIns="0" spcFirstLastPara="1" rIns="0" wrap="square" tIns="62850">
            <a:spAutoFit/>
          </a:bodyPr>
          <a:lstStyle/>
          <a:p>
            <a:pPr indent="-320040" lvl="0" marL="332740" marR="0" rtl="0" algn="l">
              <a:lnSpc>
                <a:spcPct val="100000"/>
              </a:lnSpc>
              <a:spcBef>
                <a:spcPts val="0"/>
              </a:spcBef>
              <a:spcAft>
                <a:spcPts val="0"/>
              </a:spcAft>
              <a:buClr>
                <a:srgbClr val="DD8046"/>
              </a:buClr>
              <a:buSzPts val="1750"/>
              <a:buFont typeface="Noto Sans Symbols"/>
              <a:buChar char="◻"/>
            </a:pPr>
            <a:r>
              <a:rPr lang="en-US" sz="2900">
                <a:solidFill>
                  <a:schemeClr val="dk1"/>
                </a:solidFill>
                <a:latin typeface="Arimo"/>
                <a:ea typeface="Arimo"/>
                <a:cs typeface="Arimo"/>
                <a:sym typeface="Arimo"/>
              </a:rPr>
              <a:t>A process calling </a:t>
            </a:r>
            <a:r>
              <a:rPr lang="en-US" sz="2900">
                <a:solidFill>
                  <a:srgbClr val="584640"/>
                </a:solidFill>
                <a:latin typeface="Courier New"/>
                <a:ea typeface="Courier New"/>
                <a:cs typeface="Courier New"/>
                <a:sym typeface="Courier New"/>
              </a:rPr>
              <a:t>fork()</a:t>
            </a:r>
            <a:r>
              <a:rPr lang="en-US" sz="2900">
                <a:solidFill>
                  <a:schemeClr val="dk1"/>
                </a:solidFill>
                <a:latin typeface="Arimo"/>
                <a:ea typeface="Arimo"/>
                <a:cs typeface="Arimo"/>
                <a:sym typeface="Arimo"/>
              </a:rPr>
              <a:t>spawns a child process.</a:t>
            </a:r>
            <a:endParaRPr sz="2900">
              <a:solidFill>
                <a:schemeClr val="dk1"/>
              </a:solidFill>
              <a:latin typeface="Arimo"/>
              <a:ea typeface="Arimo"/>
              <a:cs typeface="Arimo"/>
              <a:sym typeface="Arimo"/>
            </a:endParaRPr>
          </a:p>
          <a:p>
            <a:pPr indent="-320040" lvl="0" marL="332740" marR="0" rtl="0" algn="l">
              <a:lnSpc>
                <a:spcPct val="100000"/>
              </a:lnSpc>
              <a:spcBef>
                <a:spcPts val="400"/>
              </a:spcBef>
              <a:spcAft>
                <a:spcPts val="0"/>
              </a:spcAft>
              <a:buClr>
                <a:srgbClr val="DD8046"/>
              </a:buClr>
              <a:buSzPts val="1750"/>
              <a:buFont typeface="Noto Sans Symbols"/>
              <a:buChar char="◻"/>
            </a:pPr>
            <a:r>
              <a:rPr lang="en-US" sz="2900">
                <a:solidFill>
                  <a:schemeClr val="dk1"/>
                </a:solidFill>
                <a:latin typeface="Arimo"/>
                <a:ea typeface="Arimo"/>
                <a:cs typeface="Arimo"/>
                <a:sym typeface="Arimo"/>
              </a:rPr>
              <a:t>The child is almost an identical </a:t>
            </a:r>
            <a:r>
              <a:rPr i="1" lang="en-US" sz="2900">
                <a:solidFill>
                  <a:schemeClr val="dk1"/>
                </a:solidFill>
                <a:latin typeface="Arial"/>
                <a:ea typeface="Arial"/>
                <a:cs typeface="Arial"/>
                <a:sym typeface="Arial"/>
              </a:rPr>
              <a:t>clone </a:t>
            </a:r>
            <a:r>
              <a:rPr lang="en-US" sz="2900">
                <a:solidFill>
                  <a:schemeClr val="dk1"/>
                </a:solidFill>
                <a:latin typeface="Arimo"/>
                <a:ea typeface="Arimo"/>
                <a:cs typeface="Arimo"/>
                <a:sym typeface="Arimo"/>
              </a:rPr>
              <a:t>of the parent:</a:t>
            </a:r>
            <a:endParaRPr sz="2900">
              <a:solidFill>
                <a:schemeClr val="dk1"/>
              </a:solidFill>
              <a:latin typeface="Arimo"/>
              <a:ea typeface="Arimo"/>
              <a:cs typeface="Arimo"/>
              <a:sym typeface="Arimo"/>
            </a:endParaRPr>
          </a:p>
          <a:p>
            <a:pPr indent="-275590" lvl="1" marL="652780" marR="0" rtl="0" algn="l">
              <a:lnSpc>
                <a:spcPct val="100000"/>
              </a:lnSpc>
              <a:spcBef>
                <a:spcPts val="310"/>
              </a:spcBef>
              <a:spcAft>
                <a:spcPts val="0"/>
              </a:spcAft>
              <a:buClr>
                <a:srgbClr val="93B6D2"/>
              </a:buClr>
              <a:buSzPts val="1800"/>
              <a:buFont typeface="Arial"/>
              <a:buChar char=""/>
            </a:pPr>
            <a:r>
              <a:rPr b="0" i="0" lang="en-US" sz="2600" u="none" cap="none" strike="noStrike">
                <a:solidFill>
                  <a:schemeClr val="dk1"/>
                </a:solidFill>
                <a:latin typeface="Arimo"/>
                <a:ea typeface="Arimo"/>
                <a:cs typeface="Arimo"/>
                <a:sym typeface="Arimo"/>
              </a:rPr>
              <a:t>Program Text (segment .text)</a:t>
            </a:r>
            <a:endParaRPr b="0" i="0" sz="2600" u="none" cap="none" strike="noStrike">
              <a:solidFill>
                <a:schemeClr val="dk1"/>
              </a:solidFill>
              <a:latin typeface="Arimo"/>
              <a:ea typeface="Arimo"/>
              <a:cs typeface="Arimo"/>
              <a:sym typeface="Arimo"/>
            </a:endParaRPr>
          </a:p>
          <a:p>
            <a:pPr indent="-275590" lvl="1" marL="652780" marR="0" rtl="0" algn="l">
              <a:lnSpc>
                <a:spcPct val="100000"/>
              </a:lnSpc>
              <a:spcBef>
                <a:spcPts val="290"/>
              </a:spcBef>
              <a:spcAft>
                <a:spcPts val="0"/>
              </a:spcAft>
              <a:buClr>
                <a:srgbClr val="93B6D2"/>
              </a:buClr>
              <a:buSzPts val="1800"/>
              <a:buFont typeface="Arial"/>
              <a:buChar char=""/>
            </a:pPr>
            <a:r>
              <a:rPr b="0" i="0" lang="en-US" sz="2600" u="none" cap="none" strike="noStrike">
                <a:solidFill>
                  <a:schemeClr val="dk1"/>
                </a:solidFill>
                <a:latin typeface="Arimo"/>
                <a:ea typeface="Arimo"/>
                <a:cs typeface="Arimo"/>
                <a:sym typeface="Arimo"/>
              </a:rPr>
              <a:t>Stack (ss)</a:t>
            </a:r>
            <a:endParaRPr b="0" i="0" sz="2600" u="none" cap="none" strike="noStrike">
              <a:solidFill>
                <a:schemeClr val="dk1"/>
              </a:solidFill>
              <a:latin typeface="Arimo"/>
              <a:ea typeface="Arimo"/>
              <a:cs typeface="Arimo"/>
              <a:sym typeface="Arimo"/>
            </a:endParaRPr>
          </a:p>
          <a:p>
            <a:pPr indent="-275590" lvl="1" marL="652780" marR="0" rtl="0" algn="l">
              <a:lnSpc>
                <a:spcPct val="100000"/>
              </a:lnSpc>
              <a:spcBef>
                <a:spcPts val="285"/>
              </a:spcBef>
              <a:spcAft>
                <a:spcPts val="0"/>
              </a:spcAft>
              <a:buClr>
                <a:srgbClr val="93B6D2"/>
              </a:buClr>
              <a:buSzPts val="1800"/>
              <a:buFont typeface="Arial"/>
              <a:buChar char=""/>
            </a:pPr>
            <a:r>
              <a:rPr b="0" i="0" lang="en-US" sz="2600" u="none" cap="none" strike="noStrike">
                <a:solidFill>
                  <a:schemeClr val="dk1"/>
                </a:solidFill>
                <a:latin typeface="Arimo"/>
                <a:ea typeface="Arimo"/>
                <a:cs typeface="Arimo"/>
                <a:sym typeface="Arimo"/>
              </a:rPr>
              <a:t>P C B (eg. registers)</a:t>
            </a:r>
            <a:endParaRPr b="0" i="0" sz="2600" u="none" cap="none" strike="noStrike">
              <a:solidFill>
                <a:schemeClr val="dk1"/>
              </a:solidFill>
              <a:latin typeface="Arimo"/>
              <a:ea typeface="Arimo"/>
              <a:cs typeface="Arimo"/>
              <a:sym typeface="Arimo"/>
            </a:endParaRPr>
          </a:p>
          <a:p>
            <a:pPr indent="-275590" lvl="1" marL="652780" marR="0" rtl="0" algn="l">
              <a:lnSpc>
                <a:spcPct val="100000"/>
              </a:lnSpc>
              <a:spcBef>
                <a:spcPts val="290"/>
              </a:spcBef>
              <a:spcAft>
                <a:spcPts val="0"/>
              </a:spcAft>
              <a:buClr>
                <a:srgbClr val="93B6D2"/>
              </a:buClr>
              <a:buSzPts val="1800"/>
              <a:buFont typeface="Arial"/>
              <a:buChar char=""/>
            </a:pPr>
            <a:r>
              <a:rPr b="0" i="0" lang="en-US" sz="2600" u="none" cap="none" strike="noStrike">
                <a:solidFill>
                  <a:schemeClr val="dk1"/>
                </a:solidFill>
                <a:latin typeface="Arimo"/>
                <a:ea typeface="Arimo"/>
                <a:cs typeface="Arimo"/>
                <a:sym typeface="Arimo"/>
              </a:rPr>
              <a:t>Data (segment .data)</a:t>
            </a:r>
            <a:endParaRPr b="0" i="0" sz="2600" u="none" cap="none" strike="noStrike">
              <a:solidFill>
                <a:schemeClr val="dk1"/>
              </a:solidFill>
              <a:latin typeface="Arimo"/>
              <a:ea typeface="Arimo"/>
              <a:cs typeface="Arimo"/>
              <a:sym typeface="Arimo"/>
            </a:endParaRPr>
          </a:p>
          <a:p>
            <a:pPr indent="-320040" lvl="0" marL="332740" marR="0" rtl="0" algn="l">
              <a:lnSpc>
                <a:spcPct val="100000"/>
              </a:lnSpc>
              <a:spcBef>
                <a:spcPts val="555"/>
              </a:spcBef>
              <a:spcAft>
                <a:spcPts val="0"/>
              </a:spcAft>
              <a:buClr>
                <a:srgbClr val="DD8046"/>
              </a:buClr>
              <a:buSzPts val="1650"/>
              <a:buFont typeface="Noto Sans Symbols"/>
              <a:buChar char="◻"/>
            </a:pPr>
            <a:r>
              <a:rPr lang="en-US" sz="2800">
                <a:solidFill>
                  <a:schemeClr val="dk1"/>
                </a:solidFill>
                <a:latin typeface="Arimo"/>
                <a:ea typeface="Arimo"/>
                <a:cs typeface="Arimo"/>
                <a:sym typeface="Arimo"/>
              </a:rPr>
              <a:t>The </a:t>
            </a:r>
            <a:r>
              <a:rPr lang="en-US" sz="2800">
                <a:solidFill>
                  <a:schemeClr val="dk1"/>
                </a:solidFill>
                <a:latin typeface="Courier New"/>
                <a:ea typeface="Courier New"/>
                <a:cs typeface="Courier New"/>
                <a:sym typeface="Courier New"/>
              </a:rPr>
              <a:t>fork() </a:t>
            </a:r>
            <a:r>
              <a:rPr lang="en-US" sz="2800">
                <a:solidFill>
                  <a:schemeClr val="dk1"/>
                </a:solidFill>
                <a:latin typeface="Arimo"/>
                <a:ea typeface="Arimo"/>
                <a:cs typeface="Arimo"/>
                <a:sym typeface="Arimo"/>
              </a:rPr>
              <a:t>is called once, but returns twice!</a:t>
            </a:r>
            <a:endParaRPr sz="2800">
              <a:solidFill>
                <a:schemeClr val="dk1"/>
              </a:solidFill>
              <a:latin typeface="Arimo"/>
              <a:ea typeface="Arimo"/>
              <a:cs typeface="Arimo"/>
              <a:sym typeface="Arimo"/>
            </a:endParaRPr>
          </a:p>
          <a:p>
            <a:pPr indent="-320040" lvl="0" marL="332740" marR="590550" rtl="0" algn="l">
              <a:lnSpc>
                <a:spcPct val="104000"/>
              </a:lnSpc>
              <a:spcBef>
                <a:spcPts val="565"/>
              </a:spcBef>
              <a:spcAft>
                <a:spcPts val="0"/>
              </a:spcAft>
              <a:buClr>
                <a:srgbClr val="DD8046"/>
              </a:buClr>
              <a:buSzPts val="1650"/>
              <a:buFont typeface="Noto Sans Symbols"/>
              <a:buChar char="◻"/>
            </a:pPr>
            <a:r>
              <a:rPr lang="en-US" sz="2800">
                <a:solidFill>
                  <a:schemeClr val="dk1"/>
                </a:solidFill>
                <a:latin typeface="Arimo"/>
                <a:ea typeface="Arimo"/>
                <a:cs typeface="Arimo"/>
                <a:sym typeface="Arimo"/>
              </a:rPr>
              <a:t>After </a:t>
            </a:r>
            <a:r>
              <a:rPr lang="en-US" sz="2800">
                <a:solidFill>
                  <a:schemeClr val="dk1"/>
                </a:solidFill>
                <a:latin typeface="Courier New"/>
                <a:ea typeface="Courier New"/>
                <a:cs typeface="Courier New"/>
                <a:sym typeface="Courier New"/>
              </a:rPr>
              <a:t>fork()</a:t>
            </a:r>
            <a:r>
              <a:rPr lang="en-US" sz="2800">
                <a:solidFill>
                  <a:schemeClr val="dk1"/>
                </a:solidFill>
                <a:latin typeface="Arimo"/>
                <a:ea typeface="Arimo"/>
                <a:cs typeface="Arimo"/>
                <a:sym typeface="Arimo"/>
              </a:rPr>
              <a:t>both the parent and the child are  executing the same program.</a:t>
            </a:r>
            <a:endParaRPr sz="2800">
              <a:solidFill>
                <a:schemeClr val="dk1"/>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B615"/>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2020-03-01T09:40:24Z</dcterms:created>
  <dc:creator>Helen Papadaki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2014-10-09T00:00:00Z</vt:filetime>
  </property>
  <property fmtid="{D5CDD505-2E9C-101B-9397-08002B2CF9AE}" pid="3" name="Creator">
    <vt:lpwstr>Microsoft® Office PowerPoint® 2007</vt:lpwstr>
  </property>
  <property fmtid="{D5CDD505-2E9C-101B-9397-08002B2CF9AE}" pid="4" name="LastSaved">
    <vt:filetime>2020-03-01T00:00:00Z</vt:filetime>
  </property>
</Properties>
</file>