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63" r:id="rId3"/>
    <p:sldId id="261" r:id="rId4"/>
    <p:sldId id="258" r:id="rId5"/>
    <p:sldId id="259" r:id="rId6"/>
    <p:sldId id="260" r:id="rId7"/>
    <p:sldId id="262" r:id="rId8"/>
  </p:sldIdLst>
  <p:sldSz cx="9144000" cy="5143500" type="screen16x9"/>
  <p:notesSz cx="6858000" cy="9144000"/>
  <p:embeddedFontLst>
    <p:embeddedFont>
      <p:font typeface="Roboto"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93966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40615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8385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lIns="91425" tIns="91425" rIns="91425" bIns="91425" anchor="b" anchorCtr="0"/>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solidFill>
                  <a:schemeClr val="lt1"/>
                </a:solidFill>
              </a:rPr>
              <a:t>‹#›</a:t>
            </a:fld>
            <a:endParaRPr lang="id">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4" name="Shape 34"/>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9" name="Shape 39"/>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lIns="91425" tIns="91425" rIns="91425" bIns="91425" anchor="ctr" anchorCtr="0"/>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solidFill>
                  <a:schemeClr val="lt1"/>
                </a:solidFill>
              </a:rPr>
              <a:t>‹#›</a:t>
            </a:fld>
            <a:endParaRPr lang="id">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8" name="Shape 48"/>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a:endParaRPr/>
          </a:p>
        </p:txBody>
      </p:sp>
      <p:sp>
        <p:nvSpPr>
          <p:cNvPr id="49" name="Shape 49"/>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solidFill>
                  <a:schemeClr val="lt1"/>
                </a:solidFill>
              </a:rPr>
              <a:t>‹#›</a:t>
            </a:fld>
            <a:endParaRPr lang="id">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5" name="Shape 55"/>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a:lnSpc>
                <a:spcPct val="100000"/>
              </a:lnSpc>
              <a:spcBef>
                <a:spcPts val="0"/>
              </a:spcBef>
              <a:spcAft>
                <a:spcPts val="0"/>
              </a:spcAft>
              <a:buClr>
                <a:schemeClr val="lt1"/>
              </a:buClr>
              <a:buSzPct val="1000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solidFill>
                  <a:schemeClr val="lt1"/>
                </a:solidFill>
              </a:rPr>
              <a:t>‹#›</a:t>
            </a:fld>
            <a:endParaRPr lang="id">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id" sz="1000">
                <a:solidFill>
                  <a:schemeClr val="lt2"/>
                </a:solidFill>
                <a:latin typeface="Roboto"/>
                <a:ea typeface="Roboto"/>
                <a:cs typeface="Roboto"/>
                <a:sym typeface="Roboto"/>
              </a:rPr>
              <a:t>‹#›</a:t>
            </a:fld>
            <a:endParaRPr lang="id"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algn="ctr">
              <a:lnSpc>
                <a:spcPct val="115000"/>
              </a:lnSpc>
              <a:spcBef>
                <a:spcPts val="0"/>
              </a:spcBef>
              <a:buClr>
                <a:schemeClr val="dk1"/>
              </a:buClr>
              <a:buSzPct val="36666"/>
              <a:buFont typeface="Arial"/>
              <a:buNone/>
            </a:pPr>
            <a:r>
              <a:rPr lang="id" sz="3000" b="1" dirty="0">
                <a:latin typeface="Times New Roman"/>
                <a:ea typeface="Times New Roman"/>
                <a:cs typeface="Times New Roman"/>
                <a:sym typeface="Times New Roman"/>
              </a:rPr>
              <a:t>Identifikasi Penyakit Mesothelioma Menggunakan Algoritma ANN dan GA</a:t>
            </a:r>
            <a:r>
              <a:rPr lang="en-US" sz="3000" b="1" dirty="0">
                <a:latin typeface="Times New Roman"/>
                <a:ea typeface="Times New Roman"/>
                <a:cs typeface="Times New Roman"/>
                <a:sym typeface="Times New Roman"/>
              </a:rPr>
              <a:t>(</a:t>
            </a:r>
            <a:r>
              <a:rPr lang="en-US" sz="3000" b="1" dirty="0" err="1">
                <a:latin typeface="Times New Roman"/>
                <a:ea typeface="Times New Roman"/>
                <a:cs typeface="Times New Roman"/>
                <a:sym typeface="Times New Roman"/>
              </a:rPr>
              <a:t>Penjelasan</a:t>
            </a:r>
            <a:r>
              <a:rPr lang="en-US" sz="3000" b="1" dirty="0">
                <a:latin typeface="Times New Roman"/>
                <a:ea typeface="Times New Roman"/>
                <a:cs typeface="Times New Roman"/>
                <a:sym typeface="Times New Roman"/>
              </a:rPr>
              <a:t> </a:t>
            </a:r>
            <a:r>
              <a:rPr lang="en-US" sz="3000" b="1" dirty="0" err="1">
                <a:latin typeface="Times New Roman"/>
                <a:ea typeface="Times New Roman"/>
                <a:cs typeface="Times New Roman"/>
                <a:sym typeface="Times New Roman"/>
              </a:rPr>
              <a:t>Excell</a:t>
            </a:r>
            <a:r>
              <a:rPr lang="en-US" sz="3000" b="1" dirty="0">
                <a:latin typeface="Times New Roman"/>
                <a:ea typeface="Times New Roman"/>
                <a:cs typeface="Times New Roman"/>
                <a:sym typeface="Times New Roman"/>
              </a:rPr>
              <a:t>)</a:t>
            </a:r>
            <a:endParaRPr lang="id" sz="3000" b="1" dirty="0">
              <a:latin typeface="Times New Roman"/>
              <a:ea typeface="Times New Roman"/>
              <a:cs typeface="Times New Roman"/>
              <a:sym typeface="Times New Roman"/>
            </a:endParaRPr>
          </a:p>
        </p:txBody>
      </p:sp>
      <p:sp>
        <p:nvSpPr>
          <p:cNvPr id="68" name="Shape 68"/>
          <p:cNvSpPr txBox="1">
            <a:spLocks noGrp="1"/>
          </p:cNvSpPr>
          <p:nvPr>
            <p:ph type="subTitle" idx="1"/>
          </p:nvPr>
        </p:nvSpPr>
        <p:spPr>
          <a:xfrm>
            <a:off x="390525" y="2651205"/>
            <a:ext cx="8520600" cy="1994400"/>
          </a:xfrm>
          <a:prstGeom prst="rect">
            <a:avLst/>
          </a:prstGeom>
        </p:spPr>
        <p:txBody>
          <a:bodyPr lIns="91425" tIns="91425" rIns="91425" bIns="91425" anchor="t" anchorCtr="0">
            <a:noAutofit/>
          </a:bodyPr>
          <a:lstStyle/>
          <a:p>
            <a:pPr lvl="0">
              <a:spcBef>
                <a:spcPts val="0"/>
              </a:spcBef>
              <a:buNone/>
            </a:pPr>
            <a:r>
              <a:rPr lang="id" sz="1800" dirty="0">
                <a:solidFill>
                  <a:schemeClr val="bg1"/>
                </a:solidFill>
              </a:rPr>
              <a:t>Penyusun :</a:t>
            </a:r>
          </a:p>
        </p:txBody>
      </p:sp>
      <p:pic>
        <p:nvPicPr>
          <p:cNvPr id="2" name="Picture 1"/>
          <p:cNvPicPr>
            <a:picLocks noChangeAspect="1"/>
          </p:cNvPicPr>
          <p:nvPr/>
        </p:nvPicPr>
        <p:blipFill>
          <a:blip r:embed="rId3"/>
          <a:stretch>
            <a:fillRect/>
          </a:stretch>
        </p:blipFill>
        <p:spPr>
          <a:xfrm>
            <a:off x="1071865" y="3062702"/>
            <a:ext cx="1242796" cy="1473829"/>
          </a:xfrm>
          <a:prstGeom prst="rect">
            <a:avLst/>
          </a:prstGeom>
        </p:spPr>
      </p:pic>
      <p:pic>
        <p:nvPicPr>
          <p:cNvPr id="3" name="Picture 2"/>
          <p:cNvPicPr>
            <a:picLocks noChangeAspect="1"/>
          </p:cNvPicPr>
          <p:nvPr/>
        </p:nvPicPr>
        <p:blipFill>
          <a:blip r:embed="rId4"/>
          <a:stretch>
            <a:fillRect/>
          </a:stretch>
        </p:blipFill>
        <p:spPr>
          <a:xfrm>
            <a:off x="6165568" y="3036353"/>
            <a:ext cx="1446587" cy="1446587"/>
          </a:xfrm>
          <a:prstGeom prst="rect">
            <a:avLst/>
          </a:prstGeom>
        </p:spPr>
      </p:pic>
      <p:pic>
        <p:nvPicPr>
          <p:cNvPr id="4" name="Picture 3"/>
          <p:cNvPicPr>
            <a:picLocks noChangeAspect="1"/>
          </p:cNvPicPr>
          <p:nvPr/>
        </p:nvPicPr>
        <p:blipFill>
          <a:blip r:embed="rId5"/>
          <a:stretch>
            <a:fillRect/>
          </a:stretch>
        </p:blipFill>
        <p:spPr>
          <a:xfrm>
            <a:off x="3700124" y="3062702"/>
            <a:ext cx="1079981" cy="1439650"/>
          </a:xfrm>
          <a:prstGeom prst="rect">
            <a:avLst/>
          </a:prstGeom>
        </p:spPr>
      </p:pic>
      <p:sp>
        <p:nvSpPr>
          <p:cNvPr id="5" name="TextBox 4"/>
          <p:cNvSpPr txBox="1"/>
          <p:nvPr/>
        </p:nvSpPr>
        <p:spPr>
          <a:xfrm>
            <a:off x="390525" y="4536531"/>
            <a:ext cx="2490649" cy="532646"/>
          </a:xfrm>
          <a:prstGeom prst="rect">
            <a:avLst/>
          </a:prstGeom>
          <a:noFill/>
        </p:spPr>
        <p:txBody>
          <a:bodyPr wrap="square" rtlCol="0">
            <a:spAutoFit/>
          </a:bodyPr>
          <a:lstStyle/>
          <a:p>
            <a:pPr marL="152400" lvl="0" algn="ctr">
              <a:lnSpc>
                <a:spcPct val="115000"/>
              </a:lnSpc>
              <a:buClr>
                <a:schemeClr val="dk1"/>
              </a:buClr>
              <a:buSzPct val="100000"/>
            </a:pPr>
            <a:r>
              <a:rPr lang="id" sz="1200" dirty="0">
                <a:solidFill>
                  <a:schemeClr val="bg1"/>
                </a:solidFill>
                <a:latin typeface="Times New Roman"/>
                <a:ea typeface="Times New Roman"/>
                <a:cs typeface="Times New Roman"/>
                <a:sym typeface="Times New Roman"/>
              </a:rPr>
              <a:t>5114100039</a:t>
            </a:r>
            <a:endParaRPr lang="en-US" sz="1200" dirty="0">
              <a:solidFill>
                <a:schemeClr val="bg1"/>
              </a:solidFill>
              <a:latin typeface="Times New Roman"/>
              <a:ea typeface="Times New Roman"/>
              <a:cs typeface="Times New Roman"/>
              <a:sym typeface="Times New Roman"/>
            </a:endParaRPr>
          </a:p>
          <a:p>
            <a:pPr marL="152400" lvl="0" algn="ctr">
              <a:lnSpc>
                <a:spcPct val="115000"/>
              </a:lnSpc>
              <a:buClr>
                <a:schemeClr val="dk1"/>
              </a:buClr>
              <a:buSzPct val="100000"/>
            </a:pPr>
            <a:r>
              <a:rPr lang="id" sz="1200" dirty="0">
                <a:solidFill>
                  <a:schemeClr val="bg1"/>
                </a:solidFill>
                <a:latin typeface="Times New Roman"/>
                <a:ea typeface="Times New Roman"/>
                <a:cs typeface="Times New Roman"/>
                <a:sym typeface="Times New Roman"/>
              </a:rPr>
              <a:t>Muhammad Al Fatih Abil Fida</a:t>
            </a:r>
            <a:r>
              <a:rPr lang="en-US" sz="1200" dirty="0">
                <a:solidFill>
                  <a:schemeClr val="bg1"/>
                </a:solidFill>
                <a:latin typeface="Times New Roman"/>
                <a:ea typeface="Times New Roman"/>
                <a:cs typeface="Times New Roman"/>
                <a:sym typeface="Times New Roman"/>
              </a:rPr>
              <a:t>’</a:t>
            </a:r>
            <a:endParaRPr lang="id" sz="1200" dirty="0">
              <a:solidFill>
                <a:schemeClr val="bg1"/>
              </a:solidFill>
              <a:latin typeface="Times New Roman"/>
              <a:ea typeface="Times New Roman"/>
              <a:cs typeface="Times New Roman"/>
              <a:sym typeface="Times New Roman"/>
            </a:endParaRPr>
          </a:p>
        </p:txBody>
      </p:sp>
      <p:sp>
        <p:nvSpPr>
          <p:cNvPr id="8" name="TextBox 7"/>
          <p:cNvSpPr txBox="1"/>
          <p:nvPr/>
        </p:nvSpPr>
        <p:spPr>
          <a:xfrm>
            <a:off x="2877937" y="4536531"/>
            <a:ext cx="2490649" cy="500009"/>
          </a:xfrm>
          <a:prstGeom prst="rect">
            <a:avLst/>
          </a:prstGeom>
          <a:noFill/>
        </p:spPr>
        <p:txBody>
          <a:bodyPr wrap="square" rtlCol="0">
            <a:spAutoFit/>
          </a:bodyPr>
          <a:lstStyle/>
          <a:p>
            <a:pPr marL="152400" lvl="0" algn="ctr">
              <a:lnSpc>
                <a:spcPct val="115000"/>
              </a:lnSpc>
              <a:buClr>
                <a:schemeClr val="dk1"/>
              </a:buClr>
              <a:buSzPct val="100000"/>
            </a:pPr>
            <a:r>
              <a:rPr lang="id" sz="1200" dirty="0">
                <a:solidFill>
                  <a:schemeClr val="bg1"/>
                </a:solidFill>
                <a:latin typeface="Times New Roman"/>
                <a:ea typeface="Times New Roman"/>
                <a:cs typeface="Times New Roman"/>
                <a:sym typeface="Times New Roman"/>
              </a:rPr>
              <a:t>5114100043</a:t>
            </a:r>
            <a:endParaRPr lang="en-US" sz="1200" dirty="0">
              <a:solidFill>
                <a:schemeClr val="bg1"/>
              </a:solidFill>
              <a:latin typeface="Times New Roman"/>
              <a:ea typeface="Times New Roman"/>
              <a:cs typeface="Times New Roman"/>
              <a:sym typeface="Times New Roman"/>
            </a:endParaRPr>
          </a:p>
          <a:p>
            <a:pPr marL="152400" lvl="0" algn="ctr">
              <a:lnSpc>
                <a:spcPct val="115000"/>
              </a:lnSpc>
              <a:buClr>
                <a:schemeClr val="dk1"/>
              </a:buClr>
              <a:buSzPct val="100000"/>
            </a:pPr>
            <a:r>
              <a:rPr lang="en-US" sz="1200" dirty="0">
                <a:solidFill>
                  <a:schemeClr val="bg1"/>
                </a:solidFill>
                <a:latin typeface="Times New Roman"/>
                <a:ea typeface="Times New Roman"/>
                <a:cs typeface="Times New Roman"/>
                <a:sym typeface="Times New Roman"/>
              </a:rPr>
              <a:t>J</a:t>
            </a:r>
            <a:r>
              <a:rPr lang="id" sz="1200" dirty="0">
                <a:solidFill>
                  <a:schemeClr val="bg1"/>
                </a:solidFill>
                <a:latin typeface="Times New Roman"/>
                <a:ea typeface="Times New Roman"/>
                <a:cs typeface="Times New Roman"/>
                <a:sym typeface="Times New Roman"/>
              </a:rPr>
              <a:t>effry Nasri Faruki</a:t>
            </a:r>
          </a:p>
        </p:txBody>
      </p:sp>
      <p:sp>
        <p:nvSpPr>
          <p:cNvPr id="9" name="TextBox 8"/>
          <p:cNvSpPr txBox="1"/>
          <p:nvPr/>
        </p:nvSpPr>
        <p:spPr>
          <a:xfrm>
            <a:off x="5456790" y="4494438"/>
            <a:ext cx="2490649" cy="500009"/>
          </a:xfrm>
          <a:prstGeom prst="rect">
            <a:avLst/>
          </a:prstGeom>
          <a:noFill/>
        </p:spPr>
        <p:txBody>
          <a:bodyPr wrap="square" rtlCol="0">
            <a:spAutoFit/>
          </a:bodyPr>
          <a:lstStyle/>
          <a:p>
            <a:pPr marL="457200" lvl="0" indent="-304800" algn="ctr">
              <a:lnSpc>
                <a:spcPct val="115000"/>
              </a:lnSpc>
              <a:buClr>
                <a:schemeClr val="dk1"/>
              </a:buClr>
              <a:buSzPct val="100000"/>
              <a:buFont typeface="Times New Roman"/>
              <a:buAutoNum type="arabicPeriod"/>
            </a:pPr>
            <a:r>
              <a:rPr lang="id" sz="1200" dirty="0">
                <a:solidFill>
                  <a:schemeClr val="bg1"/>
                </a:solidFill>
                <a:latin typeface="Times New Roman"/>
                <a:ea typeface="Times New Roman"/>
                <a:cs typeface="Times New Roman"/>
                <a:sym typeface="Times New Roman"/>
              </a:rPr>
              <a:t>5114100099</a:t>
            </a:r>
            <a:r>
              <a:rPr lang="en-US" sz="1200" dirty="0">
                <a:solidFill>
                  <a:schemeClr val="bg1"/>
                </a:solidFill>
                <a:latin typeface="Times New Roman"/>
                <a:ea typeface="Times New Roman"/>
                <a:cs typeface="Times New Roman"/>
                <a:sym typeface="Times New Roman"/>
              </a:rPr>
              <a:t> </a:t>
            </a:r>
          </a:p>
          <a:p>
            <a:pPr marL="457200" lvl="0" indent="-304800" algn="ctr">
              <a:lnSpc>
                <a:spcPct val="115000"/>
              </a:lnSpc>
              <a:buClr>
                <a:schemeClr val="dk1"/>
              </a:buClr>
              <a:buSzPct val="100000"/>
              <a:buFont typeface="Times New Roman"/>
              <a:buAutoNum type="arabicPeriod"/>
            </a:pPr>
            <a:r>
              <a:rPr lang="id" sz="1200" dirty="0">
                <a:solidFill>
                  <a:schemeClr val="bg1"/>
                </a:solidFill>
                <a:latin typeface="Times New Roman"/>
                <a:ea typeface="Times New Roman"/>
                <a:cs typeface="Times New Roman"/>
                <a:sym typeface="Times New Roman"/>
              </a:rPr>
              <a:t>Anugra Pratama Ramel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id"/>
              <a:t>Deskripsi Permasalahan</a:t>
            </a:r>
          </a:p>
        </p:txBody>
      </p:sp>
      <p:sp>
        <p:nvSpPr>
          <p:cNvPr id="74" name="Shape 74"/>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0" lvl="0" indent="-69850" algn="just">
              <a:lnSpc>
                <a:spcPct val="107916"/>
              </a:lnSpc>
              <a:spcBef>
                <a:spcPts val="0"/>
              </a:spcBef>
              <a:spcAft>
                <a:spcPts val="0"/>
              </a:spcAft>
              <a:buClr>
                <a:schemeClr val="dk1"/>
              </a:buClr>
              <a:buSzPct val="78571"/>
              <a:buFont typeface="Arial"/>
              <a:buNone/>
            </a:pPr>
            <a:r>
              <a:rPr lang="id" sz="1400">
                <a:solidFill>
                  <a:schemeClr val="dk1"/>
                </a:solidFill>
              </a:rPr>
              <a:t>Mesothelioma adalah penyakit kanker ganas yang sangat jarang sekali dan hanya diderita oleh orang - orang tertentu. Kanker ini berkembang di sel - sel meshothelium, sedangkan meshothelium itu merupakan membran yang membentuk beberapa lapisan rongga tubuh contohnya saja seperti rongga dada, rongga perut, kantung jantung.  Penyakit ganas ini paling sering didapati pada pekerja yang sering menghirup zat yang terdapat pada asbes.</a:t>
            </a:r>
          </a:p>
        </p:txBody>
      </p:sp>
    </p:spTree>
    <p:extLst>
      <p:ext uri="{BB962C8B-B14F-4D97-AF65-F5344CB8AC3E}">
        <p14:creationId xmlns:p14="http://schemas.microsoft.com/office/powerpoint/2010/main" val="394235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US" dirty="0" err="1"/>
              <a:t>Keterangan</a:t>
            </a:r>
            <a:r>
              <a:rPr lang="en-US" dirty="0"/>
              <a:t> Excel</a:t>
            </a:r>
            <a:endParaRPr lang="id" dirty="0"/>
          </a:p>
        </p:txBody>
      </p:sp>
      <p:sp>
        <p:nvSpPr>
          <p:cNvPr id="92" name="Shape 92"/>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285750" lvl="0" indent="-285750">
              <a:spcBef>
                <a:spcPts val="0"/>
              </a:spcBef>
              <a:buFont typeface="Arial" panose="020B0604020202020204" pitchFamily="34" charset="0"/>
              <a:buChar char="•"/>
            </a:pPr>
            <a:r>
              <a:rPr lang="en-US" dirty="0" err="1"/>
              <a:t>Setiap</a:t>
            </a:r>
            <a:r>
              <a:rPr lang="en-US" dirty="0"/>
              <a:t> Sheet </a:t>
            </a:r>
            <a:r>
              <a:rPr lang="en-US" dirty="0" err="1"/>
              <a:t>berisi</a:t>
            </a:r>
            <a:r>
              <a:rPr lang="en-US" dirty="0"/>
              <a:t> </a:t>
            </a:r>
            <a:r>
              <a:rPr lang="en-US" dirty="0" err="1"/>
              <a:t>perhitungan</a:t>
            </a:r>
            <a:r>
              <a:rPr lang="en-US" dirty="0"/>
              <a:t> </a:t>
            </a:r>
            <a:r>
              <a:rPr lang="en-US" dirty="0" err="1"/>
              <a:t>jst</a:t>
            </a:r>
            <a:r>
              <a:rPr lang="en-US" dirty="0"/>
              <a:t> </a:t>
            </a:r>
            <a:r>
              <a:rPr lang="en-US" dirty="0" err="1"/>
              <a:t>iterasi</a:t>
            </a:r>
            <a:r>
              <a:rPr lang="en-US" dirty="0"/>
              <a:t> </a:t>
            </a:r>
            <a:r>
              <a:rPr lang="en-US" dirty="0" err="1"/>
              <a:t>ke</a:t>
            </a:r>
            <a:r>
              <a:rPr lang="en-US" dirty="0"/>
              <a:t>-n</a:t>
            </a:r>
          </a:p>
          <a:p>
            <a:pPr marL="285750" lvl="0" indent="-285750">
              <a:spcBef>
                <a:spcPts val="0"/>
              </a:spcBef>
              <a:buFont typeface="Arial" panose="020B0604020202020204" pitchFamily="34" charset="0"/>
              <a:buChar char="•"/>
            </a:pPr>
            <a:r>
              <a:rPr lang="en-US" dirty="0" err="1"/>
              <a:t>Iterasi</a:t>
            </a:r>
            <a:r>
              <a:rPr lang="en-US" dirty="0"/>
              <a:t> </a:t>
            </a:r>
            <a:r>
              <a:rPr lang="en-US" dirty="0" err="1"/>
              <a:t>dilakukan</a:t>
            </a:r>
            <a:r>
              <a:rPr lang="en-US" dirty="0"/>
              <a:t> 5 Kali</a:t>
            </a:r>
          </a:p>
          <a:p>
            <a:pPr marL="285750" lvl="0" indent="-285750">
              <a:spcBef>
                <a:spcPts val="0"/>
              </a:spcBef>
              <a:buFont typeface="Arial" panose="020B0604020202020204" pitchFamily="34" charset="0"/>
              <a:buChar char="•"/>
            </a:pPr>
            <a:r>
              <a:rPr lang="en-US" dirty="0" err="1"/>
              <a:t>Seleksi</a:t>
            </a:r>
            <a:r>
              <a:rPr lang="en-US" dirty="0"/>
              <a:t> </a:t>
            </a:r>
            <a:r>
              <a:rPr lang="en-US" dirty="0" err="1"/>
              <a:t>dilakukan</a:t>
            </a:r>
            <a:r>
              <a:rPr lang="en-US" dirty="0"/>
              <a:t> </a:t>
            </a:r>
            <a:r>
              <a:rPr lang="en-US" dirty="0" err="1"/>
              <a:t>dengan</a:t>
            </a:r>
            <a:r>
              <a:rPr lang="en-US" dirty="0"/>
              <a:t> </a:t>
            </a:r>
            <a:r>
              <a:rPr lang="en-US" dirty="0" err="1"/>
              <a:t>mengambil</a:t>
            </a:r>
            <a:r>
              <a:rPr lang="en-US" dirty="0"/>
              <a:t> 3 </a:t>
            </a:r>
            <a:r>
              <a:rPr lang="en-US" dirty="0" err="1"/>
              <a:t>kromosom</a:t>
            </a:r>
            <a:r>
              <a:rPr lang="en-US" dirty="0"/>
              <a:t> </a:t>
            </a:r>
            <a:r>
              <a:rPr lang="en-US" dirty="0" err="1"/>
              <a:t>terbaik</a:t>
            </a:r>
            <a:r>
              <a:rPr lang="en-US" dirty="0"/>
              <a:t> </a:t>
            </a:r>
            <a:r>
              <a:rPr lang="en-US" dirty="0" err="1"/>
              <a:t>dr</a:t>
            </a:r>
            <a:r>
              <a:rPr lang="en-US" dirty="0"/>
              <a:t> 10 </a:t>
            </a:r>
            <a:r>
              <a:rPr lang="en-US" dirty="0" err="1"/>
              <a:t>kromosom</a:t>
            </a:r>
            <a:endParaRPr lang="en-US" dirty="0"/>
          </a:p>
          <a:p>
            <a:pPr marL="285750" lvl="0" indent="-285750">
              <a:spcBef>
                <a:spcPts val="0"/>
              </a:spcBef>
              <a:buFont typeface="Arial" panose="020B0604020202020204" pitchFamily="34" charset="0"/>
              <a:buChar char="•"/>
            </a:pPr>
            <a:r>
              <a:rPr lang="en-US" dirty="0" err="1"/>
              <a:t>Jenis</a:t>
            </a:r>
            <a:r>
              <a:rPr lang="en-US" dirty="0"/>
              <a:t> </a:t>
            </a:r>
            <a:r>
              <a:rPr lang="en-US" dirty="0" err="1"/>
              <a:t>perkembangibiakan</a:t>
            </a:r>
            <a:r>
              <a:rPr lang="en-US" dirty="0"/>
              <a:t> </a:t>
            </a:r>
            <a:r>
              <a:rPr lang="en-US" dirty="0" err="1"/>
              <a:t>menggunakan</a:t>
            </a:r>
            <a:r>
              <a:rPr lang="en-US" dirty="0"/>
              <a:t> </a:t>
            </a:r>
            <a:r>
              <a:rPr lang="en-US" dirty="0" err="1"/>
              <a:t>metode</a:t>
            </a:r>
            <a:r>
              <a:rPr lang="en-US" dirty="0"/>
              <a:t> </a:t>
            </a:r>
            <a:r>
              <a:rPr lang="en-US" dirty="0" err="1"/>
              <a:t>mutasi</a:t>
            </a:r>
            <a:endParaRPr dirty="0"/>
          </a:p>
        </p:txBody>
      </p:sp>
    </p:spTree>
    <p:extLst>
      <p:ext uri="{BB962C8B-B14F-4D97-AF65-F5344CB8AC3E}">
        <p14:creationId xmlns:p14="http://schemas.microsoft.com/office/powerpoint/2010/main" val="1307861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id" dirty="0"/>
              <a:t>Input </a:t>
            </a:r>
            <a:r>
              <a:rPr lang="en-US" dirty="0" err="1"/>
              <a:t>Excell</a:t>
            </a:r>
            <a:endParaRPr lang="id" dirty="0"/>
          </a:p>
        </p:txBody>
      </p:sp>
      <p:sp>
        <p:nvSpPr>
          <p:cNvPr id="80" name="Shape 80"/>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457200" lvl="0" indent="-228600" rtl="0">
              <a:spcBef>
                <a:spcPts val="0"/>
              </a:spcBef>
            </a:pPr>
            <a:r>
              <a:rPr lang="id" sz="1200" dirty="0"/>
              <a:t>Jumlah data</a:t>
            </a:r>
            <a:r>
              <a:rPr lang="en-US" sz="1200" dirty="0"/>
              <a:t> </a:t>
            </a:r>
            <a:r>
              <a:rPr lang="en-US" sz="1200" dirty="0" err="1"/>
              <a:t>kecil</a:t>
            </a:r>
            <a:r>
              <a:rPr lang="en-US" sz="1200" dirty="0"/>
              <a:t>	</a:t>
            </a:r>
            <a:r>
              <a:rPr lang="id" sz="1200" dirty="0"/>
              <a:t>	: </a:t>
            </a:r>
            <a:r>
              <a:rPr lang="en-US" sz="1200" dirty="0"/>
              <a:t>10</a:t>
            </a:r>
            <a:r>
              <a:rPr lang="id" sz="1200" dirty="0"/>
              <a:t> data</a:t>
            </a:r>
          </a:p>
          <a:p>
            <a:pPr marL="457200" lvl="0" indent="-228600" rtl="0">
              <a:spcBef>
                <a:spcPts val="0"/>
              </a:spcBef>
            </a:pPr>
            <a:r>
              <a:rPr lang="id" sz="1200" dirty="0"/>
              <a:t>Banyak Atribut	</a:t>
            </a:r>
            <a:r>
              <a:rPr lang="en-US" sz="1200" dirty="0"/>
              <a:t>	</a:t>
            </a:r>
            <a:r>
              <a:rPr lang="id" sz="1200" dirty="0"/>
              <a:t>: 3</a:t>
            </a:r>
            <a:r>
              <a:rPr lang="en-US" sz="1200" dirty="0"/>
              <a:t>5</a:t>
            </a:r>
            <a:r>
              <a:rPr lang="id" sz="1200" dirty="0"/>
              <a:t> atribut</a:t>
            </a:r>
          </a:p>
          <a:p>
            <a:pPr marL="457200" lvl="0" indent="-228600" rtl="0">
              <a:spcBef>
                <a:spcPts val="0"/>
              </a:spcBef>
            </a:pPr>
            <a:r>
              <a:rPr lang="id" sz="1200" dirty="0"/>
              <a:t>Algoritma		</a:t>
            </a:r>
            <a:r>
              <a:rPr lang="en-US" sz="1200" dirty="0"/>
              <a:t>	</a:t>
            </a:r>
            <a:r>
              <a:rPr lang="id" sz="1200" dirty="0"/>
              <a:t>: GA + JST</a:t>
            </a:r>
            <a:endParaRPr lang="en-US" sz="1200" dirty="0"/>
          </a:p>
          <a:p>
            <a:pPr marL="457200" lvl="0" indent="-228600" rtl="0">
              <a:spcBef>
                <a:spcPts val="0"/>
              </a:spcBef>
            </a:pPr>
            <a:r>
              <a:rPr lang="en-US" sz="1200" dirty="0" err="1"/>
              <a:t>Banyak</a:t>
            </a:r>
            <a:r>
              <a:rPr lang="en-US" sz="1200" dirty="0"/>
              <a:t> Node Hidden L		: 1</a:t>
            </a:r>
          </a:p>
          <a:p>
            <a:pPr marL="457200" lvl="0" indent="-228600" rtl="0">
              <a:spcBef>
                <a:spcPts val="0"/>
              </a:spcBef>
            </a:pPr>
            <a:r>
              <a:rPr lang="en-US" sz="1200" dirty="0" err="1"/>
              <a:t>Banyak</a:t>
            </a:r>
            <a:r>
              <a:rPr lang="en-US" sz="1200" dirty="0"/>
              <a:t> Node </a:t>
            </a:r>
            <a:r>
              <a:rPr lang="en-US" sz="1200" dirty="0" err="1"/>
              <a:t>Ooutput</a:t>
            </a:r>
            <a:r>
              <a:rPr lang="en-US" sz="1200" dirty="0"/>
              <a:t> L		: 1</a:t>
            </a:r>
            <a:endParaRPr lang="id" sz="1200" dirty="0"/>
          </a:p>
          <a:p>
            <a:pPr marL="457200" lvl="0" indent="-228600">
              <a:spcBef>
                <a:spcPts val="0"/>
              </a:spcBef>
            </a:pPr>
            <a:r>
              <a:rPr lang="id" sz="1200" dirty="0"/>
              <a:t>Sumber	</a:t>
            </a:r>
            <a:r>
              <a:rPr lang="en-US" sz="1200" dirty="0"/>
              <a:t>	</a:t>
            </a:r>
            <a:r>
              <a:rPr lang="id" sz="1200" dirty="0"/>
              <a:t>	: https://archive.ics.uci.edu/ml/machine-learning-databases/00351/Mesothelioma%20data%20set.xlsx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US" dirty="0" err="1"/>
              <a:t>Penjelasan</a:t>
            </a:r>
            <a:r>
              <a:rPr lang="en-US" dirty="0"/>
              <a:t> </a:t>
            </a:r>
            <a:r>
              <a:rPr lang="en-US" dirty="0" err="1"/>
              <a:t>Alur</a:t>
            </a:r>
            <a:r>
              <a:rPr lang="en-US" dirty="0"/>
              <a:t> </a:t>
            </a:r>
            <a:r>
              <a:rPr lang="en-US" dirty="0" err="1"/>
              <a:t>Pengerjaan</a:t>
            </a:r>
            <a:r>
              <a:rPr lang="en-US" dirty="0"/>
              <a:t> </a:t>
            </a:r>
            <a:r>
              <a:rPr lang="en-US" dirty="0" err="1"/>
              <a:t>Excell</a:t>
            </a:r>
            <a:endParaRPr lang="id" dirty="0"/>
          </a:p>
        </p:txBody>
      </p:sp>
      <p:sp>
        <p:nvSpPr>
          <p:cNvPr id="86" name="Shape 86"/>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marL="228600" indent="-228600">
              <a:lnSpc>
                <a:spcPct val="100000"/>
              </a:lnSpc>
              <a:buAutoNum type="arabicPeriod"/>
            </a:pPr>
            <a:r>
              <a:rPr lang="en-US" sz="800" dirty="0"/>
              <a:t>Generate Y </a:t>
            </a:r>
            <a:r>
              <a:rPr lang="en-US" sz="800" dirty="0" err="1"/>
              <a:t>kromosom</a:t>
            </a:r>
            <a:r>
              <a:rPr lang="en-US" sz="800" dirty="0"/>
              <a:t> yang </a:t>
            </a:r>
            <a:r>
              <a:rPr lang="en-US" sz="800" dirty="0" err="1"/>
              <a:t>berisi</a:t>
            </a:r>
            <a:r>
              <a:rPr lang="en-US" sz="800" dirty="0"/>
              <a:t> X data per </a:t>
            </a:r>
            <a:r>
              <a:rPr lang="en-US" sz="800" dirty="0" err="1"/>
              <a:t>kromosomnya</a:t>
            </a:r>
            <a:endParaRPr lang="en-US" sz="800" dirty="0"/>
          </a:p>
          <a:p>
            <a:pPr lvl="4">
              <a:lnSpc>
                <a:spcPct val="100000"/>
              </a:lnSpc>
            </a:pPr>
            <a:r>
              <a:rPr lang="en-US" sz="800" dirty="0"/>
              <a:t>	a. Y = 10</a:t>
            </a:r>
          </a:p>
          <a:p>
            <a:pPr lvl="4">
              <a:lnSpc>
                <a:spcPct val="100000"/>
              </a:lnSpc>
            </a:pPr>
            <a:r>
              <a:rPr lang="en-US" sz="800" dirty="0"/>
              <a:t>	b. X= 35, 34 </a:t>
            </a:r>
            <a:r>
              <a:rPr lang="en-US" sz="800" dirty="0" err="1"/>
              <a:t>utk</a:t>
            </a:r>
            <a:r>
              <a:rPr lang="en-US" sz="800" dirty="0"/>
              <a:t> weight node di hidden layer + 1 </a:t>
            </a:r>
            <a:r>
              <a:rPr lang="en-US" sz="800" dirty="0" err="1"/>
              <a:t>utk</a:t>
            </a:r>
            <a:r>
              <a:rPr lang="en-US" sz="800" dirty="0"/>
              <a:t> </a:t>
            </a:r>
            <a:r>
              <a:rPr lang="en-US" sz="800" dirty="0" err="1"/>
              <a:t>wight</a:t>
            </a:r>
            <a:r>
              <a:rPr lang="en-US" sz="800" dirty="0"/>
              <a:t> node di output layer (</a:t>
            </a:r>
            <a:r>
              <a:rPr lang="en-US" sz="800" dirty="0" err="1"/>
              <a:t>Nilai</a:t>
            </a:r>
            <a:r>
              <a:rPr lang="en-US" sz="800" dirty="0"/>
              <a:t> random </a:t>
            </a:r>
            <a:r>
              <a:rPr lang="en-US" sz="800" dirty="0" err="1"/>
              <a:t>antara</a:t>
            </a:r>
            <a:r>
              <a:rPr lang="en-US" sz="800" dirty="0"/>
              <a:t> 0 - 1)</a:t>
            </a:r>
          </a:p>
          <a:p>
            <a:pPr marL="228600" indent="-228600">
              <a:lnSpc>
                <a:spcPct val="100000"/>
              </a:lnSpc>
              <a:buAutoNum type="arabicPeriod"/>
            </a:pPr>
            <a:r>
              <a:rPr lang="en-US" sz="800" dirty="0" err="1"/>
              <a:t>Masukkan</a:t>
            </a:r>
            <a:r>
              <a:rPr lang="en-US" sz="800" dirty="0"/>
              <a:t> </a:t>
            </a:r>
            <a:r>
              <a:rPr lang="en-US" sz="800" dirty="0" err="1"/>
              <a:t>kromosom</a:t>
            </a:r>
            <a:r>
              <a:rPr lang="en-US" sz="800" dirty="0"/>
              <a:t> 1 </a:t>
            </a:r>
            <a:r>
              <a:rPr lang="en-US" sz="800" dirty="0" err="1"/>
              <a:t>ke</a:t>
            </a:r>
            <a:r>
              <a:rPr lang="en-US" sz="800" dirty="0"/>
              <a:t> </a:t>
            </a:r>
            <a:r>
              <a:rPr lang="en-US" sz="800" dirty="0" err="1"/>
              <a:t>dalam</a:t>
            </a:r>
            <a:r>
              <a:rPr lang="en-US" sz="800" dirty="0"/>
              <a:t> JST</a:t>
            </a:r>
          </a:p>
          <a:p>
            <a:pPr marL="228600" indent="-228600">
              <a:lnSpc>
                <a:spcPct val="100000"/>
              </a:lnSpc>
              <a:buAutoNum type="arabicPeriod"/>
            </a:pPr>
            <a:r>
              <a:rPr lang="en-US" sz="800" dirty="0"/>
              <a:t> </a:t>
            </a:r>
            <a:r>
              <a:rPr lang="en-US" sz="800" dirty="0" err="1"/>
              <a:t>Masukkan</a:t>
            </a:r>
            <a:r>
              <a:rPr lang="en-US" sz="800" dirty="0"/>
              <a:t> 10 data </a:t>
            </a:r>
            <a:r>
              <a:rPr lang="en-US" sz="800" dirty="0" err="1"/>
              <a:t>latih</a:t>
            </a:r>
            <a:r>
              <a:rPr lang="en-US" sz="800" dirty="0"/>
              <a:t> </a:t>
            </a:r>
            <a:r>
              <a:rPr lang="en-US" sz="800" dirty="0" err="1"/>
              <a:t>ke</a:t>
            </a:r>
            <a:r>
              <a:rPr lang="en-US" sz="800" dirty="0"/>
              <a:t> JST, hitting error </a:t>
            </a:r>
            <a:r>
              <a:rPr lang="en-US" sz="800" dirty="0" err="1"/>
              <a:t>kromosom</a:t>
            </a:r>
            <a:r>
              <a:rPr lang="en-US" sz="800" dirty="0"/>
              <a:t> 1</a:t>
            </a:r>
          </a:p>
          <a:p>
            <a:pPr marL="228600" indent="-228600">
              <a:lnSpc>
                <a:spcPct val="100000"/>
              </a:lnSpc>
              <a:buAutoNum type="arabicPeriod"/>
            </a:pPr>
            <a:r>
              <a:rPr lang="en-US" sz="800" dirty="0" err="1"/>
              <a:t>Ulangi</a:t>
            </a:r>
            <a:r>
              <a:rPr lang="en-US" sz="800" dirty="0"/>
              <a:t> </a:t>
            </a:r>
            <a:r>
              <a:rPr lang="en-US" sz="800" dirty="0" err="1"/>
              <a:t>Langkah</a:t>
            </a:r>
            <a:r>
              <a:rPr lang="en-US" sz="800" dirty="0"/>
              <a:t> 2 – 3 , </a:t>
            </a:r>
            <a:r>
              <a:rPr lang="en-US" sz="800" dirty="0" err="1"/>
              <a:t>sebanyak</a:t>
            </a:r>
            <a:r>
              <a:rPr lang="en-US" sz="800" dirty="0"/>
              <a:t> Y </a:t>
            </a:r>
            <a:r>
              <a:rPr lang="en-US" sz="800" dirty="0" err="1"/>
              <a:t>kromosom</a:t>
            </a:r>
            <a:endParaRPr lang="en-US" sz="800" dirty="0"/>
          </a:p>
          <a:p>
            <a:pPr marL="228600" indent="-228600">
              <a:lnSpc>
                <a:spcPct val="100000"/>
              </a:lnSpc>
              <a:buAutoNum type="arabicPeriod"/>
            </a:pPr>
            <a:r>
              <a:rPr lang="en-US" sz="800" dirty="0"/>
              <a:t>Sorting 10 </a:t>
            </a:r>
            <a:r>
              <a:rPr lang="en-US" sz="800" dirty="0" err="1"/>
              <a:t>kromosom</a:t>
            </a:r>
            <a:r>
              <a:rPr lang="en-US" sz="800" dirty="0"/>
              <a:t> </a:t>
            </a:r>
            <a:r>
              <a:rPr lang="en-US" sz="800" dirty="0" err="1"/>
              <a:t>berdasarkan</a:t>
            </a:r>
            <a:r>
              <a:rPr lang="en-US" sz="800" dirty="0"/>
              <a:t> error </a:t>
            </a:r>
            <a:r>
              <a:rPr lang="en-US" sz="800" dirty="0" err="1"/>
              <a:t>masing-masing</a:t>
            </a:r>
            <a:r>
              <a:rPr lang="en-US" sz="800" dirty="0"/>
              <a:t> , </a:t>
            </a:r>
            <a:r>
              <a:rPr lang="en-US" sz="800" dirty="0" err="1"/>
              <a:t>kemudian</a:t>
            </a:r>
            <a:r>
              <a:rPr lang="en-US" sz="800" dirty="0"/>
              <a:t> </a:t>
            </a:r>
            <a:r>
              <a:rPr lang="en-US" sz="800" dirty="0" err="1"/>
              <a:t>ambil</a:t>
            </a:r>
            <a:r>
              <a:rPr lang="en-US" sz="800" dirty="0"/>
              <a:t> 3 </a:t>
            </a:r>
            <a:r>
              <a:rPr lang="en-US" sz="800" dirty="0" err="1"/>
              <a:t>terkecil</a:t>
            </a:r>
            <a:r>
              <a:rPr lang="en-US" sz="800" dirty="0"/>
              <a:t>, 7 </a:t>
            </a:r>
            <a:r>
              <a:rPr lang="en-US" sz="800" dirty="0" err="1"/>
              <a:t>sisanya</a:t>
            </a:r>
            <a:r>
              <a:rPr lang="en-US" sz="800" dirty="0"/>
              <a:t> </a:t>
            </a:r>
            <a:r>
              <a:rPr lang="en-US" sz="800" dirty="0" err="1"/>
              <a:t>dibuang</a:t>
            </a:r>
            <a:endParaRPr lang="en-US" sz="800" dirty="0"/>
          </a:p>
          <a:p>
            <a:pPr marL="228600" indent="-228600">
              <a:lnSpc>
                <a:spcPct val="100000"/>
              </a:lnSpc>
              <a:buAutoNum type="arabicPeriod"/>
            </a:pPr>
            <a:r>
              <a:rPr lang="en-US" sz="800" dirty="0" err="1"/>
              <a:t>Kembangbiakkan</a:t>
            </a:r>
            <a:r>
              <a:rPr lang="en-US" sz="800" dirty="0"/>
              <a:t> 3 </a:t>
            </a:r>
            <a:r>
              <a:rPr lang="en-US" sz="800" dirty="0" err="1"/>
              <a:t>kromosom</a:t>
            </a:r>
            <a:r>
              <a:rPr lang="en-US" sz="800" dirty="0"/>
              <a:t> </a:t>
            </a:r>
            <a:r>
              <a:rPr lang="en-US" sz="800" dirty="0" err="1"/>
              <a:t>ini</a:t>
            </a:r>
            <a:r>
              <a:rPr lang="en-US" sz="800" dirty="0"/>
              <a:t> </a:t>
            </a:r>
            <a:r>
              <a:rPr lang="en-US" sz="800" dirty="0" err="1"/>
              <a:t>sehingga</a:t>
            </a:r>
            <a:r>
              <a:rPr lang="en-US" sz="800" dirty="0"/>
              <a:t> </a:t>
            </a:r>
            <a:r>
              <a:rPr lang="en-US" sz="800" dirty="0" err="1"/>
              <a:t>menjadi</a:t>
            </a:r>
            <a:r>
              <a:rPr lang="en-US" sz="800" dirty="0"/>
              <a:t> 10 </a:t>
            </a:r>
            <a:r>
              <a:rPr lang="en-US" sz="800" dirty="0" err="1"/>
              <a:t>kromosom</a:t>
            </a:r>
            <a:r>
              <a:rPr lang="en-US" sz="800" dirty="0"/>
              <a:t> </a:t>
            </a:r>
            <a:r>
              <a:rPr lang="en-US" sz="800" dirty="0" err="1"/>
              <a:t>lagi</a:t>
            </a:r>
            <a:r>
              <a:rPr lang="en-US" sz="800" dirty="0"/>
              <a:t> (</a:t>
            </a:r>
            <a:r>
              <a:rPr lang="en-US" sz="800" dirty="0" err="1"/>
              <a:t>Perkembangbiakan</a:t>
            </a:r>
            <a:r>
              <a:rPr lang="en-US" sz="800" dirty="0"/>
              <a:t> </a:t>
            </a:r>
            <a:r>
              <a:rPr lang="en-US" sz="800" dirty="0" err="1"/>
              <a:t>menggunakan</a:t>
            </a:r>
            <a:r>
              <a:rPr lang="en-US" sz="800" dirty="0"/>
              <a:t> </a:t>
            </a:r>
            <a:r>
              <a:rPr lang="en-US" sz="800" dirty="0" err="1"/>
              <a:t>metode</a:t>
            </a:r>
            <a:r>
              <a:rPr lang="en-US" sz="800" dirty="0"/>
              <a:t> </a:t>
            </a:r>
            <a:r>
              <a:rPr lang="en-US" sz="800" dirty="0" err="1"/>
              <a:t>mutasi</a:t>
            </a:r>
            <a:r>
              <a:rPr lang="en-US" sz="800" dirty="0"/>
              <a:t>, </a:t>
            </a:r>
            <a:r>
              <a:rPr lang="en-US" sz="800" dirty="0" err="1"/>
              <a:t>dimana</a:t>
            </a:r>
            <a:r>
              <a:rPr lang="en-US" sz="800" dirty="0"/>
              <a:t> </a:t>
            </a:r>
            <a:r>
              <a:rPr lang="en-US" sz="800" dirty="0" err="1"/>
              <a:t>diambil</a:t>
            </a:r>
            <a:r>
              <a:rPr lang="en-US" sz="800" dirty="0"/>
              <a:t> 1 </a:t>
            </a:r>
            <a:r>
              <a:rPr lang="en-US" sz="800" dirty="0" err="1"/>
              <a:t>dari</a:t>
            </a:r>
            <a:r>
              <a:rPr lang="en-US" sz="800" dirty="0"/>
              <a:t> 3 </a:t>
            </a:r>
            <a:r>
              <a:rPr lang="en-US" sz="800" dirty="0" err="1"/>
              <a:t>kromosom</a:t>
            </a:r>
            <a:r>
              <a:rPr lang="en-US" sz="800" dirty="0"/>
              <a:t> </a:t>
            </a:r>
            <a:r>
              <a:rPr lang="en-US" sz="800" dirty="0" err="1"/>
              <a:t>terbaik</a:t>
            </a:r>
            <a:r>
              <a:rPr lang="en-US" sz="800" dirty="0"/>
              <a:t>, random </a:t>
            </a:r>
            <a:r>
              <a:rPr lang="en-US" sz="800" dirty="0" err="1"/>
              <a:t>salah</a:t>
            </a:r>
            <a:r>
              <a:rPr lang="en-US" sz="800" dirty="0"/>
              <a:t> </a:t>
            </a:r>
            <a:r>
              <a:rPr lang="en-US" sz="800" dirty="0" err="1"/>
              <a:t>satu</a:t>
            </a:r>
            <a:r>
              <a:rPr lang="en-US" sz="800" dirty="0"/>
              <a:t> gen di </a:t>
            </a:r>
            <a:r>
              <a:rPr lang="en-US" sz="800" dirty="0" err="1"/>
              <a:t>kromosom</a:t>
            </a:r>
            <a:r>
              <a:rPr lang="en-US" sz="800" dirty="0"/>
              <a:t> yang </a:t>
            </a:r>
            <a:r>
              <a:rPr lang="en-US" sz="800" dirty="0" err="1"/>
              <a:t>dipilih</a:t>
            </a:r>
            <a:r>
              <a:rPr lang="en-US" sz="800" dirty="0"/>
              <a:t>) </a:t>
            </a:r>
          </a:p>
          <a:p>
            <a:pPr marL="228600" indent="-228600">
              <a:lnSpc>
                <a:spcPct val="100000"/>
              </a:lnSpc>
              <a:buAutoNum type="arabicPeriod"/>
            </a:pPr>
            <a:r>
              <a:rPr lang="en-US" sz="800" dirty="0" err="1"/>
              <a:t>Ulangi</a:t>
            </a:r>
            <a:r>
              <a:rPr lang="en-US" sz="800" dirty="0"/>
              <a:t> </a:t>
            </a:r>
            <a:r>
              <a:rPr lang="en-US" sz="800" dirty="0" err="1"/>
              <a:t>Langkah</a:t>
            </a:r>
            <a:r>
              <a:rPr lang="en-US" sz="800" dirty="0"/>
              <a:t> 2 – 6, </a:t>
            </a:r>
            <a:r>
              <a:rPr lang="en-US" sz="800" dirty="0" err="1"/>
              <a:t>sebanyak</a:t>
            </a:r>
            <a:r>
              <a:rPr lang="en-US" sz="800" dirty="0"/>
              <a:t> </a:t>
            </a:r>
            <a:r>
              <a:rPr lang="en-US" sz="800" dirty="0" err="1"/>
              <a:t>jumlah</a:t>
            </a:r>
            <a:r>
              <a:rPr lang="en-US" sz="800" dirty="0"/>
              <a:t> </a:t>
            </a:r>
            <a:r>
              <a:rPr lang="en-US" sz="800" dirty="0" err="1"/>
              <a:t>iterasi</a:t>
            </a:r>
            <a:r>
              <a:rPr lang="en-US" sz="800" dirty="0"/>
              <a:t> yang </a:t>
            </a:r>
            <a:r>
              <a:rPr lang="en-US" sz="800" dirty="0" err="1"/>
              <a:t>diinginkan</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id" dirty="0"/>
              <a:t>Output Program</a:t>
            </a:r>
          </a:p>
        </p:txBody>
      </p:sp>
      <p:sp>
        <p:nvSpPr>
          <p:cNvPr id="92" name="Shape 92"/>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spcBef>
                <a:spcPts val="0"/>
              </a:spcBef>
              <a:buNone/>
            </a:pPr>
            <a:r>
              <a:rPr lang="en-US" dirty="0"/>
              <a:t>1 </a:t>
            </a:r>
            <a:r>
              <a:rPr lang="en-US" dirty="0" err="1"/>
              <a:t>Kromosom</a:t>
            </a:r>
            <a:r>
              <a:rPr lang="en-US" dirty="0"/>
              <a:t> yang </a:t>
            </a:r>
            <a:r>
              <a:rPr lang="en-US" dirty="0" err="1"/>
              <a:t>memilik</a:t>
            </a:r>
            <a:r>
              <a:rPr lang="en-US" dirty="0"/>
              <a:t> error </a:t>
            </a:r>
            <a:r>
              <a:rPr lang="en-US" dirty="0" err="1"/>
              <a:t>terkecil</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spcBef>
                <a:spcPts val="0"/>
              </a:spcBef>
              <a:buNone/>
            </a:pPr>
            <a:r>
              <a:rPr lang="en-US" dirty="0" err="1"/>
              <a:t>Kesimpulan</a:t>
            </a:r>
            <a:endParaRPr lang="id" dirty="0"/>
          </a:p>
        </p:txBody>
      </p:sp>
      <p:sp>
        <p:nvSpPr>
          <p:cNvPr id="92" name="Shape 92"/>
          <p:cNvSpPr txBox="1">
            <a:spLocks noGrp="1"/>
          </p:cNvSpPr>
          <p:nvPr>
            <p:ph type="body" idx="1"/>
          </p:nvPr>
        </p:nvSpPr>
        <p:spPr>
          <a:xfrm>
            <a:off x="471900" y="1919075"/>
            <a:ext cx="8222100" cy="2710200"/>
          </a:xfrm>
          <a:prstGeom prst="rect">
            <a:avLst/>
          </a:prstGeom>
        </p:spPr>
        <p:txBody>
          <a:bodyPr lIns="91425" tIns="91425" rIns="91425" bIns="91425" anchor="t" anchorCtr="0">
            <a:noAutofit/>
          </a:bodyPr>
          <a:lstStyle/>
          <a:p>
            <a:pPr lvl="0"/>
            <a:r>
              <a:rPr lang="en-US" dirty="0" err="1"/>
              <a:t>Dengan</a:t>
            </a:r>
            <a:r>
              <a:rPr lang="en-US" dirty="0"/>
              <a:t> data </a:t>
            </a:r>
            <a:r>
              <a:rPr lang="en-US" dirty="0" err="1"/>
              <a:t>latih</a:t>
            </a:r>
            <a:r>
              <a:rPr lang="en-US" dirty="0"/>
              <a:t> 10 </a:t>
            </a:r>
            <a:r>
              <a:rPr lang="en-US" dirty="0" err="1"/>
              <a:t>dan</a:t>
            </a:r>
            <a:r>
              <a:rPr lang="en-US" dirty="0"/>
              <a:t> </a:t>
            </a:r>
            <a:r>
              <a:rPr lang="en-US" dirty="0" err="1"/>
              <a:t>perhitungan</a:t>
            </a:r>
            <a:r>
              <a:rPr lang="en-US" dirty="0"/>
              <a:t> </a:t>
            </a:r>
            <a:r>
              <a:rPr lang="en-US" dirty="0" err="1"/>
              <a:t>dilakukan</a:t>
            </a:r>
            <a:r>
              <a:rPr lang="en-US" dirty="0"/>
              <a:t> </a:t>
            </a:r>
            <a:r>
              <a:rPr lang="en-US" dirty="0" err="1"/>
              <a:t>sebanyak</a:t>
            </a:r>
            <a:r>
              <a:rPr lang="en-US" dirty="0"/>
              <a:t> 5 kali, </a:t>
            </a:r>
            <a:r>
              <a:rPr lang="en-US" dirty="0" err="1"/>
              <a:t>didapatkan</a:t>
            </a:r>
            <a:r>
              <a:rPr lang="en-US" dirty="0"/>
              <a:t> data </a:t>
            </a:r>
            <a:r>
              <a:rPr lang="en-US" dirty="0" err="1"/>
              <a:t>kromosom</a:t>
            </a:r>
            <a:r>
              <a:rPr lang="en-US" dirty="0"/>
              <a:t> 1 </a:t>
            </a:r>
            <a:r>
              <a:rPr lang="en-US" dirty="0" err="1"/>
              <a:t>menghasilkan</a:t>
            </a:r>
            <a:r>
              <a:rPr lang="en-US" dirty="0"/>
              <a:t> error paling minimal (60%)</a:t>
            </a:r>
            <a:endParaRPr dirty="0"/>
          </a:p>
        </p:txBody>
      </p:sp>
    </p:spTree>
    <p:extLst>
      <p:ext uri="{BB962C8B-B14F-4D97-AF65-F5344CB8AC3E}">
        <p14:creationId xmlns:p14="http://schemas.microsoft.com/office/powerpoint/2010/main" val="4092303163"/>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176</Words>
  <Application>Microsoft Office PowerPoint</Application>
  <PresentationFormat>On-screen Show (16:9)</PresentationFormat>
  <Paragraphs>36</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Roboto</vt:lpstr>
      <vt:lpstr>Times New Roman</vt:lpstr>
      <vt:lpstr>Arial</vt:lpstr>
      <vt:lpstr>material</vt:lpstr>
      <vt:lpstr>Identifikasi Penyakit Mesothelioma Menggunakan Algoritma ANN dan GA(Penjelasan Excell)</vt:lpstr>
      <vt:lpstr>Deskripsi Permasalahan</vt:lpstr>
      <vt:lpstr>Keterangan Excel</vt:lpstr>
      <vt:lpstr>Input Excell</vt:lpstr>
      <vt:lpstr>Penjelasan Alur Pengerjaan Excell</vt:lpstr>
      <vt:lpstr>Output Program</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Identifikasi Penyakit Mesothelioma Menggunakan Algoritma ANN dan GA</dc:title>
  <cp:lastModifiedBy>JEFFRY NASRI FARUKI (547037)</cp:lastModifiedBy>
  <cp:revision>11</cp:revision>
  <dcterms:modified xsi:type="dcterms:W3CDTF">2016-12-01T01:22:17Z</dcterms:modified>
</cp:coreProperties>
</file>