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5"/>
  </p:notesMasterIdLst>
  <p:sldIdLst>
    <p:sldId id="279" r:id="rId2"/>
    <p:sldId id="263" r:id="rId3"/>
    <p:sldId id="281" r:id="rId4"/>
    <p:sldId id="283" r:id="rId5"/>
    <p:sldId id="280" r:id="rId6"/>
    <p:sldId id="264" r:id="rId7"/>
    <p:sldId id="284" r:id="rId8"/>
    <p:sldId id="265" r:id="rId9"/>
    <p:sldId id="266" r:id="rId10"/>
    <p:sldId id="267" r:id="rId11"/>
    <p:sldId id="268" r:id="rId12"/>
    <p:sldId id="269" r:id="rId13"/>
    <p:sldId id="285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82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6600CC"/>
    <a:srgbClr val="00FF99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96"/>
    <p:restoredTop sz="94666"/>
  </p:normalViewPr>
  <p:slideViewPr>
    <p:cSldViewPr snapToGrid="0" snapToObjects="1">
      <p:cViewPr varScale="1">
        <p:scale>
          <a:sx n="87" d="100"/>
          <a:sy n="87" d="100"/>
        </p:scale>
        <p:origin x="-78" y="-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AB4343-410D-4114-8175-E2D7C9308D80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6D8643-BD33-49CB-B3F5-37AD37437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7722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A4A1C0-ED99-4AF8-86FF-221D02F2F688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9776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2FA3FF-23C3-4E75-88F6-673CF187F7E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7662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2FA3FF-23C3-4E75-88F6-673CF187F7E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7872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A4A1C0-ED99-4AF8-86FF-221D02F2F688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605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A4A1C0-ED99-4AF8-86FF-221D02F2F688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2191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A4A1C0-ED99-4AF8-86FF-221D02F2F688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4345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800" dirty="0"/>
          </a:p>
          <a:p>
            <a:r>
              <a:rPr lang="en-US" sz="1800" dirty="0">
                <a:solidFill>
                  <a:schemeClr val="tx1"/>
                </a:solidFill>
              </a:rPr>
              <a:t>And </a:t>
            </a:r>
            <a:r>
              <a:rPr lang="en-US" sz="1800" b="1" dirty="0">
                <a:solidFill>
                  <a:schemeClr val="tx1"/>
                </a:solidFill>
              </a:rPr>
              <a:t>Quantitative data</a:t>
            </a:r>
            <a:r>
              <a:rPr lang="en-US" sz="1800" dirty="0">
                <a:solidFill>
                  <a:schemeClr val="tx1"/>
                </a:solidFill>
              </a:rPr>
              <a:t> can also be </a:t>
            </a:r>
            <a:r>
              <a:rPr lang="en-US" sz="1800" u="none" dirty="0">
                <a:solidFill>
                  <a:schemeClr val="tx1"/>
                </a:solidFill>
              </a:rPr>
              <a:t>Discrete or Continuous</a:t>
            </a:r>
            <a:r>
              <a:rPr lang="en-US" sz="1800" dirty="0">
                <a:solidFill>
                  <a:schemeClr val="tx1"/>
                </a:solidFill>
              </a:rPr>
              <a:t>:</a:t>
            </a:r>
          </a:p>
          <a:p>
            <a:r>
              <a:rPr lang="en-US" sz="1800" b="1" dirty="0">
                <a:solidFill>
                  <a:schemeClr val="tx1"/>
                </a:solidFill>
              </a:rPr>
              <a:t>Discrete data</a:t>
            </a:r>
            <a:r>
              <a:rPr lang="en-US" sz="1800" dirty="0">
                <a:solidFill>
                  <a:schemeClr val="tx1"/>
                </a:solidFill>
              </a:rPr>
              <a:t> can only take certain values (like whole numbers)</a:t>
            </a:r>
          </a:p>
          <a:p>
            <a:r>
              <a:rPr lang="en-US" sz="1800" b="1" dirty="0">
                <a:solidFill>
                  <a:schemeClr val="tx1"/>
                </a:solidFill>
              </a:rPr>
              <a:t>Continuous data</a:t>
            </a:r>
            <a:r>
              <a:rPr lang="en-US" sz="1800" dirty="0">
                <a:solidFill>
                  <a:schemeClr val="tx1"/>
                </a:solidFill>
              </a:rPr>
              <a:t> can take any value (within a range) </a:t>
            </a:r>
          </a:p>
          <a:p>
            <a:r>
              <a:rPr lang="en-US" sz="1800" dirty="0">
                <a:solidFill>
                  <a:schemeClr val="tx1"/>
                </a:solidFill>
              </a:rPr>
              <a:t>Put simply: </a:t>
            </a:r>
            <a:r>
              <a:rPr lang="en-US" sz="1800" b="1" dirty="0">
                <a:solidFill>
                  <a:schemeClr val="tx1"/>
                </a:solidFill>
              </a:rPr>
              <a:t>Discrete data</a:t>
            </a:r>
            <a:r>
              <a:rPr lang="en-US" sz="1800" dirty="0">
                <a:solidFill>
                  <a:schemeClr val="tx1"/>
                </a:solidFill>
              </a:rPr>
              <a:t> is counted, </a:t>
            </a:r>
            <a:r>
              <a:rPr lang="en-US" sz="1800" b="1" dirty="0">
                <a:solidFill>
                  <a:schemeClr val="tx1"/>
                </a:solidFill>
              </a:rPr>
              <a:t>Continuous data</a:t>
            </a:r>
            <a:r>
              <a:rPr lang="en-US" sz="1800" dirty="0">
                <a:solidFill>
                  <a:schemeClr val="tx1"/>
                </a:solidFill>
              </a:rPr>
              <a:t> is measured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2FA3FF-23C3-4E75-88F6-673CF187F7E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5139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800" dirty="0"/>
          </a:p>
          <a:p>
            <a:r>
              <a:rPr lang="en-US" sz="1800" dirty="0">
                <a:solidFill>
                  <a:schemeClr val="tx1"/>
                </a:solidFill>
              </a:rPr>
              <a:t>And </a:t>
            </a:r>
            <a:r>
              <a:rPr lang="en-US" sz="1800" b="1" dirty="0">
                <a:solidFill>
                  <a:schemeClr val="tx1"/>
                </a:solidFill>
              </a:rPr>
              <a:t>Quantitative data</a:t>
            </a:r>
            <a:r>
              <a:rPr lang="en-US" sz="1800" dirty="0">
                <a:solidFill>
                  <a:schemeClr val="tx1"/>
                </a:solidFill>
              </a:rPr>
              <a:t> can also be </a:t>
            </a:r>
            <a:r>
              <a:rPr lang="en-US" sz="1800" u="none" dirty="0">
                <a:solidFill>
                  <a:schemeClr val="tx1"/>
                </a:solidFill>
              </a:rPr>
              <a:t>Discrete or Continuous</a:t>
            </a:r>
            <a:r>
              <a:rPr lang="en-US" sz="1800" dirty="0">
                <a:solidFill>
                  <a:schemeClr val="tx1"/>
                </a:solidFill>
              </a:rPr>
              <a:t>:</a:t>
            </a:r>
          </a:p>
          <a:p>
            <a:r>
              <a:rPr lang="en-US" sz="1800" b="1" dirty="0">
                <a:solidFill>
                  <a:schemeClr val="tx1"/>
                </a:solidFill>
              </a:rPr>
              <a:t>Discrete data</a:t>
            </a:r>
            <a:r>
              <a:rPr lang="en-US" sz="1800" dirty="0">
                <a:solidFill>
                  <a:schemeClr val="tx1"/>
                </a:solidFill>
              </a:rPr>
              <a:t> can only take certain values (like whole numbers)</a:t>
            </a:r>
          </a:p>
          <a:p>
            <a:r>
              <a:rPr lang="en-US" sz="1800" b="1" dirty="0">
                <a:solidFill>
                  <a:schemeClr val="tx1"/>
                </a:solidFill>
              </a:rPr>
              <a:t>Continuous data</a:t>
            </a:r>
            <a:r>
              <a:rPr lang="en-US" sz="1800" dirty="0">
                <a:solidFill>
                  <a:schemeClr val="tx1"/>
                </a:solidFill>
              </a:rPr>
              <a:t> can take any value (within a range) </a:t>
            </a:r>
          </a:p>
          <a:p>
            <a:r>
              <a:rPr lang="en-US" sz="1800" dirty="0">
                <a:solidFill>
                  <a:schemeClr val="tx1"/>
                </a:solidFill>
              </a:rPr>
              <a:t>Put simply: </a:t>
            </a:r>
            <a:r>
              <a:rPr lang="en-US" sz="1800" b="1" dirty="0">
                <a:solidFill>
                  <a:schemeClr val="tx1"/>
                </a:solidFill>
              </a:rPr>
              <a:t>Discrete data</a:t>
            </a:r>
            <a:r>
              <a:rPr lang="en-US" sz="1800" dirty="0">
                <a:solidFill>
                  <a:schemeClr val="tx1"/>
                </a:solidFill>
              </a:rPr>
              <a:t> is counted, </a:t>
            </a:r>
            <a:r>
              <a:rPr lang="en-US" sz="1800" b="1" dirty="0">
                <a:solidFill>
                  <a:schemeClr val="tx1"/>
                </a:solidFill>
              </a:rPr>
              <a:t>Continuous data</a:t>
            </a:r>
            <a:r>
              <a:rPr lang="en-US" sz="1800" dirty="0">
                <a:solidFill>
                  <a:schemeClr val="tx1"/>
                </a:solidFill>
              </a:rPr>
              <a:t> is measured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2FA3FF-23C3-4E75-88F6-673CF187F7E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5139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2FA3FF-23C3-4E75-88F6-673CF187F7E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2034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2FA3FF-23C3-4E75-88F6-673CF187F7E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4029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2FA3FF-23C3-4E75-88F6-673CF187F7E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3140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84232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58257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1" y="1577340"/>
            <a:ext cx="53035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1" y="1577340"/>
            <a:ext cx="53035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1/13/2025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8662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1/13/2025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58068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267C4E5-55F7-DB05-186B-06791E1D1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B3AA35ED-DF99-6958-28FA-33A93BB9772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5503DB0-5264-6061-D4B6-AE3D944FC839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306C615E-9D94-7E15-4EC3-69D6111D0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2361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1/13/2025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39818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722" y="0"/>
            <a:ext cx="12181936" cy="6857101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09600" y="274320"/>
            <a:ext cx="109728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4727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14955">
        <a:defRPr>
          <a:latin typeface="+mn-lt"/>
          <a:ea typeface="+mn-ea"/>
          <a:cs typeface="+mn-cs"/>
        </a:defRPr>
      </a:lvl2pPr>
      <a:lvl3pPr marL="829909">
        <a:defRPr>
          <a:latin typeface="+mn-lt"/>
          <a:ea typeface="+mn-ea"/>
          <a:cs typeface="+mn-cs"/>
        </a:defRPr>
      </a:lvl3pPr>
      <a:lvl4pPr marL="1244864">
        <a:defRPr>
          <a:latin typeface="+mn-lt"/>
          <a:ea typeface="+mn-ea"/>
          <a:cs typeface="+mn-cs"/>
        </a:defRPr>
      </a:lvl4pPr>
      <a:lvl5pPr marL="1659819">
        <a:defRPr>
          <a:latin typeface="+mn-lt"/>
          <a:ea typeface="+mn-ea"/>
          <a:cs typeface="+mn-cs"/>
        </a:defRPr>
      </a:lvl5pPr>
      <a:lvl6pPr marL="2074774">
        <a:defRPr>
          <a:latin typeface="+mn-lt"/>
          <a:ea typeface="+mn-ea"/>
          <a:cs typeface="+mn-cs"/>
        </a:defRPr>
      </a:lvl6pPr>
      <a:lvl7pPr marL="2489728">
        <a:defRPr>
          <a:latin typeface="+mn-lt"/>
          <a:ea typeface="+mn-ea"/>
          <a:cs typeface="+mn-cs"/>
        </a:defRPr>
      </a:lvl7pPr>
      <a:lvl8pPr marL="2904683">
        <a:defRPr>
          <a:latin typeface="+mn-lt"/>
          <a:ea typeface="+mn-ea"/>
          <a:cs typeface="+mn-cs"/>
        </a:defRPr>
      </a:lvl8pPr>
      <a:lvl9pPr marL="3319638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14955">
        <a:defRPr>
          <a:latin typeface="+mn-lt"/>
          <a:ea typeface="+mn-ea"/>
          <a:cs typeface="+mn-cs"/>
        </a:defRPr>
      </a:lvl2pPr>
      <a:lvl3pPr marL="829909">
        <a:defRPr>
          <a:latin typeface="+mn-lt"/>
          <a:ea typeface="+mn-ea"/>
          <a:cs typeface="+mn-cs"/>
        </a:defRPr>
      </a:lvl3pPr>
      <a:lvl4pPr marL="1244864">
        <a:defRPr>
          <a:latin typeface="+mn-lt"/>
          <a:ea typeface="+mn-ea"/>
          <a:cs typeface="+mn-cs"/>
        </a:defRPr>
      </a:lvl4pPr>
      <a:lvl5pPr marL="1659819">
        <a:defRPr>
          <a:latin typeface="+mn-lt"/>
          <a:ea typeface="+mn-ea"/>
          <a:cs typeface="+mn-cs"/>
        </a:defRPr>
      </a:lvl5pPr>
      <a:lvl6pPr marL="2074774">
        <a:defRPr>
          <a:latin typeface="+mn-lt"/>
          <a:ea typeface="+mn-ea"/>
          <a:cs typeface="+mn-cs"/>
        </a:defRPr>
      </a:lvl6pPr>
      <a:lvl7pPr marL="2489728">
        <a:defRPr>
          <a:latin typeface="+mn-lt"/>
          <a:ea typeface="+mn-ea"/>
          <a:cs typeface="+mn-cs"/>
        </a:defRPr>
      </a:lvl7pPr>
      <a:lvl8pPr marL="2904683">
        <a:defRPr>
          <a:latin typeface="+mn-lt"/>
          <a:ea typeface="+mn-ea"/>
          <a:cs typeface="+mn-cs"/>
        </a:defRPr>
      </a:lvl8pPr>
      <a:lvl9pPr marL="3319638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1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0.png"/><Relationship Id="rId4" Type="http://schemas.openxmlformats.org/officeDocument/2006/relationships/image" Target="../media/image18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18" Type="http://schemas.openxmlformats.org/officeDocument/2006/relationships/image" Target="../media/image29.png"/><Relationship Id="rId7" Type="http://schemas.openxmlformats.org/officeDocument/2006/relationships/image" Target="../media/image55.png"/><Relationship Id="rId12" Type="http://schemas.openxmlformats.org/officeDocument/2006/relationships/image" Target="../media/image23.png"/><Relationship Id="rId17" Type="http://schemas.openxmlformats.org/officeDocument/2006/relationships/image" Target="../media/image28.png"/><Relationship Id="rId16" Type="http://schemas.openxmlformats.org/officeDocument/2006/relationships/image" Target="../media/image27.png"/><Relationship Id="rId1" Type="http://schemas.openxmlformats.org/officeDocument/2006/relationships/slideLayout" Target="../slideLayouts/slideLayout6.xml"/><Relationship Id="rId11" Type="http://schemas.openxmlformats.org/officeDocument/2006/relationships/image" Target="../media/image22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19" Type="http://schemas.openxmlformats.org/officeDocument/2006/relationships/image" Target="../media/image30.png"/><Relationship Id="rId4" Type="http://schemas.openxmlformats.org/officeDocument/2006/relationships/image" Target="../media/image52.png"/><Relationship Id="rId9" Type="http://schemas.openxmlformats.org/officeDocument/2006/relationships/image" Target="../media/image201.png"/><Relationship Id="rId1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0.png"/><Relationship Id="rId13" Type="http://schemas.openxmlformats.org/officeDocument/2006/relationships/image" Target="../media/image32.png"/><Relationship Id="rId18" Type="http://schemas.openxmlformats.org/officeDocument/2006/relationships/image" Target="../media/image37.png"/><Relationship Id="rId3" Type="http://schemas.openxmlformats.org/officeDocument/2006/relationships/image" Target="../media/image31.png"/><Relationship Id="rId7" Type="http://schemas.openxmlformats.org/officeDocument/2006/relationships/image" Target="../media/image230.png"/><Relationship Id="rId12" Type="http://schemas.openxmlformats.org/officeDocument/2006/relationships/image" Target="../media/image310.png"/><Relationship Id="rId17" Type="http://schemas.openxmlformats.org/officeDocument/2006/relationships/image" Target="../media/image36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3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20.png"/><Relationship Id="rId11" Type="http://schemas.openxmlformats.org/officeDocument/2006/relationships/image" Target="../media/image300.png"/><Relationship Id="rId5" Type="http://schemas.openxmlformats.org/officeDocument/2006/relationships/image" Target="../media/image210.png"/><Relationship Id="rId15" Type="http://schemas.openxmlformats.org/officeDocument/2006/relationships/image" Target="../media/image34.png"/><Relationship Id="rId10" Type="http://schemas.openxmlformats.org/officeDocument/2006/relationships/image" Target="../media/image290.png"/><Relationship Id="rId4" Type="http://schemas.openxmlformats.org/officeDocument/2006/relationships/image" Target="../media/image200.png"/><Relationship Id="rId9" Type="http://schemas.openxmlformats.org/officeDocument/2006/relationships/image" Target="../media/image250.png"/><Relationship Id="rId14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9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Relationship Id="rId9" Type="http://schemas.openxmlformats.org/officeDocument/2006/relationships/image" Target="../media/image46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0.png"/><Relationship Id="rId13" Type="http://schemas.openxmlformats.org/officeDocument/2006/relationships/image" Target="../media/image53.png"/><Relationship Id="rId3" Type="http://schemas.openxmlformats.org/officeDocument/2006/relationships/image" Target="../media/image400.png"/><Relationship Id="rId7" Type="http://schemas.openxmlformats.org/officeDocument/2006/relationships/image" Target="../media/image440.png"/><Relationship Id="rId12" Type="http://schemas.openxmlformats.org/officeDocument/2006/relationships/image" Target="../media/image51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30.png"/><Relationship Id="rId11" Type="http://schemas.openxmlformats.org/officeDocument/2006/relationships/image" Target="../media/image50.png"/><Relationship Id="rId5" Type="http://schemas.openxmlformats.org/officeDocument/2006/relationships/image" Target="../media/image420.png"/><Relationship Id="rId15" Type="http://schemas.openxmlformats.org/officeDocument/2006/relationships/image" Target="../media/image56.png"/><Relationship Id="rId10" Type="http://schemas.openxmlformats.org/officeDocument/2006/relationships/image" Target="../media/image49.png"/><Relationship Id="rId4" Type="http://schemas.openxmlformats.org/officeDocument/2006/relationships/image" Target="../media/image410.png"/><Relationship Id="rId9" Type="http://schemas.openxmlformats.org/officeDocument/2006/relationships/image" Target="../media/image48.png"/><Relationship Id="rId14" Type="http://schemas.openxmlformats.org/officeDocument/2006/relationships/image" Target="../media/image54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3" Type="http://schemas.openxmlformats.org/officeDocument/2006/relationships/image" Target="../media/image58.png"/><Relationship Id="rId7" Type="http://schemas.openxmlformats.org/officeDocument/2006/relationships/image" Target="../media/image62.png"/><Relationship Id="rId12" Type="http://schemas.openxmlformats.org/officeDocument/2006/relationships/image" Target="../media/image67.png"/><Relationship Id="rId2" Type="http://schemas.openxmlformats.org/officeDocument/2006/relationships/image" Target="../media/image40.e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1.png"/><Relationship Id="rId11" Type="http://schemas.openxmlformats.org/officeDocument/2006/relationships/image" Target="../media/image66.png"/><Relationship Id="rId5" Type="http://schemas.openxmlformats.org/officeDocument/2006/relationships/image" Target="../media/image60.png"/><Relationship Id="rId10" Type="http://schemas.openxmlformats.org/officeDocument/2006/relationships/image" Target="../media/image65.png"/><Relationship Id="rId4" Type="http://schemas.openxmlformats.org/officeDocument/2006/relationships/image" Target="../media/image59.png"/><Relationship Id="rId9" Type="http://schemas.openxmlformats.org/officeDocument/2006/relationships/image" Target="../media/image6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emf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54"/>
          <p:cNvSpPr>
            <a:spLocks noChangeArrowheads="1"/>
          </p:cNvSpPr>
          <p:nvPr/>
        </p:nvSpPr>
        <p:spPr bwMode="auto">
          <a:xfrm>
            <a:off x="2324100" y="4567585"/>
            <a:ext cx="75438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Linear Circuit Analysis II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x-none" sz="3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EE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CE</a:t>
            </a:r>
            <a:r>
              <a:rPr kumimoji="0" lang="x-none" sz="3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kumimoji="0" lang="x-none" sz="36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20</a:t>
            </a: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2 – Spring 2025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" name="Rectangle 154">
            <a:extLst>
              <a:ext uri="{FF2B5EF4-FFF2-40B4-BE49-F238E27FC236}">
                <a16:creationId xmlns="" xmlns:a16="http://schemas.microsoft.com/office/drawing/2014/main" id="{2F947556-3899-C3CD-5B16-0CA9CD3E24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4229" y="3075057"/>
            <a:ext cx="10438226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4000" b="1" dirty="0">
                <a:solidFill>
                  <a:srgbClr val="00B05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Signals</a:t>
            </a:r>
            <a:endParaRPr kumimoji="0" lang="en-GB" sz="40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ambria" panose="02040503050406030204" pitchFamily="18" charset="0"/>
              <a:ea typeface="Cambria" panose="02040503050406030204" pitchFamily="18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08780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908714" y="646061"/>
            <a:ext cx="53061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rgbClr val="0000FF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 dirty="0">
                <a:solidFill>
                  <a:srgbClr val="00B050"/>
                </a:solidFill>
              </a:rPr>
              <a:t>Flipped Step Function</a:t>
            </a:r>
            <a:endParaRPr lang="ar-EG" dirty="0">
              <a:solidFill>
                <a:srgbClr val="00B050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2493" y="3238526"/>
            <a:ext cx="5248764" cy="325021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90960" y="1472421"/>
            <a:ext cx="9781099" cy="12936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dirty="0">
                <a:latin typeface="Cambria" panose="02040503050406030204" pitchFamily="18" charset="0"/>
              </a:rPr>
              <a:t>In flipped step function, the step takes on the value of unity for time </a:t>
            </a:r>
            <a:r>
              <a:rPr lang="en-US" sz="2400" i="1" dirty="0" err="1">
                <a:latin typeface="Cambria" panose="02040503050406030204" pitchFamily="18" charset="0"/>
              </a:rPr>
              <a:t>t≤T</a:t>
            </a:r>
            <a:r>
              <a:rPr lang="en-US" sz="2400" dirty="0">
                <a:latin typeface="Cambria" panose="02040503050406030204" pitchFamily="18" charset="0"/>
              </a:rPr>
              <a:t>. </a:t>
            </a:r>
          </a:p>
          <a:p>
            <a:pPr algn="ctr">
              <a:lnSpc>
                <a:spcPct val="150000"/>
              </a:lnSpc>
            </a:pPr>
            <a:r>
              <a:rPr lang="en-US" sz="3200" i="1" dirty="0">
                <a:solidFill>
                  <a:srgbClr val="6600CC"/>
                </a:solidFill>
                <a:latin typeface="Cambria" panose="02040503050406030204" pitchFamily="18" charset="0"/>
              </a:rPr>
              <a:t>f(t)=u(T-t)</a:t>
            </a:r>
            <a:endParaRPr lang="en-US" sz="2400" dirty="0">
              <a:solidFill>
                <a:srgbClr val="6600CC"/>
              </a:solidFill>
              <a:latin typeface="Cambria" panose="020405030504060302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539F810C-9DAB-49B2-B45C-341744954A16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93670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549571" y="1029632"/>
            <a:ext cx="109013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ambria" panose="02040503050406030204" pitchFamily="18" charset="0"/>
              </a:rPr>
              <a:t>Represent each of the following functions as sums of step functions: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76891" y="1771802"/>
                <a:ext cx="3572453" cy="8238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defTabSz="987425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eqArr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1       0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≤2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0      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𝑜𝑡h𝑒𝑟𝑤𝑖𝑠𝑒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891" y="1771802"/>
                <a:ext cx="3572453" cy="82381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6869445" y="1698598"/>
                <a:ext cx="3994235" cy="8238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defTabSz="987425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𝑖𝑖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eqArr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       −3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≤6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0           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𝑜𝑡h𝑒𝑟𝑤𝑖𝑠𝑒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9445" y="1698598"/>
                <a:ext cx="3994235" cy="82381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76465" y="5476720"/>
                <a:ext cx="3987117" cy="11791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defTabSz="987425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b="0" i="1" smtClean="0">
                              <a:solidFill>
                                <a:srgbClr val="6600CC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6600CC"/>
                              </a:solidFill>
                              <a:latin typeface="Cambria Math" panose="02040503050406030204" pitchFamily="18" charset="0"/>
                            </a:rPr>
                            <m:t>𝑖𝑖𝑖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rgbClr val="6600CC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rgbClr val="6600CC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rgbClr val="6600CC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6600CC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rgbClr val="6600CC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400" b="0" i="1" smtClean="0">
                              <a:solidFill>
                                <a:srgbClr val="6600CC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400" b="0" i="1" smtClean="0">
                                  <a:solidFill>
                                    <a:srgbClr val="6600CC"/>
                                  </a:solidFill>
                                  <a:latin typeface="Cambria Math"/>
                                </a:rPr>
                              </m:ctrlPr>
                            </m:eqArrPr>
                            <m:e>
                              <m:r>
                                <a:rPr lang="en-US" sz="2400" b="0" i="1" smtClean="0">
                                  <a:solidFill>
                                    <a:srgbClr val="6600CC"/>
                                  </a:solidFill>
                                  <a:latin typeface="Cambria Math" panose="02040503050406030204" pitchFamily="18" charset="0"/>
                                </a:rPr>
                                <m:t>1               </m:t>
                              </m:r>
                              <m:r>
                                <a:rPr lang="en-US" sz="2400" b="0" i="1" smtClean="0">
                                  <a:solidFill>
                                    <a:srgbClr val="6600CC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400" b="0" i="1" smtClean="0">
                                  <a:solidFill>
                                    <a:srgbClr val="6600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≤−1</m:t>
                              </m:r>
                            </m:e>
                            <m:e>
                              <m:r>
                                <a:rPr lang="en-US" sz="2400" b="0" i="1" smtClean="0">
                                  <a:solidFill>
                                    <a:srgbClr val="6600CC"/>
                                  </a:solidFill>
                                  <a:latin typeface="Cambria Math" panose="02040503050406030204" pitchFamily="18" charset="0"/>
                                </a:rPr>
                                <m:t>0     −1</m:t>
                              </m:r>
                              <m:r>
                                <a:rPr lang="en-US" sz="2400" b="0" i="1" smtClean="0">
                                  <a:solidFill>
                                    <a:srgbClr val="6600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sz="2400" b="0" i="1" smtClean="0">
                                  <a:solidFill>
                                    <a:srgbClr val="6600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400" b="0" i="1" smtClean="0">
                                  <a:solidFill>
                                    <a:srgbClr val="6600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&lt;1</m:t>
                              </m:r>
                            </m:e>
                            <m:e>
                              <m:r>
                                <a:rPr lang="en-US" sz="2400" b="0" i="1" smtClean="0">
                                  <a:solidFill>
                                    <a:srgbClr val="6600CC"/>
                                  </a:solidFill>
                                  <a:latin typeface="Cambria Math" panose="02040503050406030204" pitchFamily="18" charset="0"/>
                                </a:rPr>
                                <m:t>1                  </m:t>
                              </m:r>
                              <m:r>
                                <a:rPr lang="en-US" sz="2400" b="0" i="1" smtClean="0">
                                  <a:solidFill>
                                    <a:srgbClr val="6600CC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400" b="0" i="1" smtClean="0">
                                  <a:solidFill>
                                    <a:srgbClr val="6600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400" dirty="0">
                  <a:solidFill>
                    <a:srgbClr val="6600CC"/>
                  </a:solidFill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65" y="5476720"/>
                <a:ext cx="3987117" cy="117910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549571" y="313464"/>
            <a:ext cx="41279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rgbClr val="0000FF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 dirty="0">
                <a:solidFill>
                  <a:srgbClr val="00B050"/>
                </a:solidFill>
              </a:rPr>
              <a:t>Exercise (p. 549)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936" y="2584286"/>
            <a:ext cx="3429018" cy="2467381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2414731" y="3146491"/>
            <a:ext cx="2375971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i="1" dirty="0">
                <a:solidFill>
                  <a:srgbClr val="6600CC"/>
                </a:solidFill>
                <a:latin typeface="Cambria" panose="02040503050406030204" pitchFamily="18" charset="0"/>
              </a:rPr>
              <a:t>f </a:t>
            </a:r>
            <a:r>
              <a:rPr lang="en-US" sz="2400" dirty="0">
                <a:solidFill>
                  <a:srgbClr val="6600CC"/>
                </a:solidFill>
                <a:latin typeface="Cambria" panose="02040503050406030204" pitchFamily="18" charset="0"/>
              </a:rPr>
              <a:t>(t) = u(t)-u(t-2)</a:t>
            </a:r>
          </a:p>
        </p:txBody>
      </p:sp>
      <p:sp>
        <p:nvSpPr>
          <p:cNvPr id="3" name="Right Arrow 2"/>
          <p:cNvSpPr/>
          <p:nvPr/>
        </p:nvSpPr>
        <p:spPr>
          <a:xfrm rot="5400000">
            <a:off x="1879251" y="2890563"/>
            <a:ext cx="421782" cy="334949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04659" y="4601111"/>
            <a:ext cx="3691380" cy="218949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26197" y="2584286"/>
            <a:ext cx="5027281" cy="2038350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 rot="5400000">
            <a:off x="7601429" y="2879327"/>
            <a:ext cx="421782" cy="334949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Arrow 23"/>
          <p:cNvSpPr/>
          <p:nvPr/>
        </p:nvSpPr>
        <p:spPr>
          <a:xfrm>
            <a:off x="4270863" y="5731324"/>
            <a:ext cx="421782" cy="334949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8130637" y="5828368"/>
            <a:ext cx="2818400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i="1" dirty="0">
                <a:solidFill>
                  <a:srgbClr val="6600CC"/>
                </a:solidFill>
                <a:latin typeface="Cambria" panose="02040503050406030204" pitchFamily="18" charset="0"/>
              </a:rPr>
              <a:t>f </a:t>
            </a:r>
            <a:r>
              <a:rPr lang="en-US" sz="2400" dirty="0">
                <a:solidFill>
                  <a:srgbClr val="6600CC"/>
                </a:solidFill>
                <a:latin typeface="Cambria" panose="02040503050406030204" pitchFamily="18" charset="0"/>
              </a:rPr>
              <a:t>(t) = u(-1-t)+u(t-1)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664140" y="2821872"/>
            <a:ext cx="2715808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i="1" dirty="0">
                <a:solidFill>
                  <a:srgbClr val="6600CC"/>
                </a:solidFill>
                <a:latin typeface="Cambria" panose="02040503050406030204" pitchFamily="18" charset="0"/>
              </a:rPr>
              <a:t>f </a:t>
            </a:r>
            <a:r>
              <a:rPr lang="en-US" sz="2400" dirty="0">
                <a:solidFill>
                  <a:srgbClr val="6600CC"/>
                </a:solidFill>
                <a:latin typeface="Cambria" panose="02040503050406030204" pitchFamily="18" charset="0"/>
              </a:rPr>
              <a:t>(t) = u(t+3)-u(t-6)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539F810C-9DAB-49B2-B45C-341744954A16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074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5" grpId="0" animBg="1"/>
      <p:bldP spid="21" grpId="0" animBg="1"/>
      <p:bldP spid="24" grpId="0" animBg="1"/>
      <p:bldP spid="26" grpId="0"/>
      <p:bldP spid="2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918954" y="721889"/>
            <a:ext cx="37550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00B050"/>
                </a:solidFill>
                <a:latin typeface="Cambria" panose="02040503050406030204" pitchFamily="18" charset="0"/>
              </a:rPr>
              <a:t>Ramp Function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7980" y="1202749"/>
            <a:ext cx="4566997" cy="2780354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1028894" y="1619235"/>
            <a:ext cx="751503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Cambria" panose="02040503050406030204" pitchFamily="18" charset="0"/>
                <a:ea typeface="ＭＳ Ｐゴシック" charset="0"/>
                <a:cs typeface="ＭＳ Ｐゴシック" charset="0"/>
              </a:rPr>
              <a:t>A </a:t>
            </a:r>
            <a:r>
              <a:rPr lang="en-US" sz="2800" dirty="0">
                <a:solidFill>
                  <a:srgbClr val="C00000"/>
                </a:solidFill>
                <a:latin typeface="Cambria" panose="02040503050406030204" pitchFamily="18" charset="0"/>
                <a:ea typeface="ＭＳ Ｐゴシック" charset="0"/>
                <a:cs typeface="ＭＳ Ｐゴシック" charset="0"/>
              </a:rPr>
              <a:t>Ramp function</a:t>
            </a:r>
            <a:r>
              <a:rPr lang="en-US" sz="2800" dirty="0">
                <a:latin typeface="Cambria" panose="02040503050406030204" pitchFamily="18" charset="0"/>
                <a:ea typeface="ＭＳ Ｐゴシック" charset="0"/>
                <a:cs typeface="ＭＳ Ｐゴシック" charset="0"/>
              </a:rPr>
              <a:t> models signals having a constant rate of increase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84596" y="3582995"/>
            <a:ext cx="645134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Cambria" panose="02040503050406030204" pitchFamily="18" charset="0"/>
                <a:ea typeface="ＭＳ Ｐゴシック" charset="0"/>
                <a:cs typeface="ＭＳ Ｐゴシック" charset="0"/>
              </a:rPr>
              <a:t>A </a:t>
            </a:r>
            <a:r>
              <a:rPr lang="en-US" sz="2800" dirty="0">
                <a:solidFill>
                  <a:srgbClr val="006600"/>
                </a:solidFill>
                <a:latin typeface="Cambria" panose="02040503050406030204" pitchFamily="18" charset="0"/>
                <a:ea typeface="ＭＳ Ｐゴシック" charset="0"/>
                <a:cs typeface="ＭＳ Ｐゴシック" charset="0"/>
              </a:rPr>
              <a:t>R</a:t>
            </a:r>
            <a:r>
              <a:rPr lang="en-US" sz="2800" dirty="0">
                <a:latin typeface="Cambria" panose="02040503050406030204" pitchFamily="18" charset="0"/>
                <a:ea typeface="ＭＳ Ｐゴシック" charset="0"/>
                <a:cs typeface="ＭＳ Ｐゴシック" charset="0"/>
              </a:rPr>
              <a:t>amp function is the integral of the unit step function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2200684" y="4726562"/>
            <a:ext cx="4596231" cy="140954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2242720" y="6217039"/>
                <a:ext cx="4554195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𝝉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𝑑𝑢𝑚𝑚𝑦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𝑣𝑎𝑟𝑖𝑎𝑏𝑙𝑒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𝑜𝑓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𝑖𝑛𝑡𝑒𝑔𝑟𝑎𝑡𝑖𝑜𝑛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2720" y="6217039"/>
                <a:ext cx="4554195" cy="400110"/>
              </a:xfrm>
              <a:prstGeom prst="rect">
                <a:avLst/>
              </a:prstGeom>
              <a:blipFill>
                <a:blip r:embed="rId4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539F810C-9DAB-49B2-B45C-341744954A16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33980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024264" y="4865914"/>
            <a:ext cx="5269162" cy="141687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918954" y="721889"/>
            <a:ext cx="37550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00B050"/>
                </a:solidFill>
                <a:latin typeface="Cambria" panose="02040503050406030204" pitchFamily="18" charset="0"/>
              </a:rPr>
              <a:t>Ramp Function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7980" y="1202749"/>
            <a:ext cx="4566997" cy="2780354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1028894" y="1619235"/>
            <a:ext cx="751503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Cambria" panose="02040503050406030204" pitchFamily="18" charset="0"/>
                <a:ea typeface="ＭＳ Ｐゴシック" charset="0"/>
                <a:cs typeface="ＭＳ Ｐゴシック" charset="0"/>
              </a:rPr>
              <a:t>A </a:t>
            </a:r>
            <a:r>
              <a:rPr lang="en-US" sz="2800" dirty="0">
                <a:solidFill>
                  <a:srgbClr val="C00000"/>
                </a:solidFill>
                <a:latin typeface="Cambria" panose="02040503050406030204" pitchFamily="18" charset="0"/>
                <a:ea typeface="ＭＳ Ｐゴシック" charset="0"/>
                <a:cs typeface="ＭＳ Ｐゴシック" charset="0"/>
              </a:rPr>
              <a:t>Ramp function</a:t>
            </a:r>
            <a:r>
              <a:rPr lang="en-US" sz="2800" dirty="0">
                <a:latin typeface="Cambria" panose="02040503050406030204" pitchFamily="18" charset="0"/>
                <a:ea typeface="ＭＳ Ｐゴシック" charset="0"/>
                <a:cs typeface="ＭＳ Ｐゴシック" charset="0"/>
              </a:rPr>
              <a:t> models signals having a constant rate of increase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84596" y="3582995"/>
            <a:ext cx="645134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Cambria" panose="02040503050406030204" pitchFamily="18" charset="0"/>
                <a:ea typeface="ＭＳ Ｐゴシック" charset="0"/>
                <a:cs typeface="ＭＳ Ｐゴシック" charset="0"/>
              </a:rPr>
              <a:t>A </a:t>
            </a:r>
            <a:r>
              <a:rPr lang="en-US" sz="2800" dirty="0">
                <a:solidFill>
                  <a:srgbClr val="006600"/>
                </a:solidFill>
                <a:latin typeface="Cambria" panose="02040503050406030204" pitchFamily="18" charset="0"/>
                <a:ea typeface="ＭＳ Ｐゴシック" charset="0"/>
                <a:cs typeface="ＭＳ Ｐゴシック" charset="0"/>
              </a:rPr>
              <a:t>R</a:t>
            </a:r>
            <a:r>
              <a:rPr lang="en-US" sz="2800" dirty="0">
                <a:latin typeface="Cambria" panose="02040503050406030204" pitchFamily="18" charset="0"/>
                <a:ea typeface="ＭＳ Ｐゴシック" charset="0"/>
                <a:cs typeface="ＭＳ Ｐゴシック" charset="0"/>
              </a:rPr>
              <a:t>amp function is the integral of the unit step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2242720" y="6217039"/>
                <a:ext cx="4554195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𝝉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𝑑𝑢𝑚𝑚𝑦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𝑣𝑎𝑟𝑖𝑎𝑏𝑙𝑒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𝑜𝑓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𝑖𝑛𝑡𝑒𝑔𝑟𝑎𝑡𝑖𝑜𝑛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2720" y="6217039"/>
                <a:ext cx="4554195" cy="400110"/>
              </a:xfrm>
              <a:prstGeom prst="rect">
                <a:avLst/>
              </a:prstGeom>
              <a:blipFill>
                <a:blip r:embed="rId4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539F810C-9DAB-49B2-B45C-341744954A16}" type="slidenum">
              <a:rPr lang="en-GB" smtClean="0"/>
              <a:t>13</a:t>
            </a:fld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2061629" y="5104756"/>
                <a:ext cx="6385685" cy="9169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/>
                  <a:t>r</a:t>
                </a:r>
                <a:r>
                  <a:rPr lang="en-US" sz="4000" dirty="0" smtClean="0"/>
                  <a:t>(t) = </a:t>
                </a:r>
                <a:r>
                  <a:rPr lang="en-US" sz="4000" dirty="0" err="1" smtClean="0"/>
                  <a:t>tu</a:t>
                </a:r>
                <a:r>
                  <a:rPr lang="en-US" sz="4000" dirty="0" smtClean="0"/>
                  <a:t>(t) =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sz="400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4000" b="0" i="1" smtClean="0">
                            <a:latin typeface="Cambria Math"/>
                          </a:rPr>
                          <m:t>−</m:t>
                        </m:r>
                        <m:r>
                          <a:rPr lang="en-US" sz="4000" b="0" i="1" smtClean="0">
                            <a:latin typeface="Cambria Math"/>
                            <a:ea typeface="Cambria Math"/>
                          </a:rPr>
                          <m:t>∞</m:t>
                        </m:r>
                      </m:sub>
                      <m:sup>
                        <m:r>
                          <a:rPr lang="en-US" sz="4000" b="0" i="1" smtClean="0">
                            <a:latin typeface="Cambria Math"/>
                          </a:rPr>
                          <m:t>𝑡</m:t>
                        </m:r>
                      </m:sup>
                      <m:e>
                        <m:r>
                          <a:rPr lang="en-US" sz="4000" b="0" i="1" smtClean="0">
                            <a:latin typeface="Cambria Math"/>
                          </a:rPr>
                          <m:t>𝑢</m:t>
                        </m:r>
                        <m:r>
                          <a:rPr lang="en-US" sz="4000" b="0" i="1" smtClean="0">
                            <a:latin typeface="Cambria Math"/>
                          </a:rPr>
                          <m:t>(</m:t>
                        </m:r>
                        <m:r>
                          <a:rPr lang="en-US" sz="4000" b="0" i="1" smtClean="0">
                            <a:latin typeface="Cambria Math"/>
                            <a:ea typeface="Cambria Math"/>
                          </a:rPr>
                          <m:t>𝜏</m:t>
                        </m:r>
                        <m:r>
                          <a:rPr lang="en-US" sz="4000" b="0" i="1" smtClean="0">
                            <a:latin typeface="Cambria Math"/>
                            <a:ea typeface="Cambria Math"/>
                          </a:rPr>
                          <m:t>)</m:t>
                        </m:r>
                        <m:r>
                          <a:rPr lang="en-US" sz="4000" b="0" i="1" smtClean="0">
                            <a:latin typeface="Cambria Math"/>
                            <a:ea typeface="Cambria Math"/>
                          </a:rPr>
                          <m:t>𝑑</m:t>
                        </m:r>
                        <m:r>
                          <a:rPr lang="en-US" sz="4000" b="0" i="1" smtClean="0">
                            <a:latin typeface="Cambria Math"/>
                            <a:ea typeface="Cambria Math"/>
                          </a:rPr>
                          <m:t>𝜏</m:t>
                        </m:r>
                      </m:e>
                    </m:nary>
                  </m:oMath>
                </a14:m>
                <a:endParaRPr lang="en-US" sz="4000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1629" y="5104756"/>
                <a:ext cx="6385685" cy="916982"/>
              </a:xfrm>
              <a:prstGeom prst="rect">
                <a:avLst/>
              </a:prstGeom>
              <a:blipFill rotWithShape="1">
                <a:blip r:embed="rId5"/>
                <a:stretch>
                  <a:fillRect l="-3340" b="-192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1175657" y="195943"/>
            <a:ext cx="3344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salman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2494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860930" y="1577926"/>
            <a:ext cx="91298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ambria" panose="02040503050406030204" pitchFamily="18" charset="0"/>
              </a:rPr>
              <a:t>Express the following figures in terms of steps and ramps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2282254" y="5695306"/>
                <a:ext cx="44307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2254" y="5695306"/>
                <a:ext cx="443070" cy="46166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4778038" y="5695305"/>
                <a:ext cx="40949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8038" y="5695305"/>
                <a:ext cx="409490" cy="461665"/>
              </a:xfrm>
              <a:prstGeom prst="rect">
                <a:avLst/>
              </a:prstGeom>
              <a:blipFill rotWithShape="0">
                <a:blip r:embed="rId7"/>
                <a:stretch>
                  <a:fillRect l="-4478" r="-343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TextBox 52"/>
          <p:cNvSpPr txBox="1"/>
          <p:nvPr/>
        </p:nvSpPr>
        <p:spPr>
          <a:xfrm>
            <a:off x="3457575" y="6247817"/>
            <a:ext cx="6351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ambria" panose="02040503050406030204" pitchFamily="18" charset="0"/>
              </a:rPr>
              <a:t>(a)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9335949" y="6247817"/>
            <a:ext cx="6575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ambria" panose="02040503050406030204" pitchFamily="18" charset="0"/>
              </a:rPr>
              <a:t>(b)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38580" y="277065"/>
            <a:ext cx="53343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rgbClr val="0000FF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 dirty="0">
                <a:solidFill>
                  <a:srgbClr val="00B050"/>
                </a:solidFill>
              </a:rPr>
              <a:t>Example 12.2 (p. 550)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185C2F58-07A3-A768-9CA5-E58688D46950}"/>
              </a:ext>
            </a:extLst>
          </p:cNvPr>
          <p:cNvGrpSpPr/>
          <p:nvPr/>
        </p:nvGrpSpPr>
        <p:grpSpPr>
          <a:xfrm>
            <a:off x="970449" y="2377402"/>
            <a:ext cx="5115115" cy="3613824"/>
            <a:chOff x="377689" y="2377401"/>
            <a:chExt cx="5707875" cy="3710359"/>
          </a:xfrm>
        </p:grpSpPr>
        <p:cxnSp>
          <p:nvCxnSpPr>
            <p:cNvPr id="11" name="Straight Arrow Connector 10"/>
            <p:cNvCxnSpPr/>
            <p:nvPr/>
          </p:nvCxnSpPr>
          <p:spPr>
            <a:xfrm>
              <a:off x="786359" y="5518913"/>
              <a:ext cx="5220592" cy="0"/>
            </a:xfrm>
            <a:prstGeom prst="straightConnector1">
              <a:avLst/>
            </a:prstGeom>
            <a:ln w="28575">
              <a:tailEnd type="triangl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H="1" flipV="1">
              <a:off x="1259206" y="2562067"/>
              <a:ext cx="5692" cy="2980471"/>
            </a:xfrm>
            <a:prstGeom prst="straightConnector1">
              <a:avLst/>
            </a:prstGeom>
            <a:ln w="28575">
              <a:tailEnd type="triangl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H="1">
              <a:off x="1286453" y="3888391"/>
              <a:ext cx="1248774" cy="1627114"/>
            </a:xfrm>
            <a:prstGeom prst="line">
              <a:avLst/>
            </a:prstGeom>
            <a:ln w="57150">
              <a:solidFill>
                <a:srgbClr val="D60093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Rectangle 17"/>
                <p:cNvSpPr/>
                <p:nvPr/>
              </p:nvSpPr>
              <p:spPr>
                <a:xfrm>
                  <a:off x="377689" y="2377401"/>
                  <a:ext cx="817340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8" name="Rectangle 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7689" y="2377401"/>
                  <a:ext cx="817340" cy="461665"/>
                </a:xfrm>
                <a:prstGeom prst="rect">
                  <a:avLst/>
                </a:prstGeom>
                <a:blipFill>
                  <a:blip r:embed="rId8"/>
                  <a:stretch>
                    <a:fillRect l="-6667" b="-2027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tangle 18"/>
                <p:cNvSpPr/>
                <p:nvPr/>
              </p:nvSpPr>
              <p:spPr>
                <a:xfrm>
                  <a:off x="5702639" y="5626095"/>
                  <a:ext cx="382925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9" name="Rectangle 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02639" y="5626095"/>
                  <a:ext cx="382925" cy="461665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Rectangle 20"/>
                <p:cNvSpPr/>
                <p:nvPr/>
              </p:nvSpPr>
              <p:spPr>
                <a:xfrm>
                  <a:off x="614130" y="3667338"/>
                  <a:ext cx="612988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1" name="Rectangle 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4130" y="3667338"/>
                  <a:ext cx="612988" cy="461665"/>
                </a:xfrm>
                <a:prstGeom prst="rect">
                  <a:avLst/>
                </a:prstGeom>
                <a:blipFill>
                  <a:blip r:embed="rId10"/>
                  <a:stretch>
                    <a:fillRect l="-2222" r="-1111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ectangle 21"/>
                <p:cNvSpPr/>
                <p:nvPr/>
              </p:nvSpPr>
              <p:spPr>
                <a:xfrm>
                  <a:off x="970448" y="5626095"/>
                  <a:ext cx="423514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2" name="Rectangle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0448" y="5626095"/>
                  <a:ext cx="423514" cy="461665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" name="Straight Connector 25"/>
            <p:cNvCxnSpPr/>
            <p:nvPr/>
          </p:nvCxnSpPr>
          <p:spPr>
            <a:xfrm flipV="1">
              <a:off x="2515073" y="3898171"/>
              <a:ext cx="2546915" cy="1"/>
            </a:xfrm>
            <a:prstGeom prst="line">
              <a:avLst/>
            </a:prstGeom>
            <a:ln w="57150">
              <a:solidFill>
                <a:srgbClr val="D60093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Rectangle 28"/>
                <p:cNvSpPr/>
                <p:nvPr/>
              </p:nvSpPr>
              <p:spPr>
                <a:xfrm>
                  <a:off x="498702" y="2613441"/>
                  <a:ext cx="32412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29" name="Rectangle 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8702" y="2613441"/>
                  <a:ext cx="324128" cy="307777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" name="Group 3">
            <a:extLst>
              <a:ext uri="{FF2B5EF4-FFF2-40B4-BE49-F238E27FC236}">
                <a16:creationId xmlns="" xmlns:a16="http://schemas.microsoft.com/office/drawing/2014/main" id="{3FA7E771-734A-BAF4-B0FE-26096219F3BD}"/>
              </a:ext>
            </a:extLst>
          </p:cNvPr>
          <p:cNvGrpSpPr/>
          <p:nvPr/>
        </p:nvGrpSpPr>
        <p:grpSpPr>
          <a:xfrm>
            <a:off x="6914843" y="2371029"/>
            <a:ext cx="5110015" cy="3710356"/>
            <a:chOff x="6316983" y="2371029"/>
            <a:chExt cx="5707875" cy="3779570"/>
          </a:xfrm>
        </p:grpSpPr>
        <p:cxnSp>
          <p:nvCxnSpPr>
            <p:cNvPr id="38" name="Straight Arrow Connector 37"/>
            <p:cNvCxnSpPr/>
            <p:nvPr/>
          </p:nvCxnSpPr>
          <p:spPr>
            <a:xfrm>
              <a:off x="6725653" y="5525285"/>
              <a:ext cx="5220592" cy="0"/>
            </a:xfrm>
            <a:prstGeom prst="straightConnector1">
              <a:avLst/>
            </a:prstGeom>
            <a:ln w="28575">
              <a:tailEnd type="triangl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 flipH="1" flipV="1">
              <a:off x="7198500" y="2555695"/>
              <a:ext cx="5692" cy="2980471"/>
            </a:xfrm>
            <a:prstGeom prst="straightConnector1">
              <a:avLst/>
            </a:prstGeom>
            <a:ln w="28575">
              <a:tailEnd type="triangl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flipH="1">
              <a:off x="7215118" y="3891799"/>
              <a:ext cx="1248774" cy="1627114"/>
            </a:xfrm>
            <a:prstGeom prst="line">
              <a:avLst/>
            </a:prstGeom>
            <a:ln w="57150">
              <a:solidFill>
                <a:srgbClr val="D60093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Rectangle 40"/>
                <p:cNvSpPr/>
                <p:nvPr/>
              </p:nvSpPr>
              <p:spPr>
                <a:xfrm>
                  <a:off x="6316983" y="2371029"/>
                  <a:ext cx="817340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41" name="Rectangle 4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16983" y="2371029"/>
                  <a:ext cx="817340" cy="461665"/>
                </a:xfrm>
                <a:prstGeom prst="rect">
                  <a:avLst/>
                </a:prstGeom>
                <a:blipFill>
                  <a:blip r:embed="rId13"/>
                  <a:stretch>
                    <a:fillRect l="-6667" b="-2027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Rectangle 41"/>
                <p:cNvSpPr/>
                <p:nvPr/>
              </p:nvSpPr>
              <p:spPr>
                <a:xfrm>
                  <a:off x="11641933" y="5619723"/>
                  <a:ext cx="382925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42" name="Rectangle 4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41933" y="5619723"/>
                  <a:ext cx="382925" cy="461665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Rectangle 42"/>
                <p:cNvSpPr/>
                <p:nvPr/>
              </p:nvSpPr>
              <p:spPr>
                <a:xfrm>
                  <a:off x="8221548" y="5688934"/>
                  <a:ext cx="443070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43" name="Rectangle 4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21548" y="5688934"/>
                  <a:ext cx="443070" cy="461665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Rectangle 43"/>
                <p:cNvSpPr/>
                <p:nvPr/>
              </p:nvSpPr>
              <p:spPr>
                <a:xfrm>
                  <a:off x="6553424" y="3660966"/>
                  <a:ext cx="612988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44" name="Rectangle 4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53424" y="3660966"/>
                  <a:ext cx="612988" cy="461665"/>
                </a:xfrm>
                <a:prstGeom prst="rect">
                  <a:avLst/>
                </a:prstGeom>
                <a:blipFill>
                  <a:blip r:embed="rId16"/>
                  <a:stretch>
                    <a:fillRect l="-1111" r="-2222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Rectangle 44"/>
                <p:cNvSpPr/>
                <p:nvPr/>
              </p:nvSpPr>
              <p:spPr>
                <a:xfrm>
                  <a:off x="6909742" y="5619723"/>
                  <a:ext cx="423514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45" name="Rectangle 4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09742" y="5619723"/>
                  <a:ext cx="423514" cy="461665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6" name="Straight Connector 45"/>
            <p:cNvCxnSpPr/>
            <p:nvPr/>
          </p:nvCxnSpPr>
          <p:spPr>
            <a:xfrm flipV="1">
              <a:off x="8454367" y="3891799"/>
              <a:ext cx="2546915" cy="1"/>
            </a:xfrm>
            <a:prstGeom prst="line">
              <a:avLst/>
            </a:prstGeom>
            <a:ln w="57150">
              <a:solidFill>
                <a:srgbClr val="D60093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Rectangle 46"/>
                <p:cNvSpPr/>
                <p:nvPr/>
              </p:nvSpPr>
              <p:spPr>
                <a:xfrm>
                  <a:off x="10717332" y="5688933"/>
                  <a:ext cx="409490" cy="4616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47" name="Rectangle 4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17332" y="5688933"/>
                  <a:ext cx="409490" cy="461665"/>
                </a:xfrm>
                <a:prstGeom prst="rect">
                  <a:avLst/>
                </a:prstGeom>
                <a:blipFill>
                  <a:blip r:embed="rId18"/>
                  <a:stretch>
                    <a:fillRect l="-5000" r="-50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8" name="Straight Connector 47"/>
            <p:cNvCxnSpPr/>
            <p:nvPr/>
          </p:nvCxnSpPr>
          <p:spPr>
            <a:xfrm>
              <a:off x="11005115" y="3891798"/>
              <a:ext cx="0" cy="1650740"/>
            </a:xfrm>
            <a:prstGeom prst="line">
              <a:avLst/>
            </a:prstGeom>
            <a:ln w="57150">
              <a:solidFill>
                <a:srgbClr val="D60093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Rectangle 29"/>
                <p:cNvSpPr/>
                <p:nvPr/>
              </p:nvSpPr>
              <p:spPr>
                <a:xfrm>
                  <a:off x="6432695" y="2597325"/>
                  <a:ext cx="32412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30" name="Rectangle 2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32695" y="2597325"/>
                  <a:ext cx="324128" cy="307777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Slide Number Placeholder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539F810C-9DAB-49B2-B45C-341744954A16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10187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1150043" y="2170702"/>
                <a:ext cx="4214615" cy="8013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3200" i="1" dirty="0">
                    <a:solidFill>
                      <a:srgbClr val="6600CC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f </a:t>
                </a:r>
                <a14:m>
                  <m:oMath xmlns:m="http://schemas.openxmlformats.org/officeDocument/2006/math">
                    <m:r>
                      <a:rPr lang="en-US" sz="1600" b="0" i="1">
                        <a:solidFill>
                          <a:srgbClr val="6600CC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3200" dirty="0">
                    <a:solidFill>
                      <a:srgbClr val="6600CC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(t)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 dirty="0" smtClean="0">
                            <a:solidFill>
                              <a:srgbClr val="6600CC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dirty="0" smtClean="0">
                            <a:solidFill>
                              <a:srgbClr val="66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sz="3200" b="0" i="1" dirty="0" smtClean="0">
                            <a:solidFill>
                              <a:srgbClr val="66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num>
                      <m:den>
                        <m:r>
                          <a:rPr lang="en-US" sz="3200" b="0" i="1" dirty="0" smtClean="0">
                            <a:solidFill>
                              <a:srgbClr val="66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den>
                    </m:f>
                  </m:oMath>
                </a14:m>
                <a:r>
                  <a:rPr lang="en-US" sz="3200" dirty="0">
                    <a:solidFill>
                      <a:srgbClr val="6600CC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r(t)-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 dirty="0" smtClean="0">
                            <a:solidFill>
                              <a:srgbClr val="6600CC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0" dirty="0" smtClean="0">
                            <a:solidFill>
                              <a:srgbClr val="66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sz="3200" b="0" i="0" dirty="0" smtClean="0">
                            <a:solidFill>
                              <a:srgbClr val="66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3200" b="0" i="0" dirty="0" smtClean="0">
                            <a:solidFill>
                              <a:srgbClr val="66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</m:t>
                        </m:r>
                      </m:den>
                    </m:f>
                  </m:oMath>
                </a14:m>
                <a:r>
                  <a:rPr lang="en-US" sz="3200" dirty="0">
                    <a:solidFill>
                      <a:srgbClr val="6600CC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r(t-T)</a:t>
                </a:r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0043" y="2170702"/>
                <a:ext cx="4214615" cy="801310"/>
              </a:xfrm>
              <a:prstGeom prst="rect">
                <a:avLst/>
              </a:prstGeom>
              <a:blipFill>
                <a:blip r:embed="rId3"/>
                <a:stretch>
                  <a:fillRect l="-3763" r="-2750" b="-909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7217730" y="1312999"/>
            <a:ext cx="4685818" cy="3070127"/>
            <a:chOff x="6231079" y="682404"/>
            <a:chExt cx="5707875" cy="3710359"/>
          </a:xfrm>
        </p:grpSpPr>
        <p:cxnSp>
          <p:nvCxnSpPr>
            <p:cNvPr id="29" name="Straight Arrow Connector 28"/>
            <p:cNvCxnSpPr/>
            <p:nvPr/>
          </p:nvCxnSpPr>
          <p:spPr>
            <a:xfrm>
              <a:off x="6639749" y="3823916"/>
              <a:ext cx="5220592" cy="0"/>
            </a:xfrm>
            <a:prstGeom prst="straightConnector1">
              <a:avLst/>
            </a:prstGeom>
            <a:ln w="28575">
              <a:tailEnd type="triangl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flipH="1" flipV="1">
              <a:off x="7112596" y="867070"/>
              <a:ext cx="5692" cy="2980471"/>
            </a:xfrm>
            <a:prstGeom prst="straightConnector1">
              <a:avLst/>
            </a:prstGeom>
            <a:ln w="28575">
              <a:tailEnd type="triangl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H="1">
              <a:off x="7129214" y="2203174"/>
              <a:ext cx="1248774" cy="1627114"/>
            </a:xfrm>
            <a:prstGeom prst="line">
              <a:avLst/>
            </a:prstGeom>
            <a:ln w="57150">
              <a:solidFill>
                <a:srgbClr val="D60093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angle 31"/>
                <p:cNvSpPr/>
                <p:nvPr/>
              </p:nvSpPr>
              <p:spPr>
                <a:xfrm>
                  <a:off x="6231079" y="682404"/>
                  <a:ext cx="817340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2" name="Rectangle 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31079" y="682404"/>
                  <a:ext cx="817340" cy="461665"/>
                </a:xfrm>
                <a:prstGeom prst="rect">
                  <a:avLst/>
                </a:prstGeom>
                <a:blipFill>
                  <a:blip r:embed="rId4"/>
                  <a:stretch>
                    <a:fillRect l="-7273" b="-4127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Rectangle 32"/>
                <p:cNvSpPr/>
                <p:nvPr/>
              </p:nvSpPr>
              <p:spPr>
                <a:xfrm>
                  <a:off x="11556029" y="3931098"/>
                  <a:ext cx="382925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3" name="Rectangle 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56029" y="3931098"/>
                  <a:ext cx="382925" cy="461665"/>
                </a:xfrm>
                <a:prstGeom prst="rect">
                  <a:avLst/>
                </a:prstGeom>
                <a:blipFill>
                  <a:blip r:embed="rId5"/>
                  <a:stretch>
                    <a:fillRect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Rectangle 33"/>
                <p:cNvSpPr/>
                <p:nvPr/>
              </p:nvSpPr>
              <p:spPr>
                <a:xfrm>
                  <a:off x="6467520" y="1972341"/>
                  <a:ext cx="612988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4" name="Rectangle 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67520" y="1972341"/>
                  <a:ext cx="612988" cy="461665"/>
                </a:xfrm>
                <a:prstGeom prst="rect">
                  <a:avLst/>
                </a:prstGeom>
                <a:blipFill>
                  <a:blip r:embed="rId6"/>
                  <a:stretch>
                    <a:fillRect l="-2410" r="-9639" b="-142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Rectangle 55"/>
                <p:cNvSpPr/>
                <p:nvPr/>
              </p:nvSpPr>
              <p:spPr>
                <a:xfrm>
                  <a:off x="6823838" y="3931098"/>
                  <a:ext cx="423514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6" name="Rectangle 5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23838" y="3931098"/>
                  <a:ext cx="423514" cy="461665"/>
                </a:xfrm>
                <a:prstGeom prst="rect">
                  <a:avLst/>
                </a:prstGeom>
                <a:blipFill>
                  <a:blip r:embed="rId7"/>
                  <a:stretch>
                    <a:fillRect l="-3509" r="-7018" b="-142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7" name="Straight Connector 56"/>
            <p:cNvCxnSpPr/>
            <p:nvPr/>
          </p:nvCxnSpPr>
          <p:spPr>
            <a:xfrm flipV="1">
              <a:off x="8369982" y="2203174"/>
              <a:ext cx="2546915" cy="1"/>
            </a:xfrm>
            <a:prstGeom prst="line">
              <a:avLst/>
            </a:prstGeom>
            <a:ln w="57150">
              <a:solidFill>
                <a:srgbClr val="D60093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Rectangle 58"/>
                <p:cNvSpPr/>
                <p:nvPr/>
              </p:nvSpPr>
              <p:spPr>
                <a:xfrm>
                  <a:off x="10720158" y="3931097"/>
                  <a:ext cx="409490" cy="4616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9" name="Rectangle 5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20158" y="3931097"/>
                  <a:ext cx="409490" cy="461665"/>
                </a:xfrm>
                <a:prstGeom prst="rect">
                  <a:avLst/>
                </a:prstGeom>
                <a:blipFill>
                  <a:blip r:embed="rId8"/>
                  <a:stretch>
                    <a:fillRect l="-5455" r="-63636" b="-142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Rectangle 62"/>
                <p:cNvSpPr/>
                <p:nvPr/>
              </p:nvSpPr>
              <p:spPr>
                <a:xfrm>
                  <a:off x="8009917" y="3931096"/>
                  <a:ext cx="409490" cy="4616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63" name="Rectangle 6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09917" y="3931096"/>
                  <a:ext cx="409490" cy="461665"/>
                </a:xfrm>
                <a:prstGeom prst="rect">
                  <a:avLst/>
                </a:prstGeom>
                <a:blipFill>
                  <a:blip r:embed="rId9"/>
                  <a:stretch>
                    <a:fillRect l="-5455" r="-12727" b="-142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/>
                <p:cNvSpPr/>
                <p:nvPr/>
              </p:nvSpPr>
              <p:spPr>
                <a:xfrm>
                  <a:off x="6354258" y="913236"/>
                  <a:ext cx="32412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4" name="Rectangle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54258" y="913236"/>
                  <a:ext cx="324128" cy="307777"/>
                </a:xfrm>
                <a:prstGeom prst="rect">
                  <a:avLst/>
                </a:prstGeom>
                <a:blipFill>
                  <a:blip r:embed="rId10"/>
                  <a:stretch>
                    <a:fillRect b="-71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" name="Group 2"/>
          <p:cNvGrpSpPr/>
          <p:nvPr/>
        </p:nvGrpSpPr>
        <p:grpSpPr>
          <a:xfrm>
            <a:off x="779131" y="3582023"/>
            <a:ext cx="4189236" cy="2824836"/>
            <a:chOff x="609912" y="3078430"/>
            <a:chExt cx="5707875" cy="3779570"/>
          </a:xfrm>
        </p:grpSpPr>
        <p:cxnSp>
          <p:nvCxnSpPr>
            <p:cNvPr id="15" name="Straight Arrow Connector 14"/>
            <p:cNvCxnSpPr/>
            <p:nvPr/>
          </p:nvCxnSpPr>
          <p:spPr>
            <a:xfrm>
              <a:off x="1018582" y="6232686"/>
              <a:ext cx="5220592" cy="0"/>
            </a:xfrm>
            <a:prstGeom prst="straightConnector1">
              <a:avLst/>
            </a:prstGeom>
            <a:ln w="28575">
              <a:tailEnd type="triangl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flipH="1" flipV="1">
              <a:off x="1491429" y="3263096"/>
              <a:ext cx="5692" cy="2980471"/>
            </a:xfrm>
            <a:prstGeom prst="straightConnector1">
              <a:avLst/>
            </a:prstGeom>
            <a:ln w="28575">
              <a:tailEnd type="triangl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H="1">
              <a:off x="1508047" y="4599200"/>
              <a:ext cx="1248774" cy="1627114"/>
            </a:xfrm>
            <a:prstGeom prst="line">
              <a:avLst/>
            </a:prstGeom>
            <a:ln w="57150">
              <a:solidFill>
                <a:srgbClr val="D60093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Rectangle 17"/>
                <p:cNvSpPr/>
                <p:nvPr/>
              </p:nvSpPr>
              <p:spPr>
                <a:xfrm>
                  <a:off x="609912" y="3078430"/>
                  <a:ext cx="817340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8" name="Rectangle 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912" y="3078430"/>
                  <a:ext cx="817340" cy="461665"/>
                </a:xfrm>
                <a:prstGeom prst="rect">
                  <a:avLst/>
                </a:prstGeom>
                <a:blipFill>
                  <a:blip r:embed="rId11"/>
                  <a:stretch>
                    <a:fillRect l="-7273" b="-534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tangle 18"/>
                <p:cNvSpPr/>
                <p:nvPr/>
              </p:nvSpPr>
              <p:spPr>
                <a:xfrm>
                  <a:off x="5934862" y="6327124"/>
                  <a:ext cx="382925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9" name="Rectangle 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34862" y="6327124"/>
                  <a:ext cx="382925" cy="461665"/>
                </a:xfrm>
                <a:prstGeom prst="rect">
                  <a:avLst/>
                </a:prstGeom>
                <a:blipFill>
                  <a:blip r:embed="rId12"/>
                  <a:stretch>
                    <a:fillRect l="-1961" b="-2280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angle 19"/>
                <p:cNvSpPr/>
                <p:nvPr/>
              </p:nvSpPr>
              <p:spPr>
                <a:xfrm>
                  <a:off x="2514477" y="6396335"/>
                  <a:ext cx="443070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0" name="Rectangle 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4477" y="6396335"/>
                  <a:ext cx="443070" cy="461665"/>
                </a:xfrm>
                <a:prstGeom prst="rect">
                  <a:avLst/>
                </a:prstGeom>
                <a:blipFill>
                  <a:blip r:embed="rId13"/>
                  <a:stretch>
                    <a:fillRect l="-3333" r="-5000" b="-241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Rectangle 20"/>
                <p:cNvSpPr/>
                <p:nvPr/>
              </p:nvSpPr>
              <p:spPr>
                <a:xfrm>
                  <a:off x="846353" y="4368367"/>
                  <a:ext cx="612988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1" name="Rectangle 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6353" y="4368367"/>
                  <a:ext cx="612988" cy="461665"/>
                </a:xfrm>
                <a:prstGeom prst="rect">
                  <a:avLst/>
                </a:prstGeom>
                <a:blipFill>
                  <a:blip r:embed="rId14"/>
                  <a:stretch>
                    <a:fillRect l="-2410" r="-9639" b="-241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ectangle 21"/>
                <p:cNvSpPr/>
                <p:nvPr/>
              </p:nvSpPr>
              <p:spPr>
                <a:xfrm>
                  <a:off x="1202671" y="6327124"/>
                  <a:ext cx="423514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2" name="Rectangle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02671" y="6327124"/>
                  <a:ext cx="423514" cy="461665"/>
                </a:xfrm>
                <a:prstGeom prst="rect">
                  <a:avLst/>
                </a:prstGeom>
                <a:blipFill>
                  <a:blip r:embed="rId15"/>
                  <a:stretch>
                    <a:fillRect l="-3509" r="-7018" b="-2631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" name="Straight Connector 22"/>
            <p:cNvCxnSpPr/>
            <p:nvPr/>
          </p:nvCxnSpPr>
          <p:spPr>
            <a:xfrm flipV="1">
              <a:off x="2756821" y="4599200"/>
              <a:ext cx="2546915" cy="1"/>
            </a:xfrm>
            <a:prstGeom prst="line">
              <a:avLst/>
            </a:prstGeom>
            <a:ln w="57150">
              <a:solidFill>
                <a:srgbClr val="D60093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Rectangle 23"/>
                <p:cNvSpPr/>
                <p:nvPr/>
              </p:nvSpPr>
              <p:spPr>
                <a:xfrm>
                  <a:off x="5010261" y="6396334"/>
                  <a:ext cx="409490" cy="4616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4" name="Rectangle 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10261" y="6396334"/>
                  <a:ext cx="409490" cy="461665"/>
                </a:xfrm>
                <a:prstGeom prst="rect">
                  <a:avLst/>
                </a:prstGeom>
                <a:blipFill>
                  <a:blip r:embed="rId16"/>
                  <a:stretch>
                    <a:fillRect l="-3636" r="-65455" b="-241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" name="Straight Connector 24"/>
            <p:cNvCxnSpPr/>
            <p:nvPr/>
          </p:nvCxnSpPr>
          <p:spPr>
            <a:xfrm>
              <a:off x="5298044" y="4599199"/>
              <a:ext cx="0" cy="1650740"/>
            </a:xfrm>
            <a:prstGeom prst="line">
              <a:avLst/>
            </a:prstGeom>
            <a:ln w="57150">
              <a:solidFill>
                <a:srgbClr val="D60093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25"/>
                <p:cNvSpPr/>
                <p:nvPr/>
              </p:nvSpPr>
              <p:spPr>
                <a:xfrm>
                  <a:off x="733092" y="3314141"/>
                  <a:ext cx="324127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26" name="Rectangle 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3092" y="3314141"/>
                  <a:ext cx="324127" cy="307777"/>
                </a:xfrm>
                <a:prstGeom prst="rect">
                  <a:avLst/>
                </a:prstGeom>
                <a:blipFill>
                  <a:blip r:embed="rId17"/>
                  <a:stretch>
                    <a:fillRect b="-1538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5934862" y="5052740"/>
                <a:ext cx="6004092" cy="80131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3200" i="1" dirty="0">
                    <a:solidFill>
                      <a:srgbClr val="0000CC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f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3200" dirty="0">
                    <a:solidFill>
                      <a:srgbClr val="0000CC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(t)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b="1" i="1" dirty="0" smtClean="0">
                            <a:solidFill>
                              <a:srgbClr val="D60093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1" i="1" dirty="0" smtClean="0">
                            <a:solidFill>
                              <a:srgbClr val="D6009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  <m:r>
                          <a:rPr lang="en-US" sz="3200" b="1" i="1" dirty="0" smtClean="0">
                            <a:solidFill>
                              <a:srgbClr val="D6009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𝑻</m:t>
                        </m:r>
                      </m:num>
                      <m:den>
                        <m:r>
                          <a:rPr lang="en-US" sz="3200" b="1" i="1" dirty="0" smtClean="0">
                            <a:solidFill>
                              <a:srgbClr val="D6009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𝑻</m:t>
                        </m:r>
                      </m:den>
                    </m:f>
                  </m:oMath>
                </a14:m>
                <a:r>
                  <a:rPr lang="en-US" sz="3200" dirty="0">
                    <a:solidFill>
                      <a:srgbClr val="0000CC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r(t)-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b="1" i="1" dirty="0" smtClean="0">
                            <a:solidFill>
                              <a:srgbClr val="D60093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1" i="0" dirty="0">
                            <a:solidFill>
                              <a:srgbClr val="D6009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𝟐𝐓</m:t>
                        </m:r>
                      </m:num>
                      <m:den>
                        <m:r>
                          <a:rPr lang="en-US" sz="3200" b="1" i="0" dirty="0">
                            <a:solidFill>
                              <a:srgbClr val="D6009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𝐓</m:t>
                        </m:r>
                      </m:den>
                    </m:f>
                  </m:oMath>
                </a14:m>
                <a:r>
                  <a:rPr lang="en-US" sz="3200" dirty="0">
                    <a:solidFill>
                      <a:srgbClr val="0000CC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r(t-T)-2Tu(t-3T)</a:t>
                </a: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4862" y="5052740"/>
                <a:ext cx="6004092" cy="801310"/>
              </a:xfrm>
              <a:prstGeom prst="rect">
                <a:avLst/>
              </a:prstGeom>
              <a:blipFill>
                <a:blip r:embed="rId18"/>
                <a:stretch>
                  <a:fillRect l="-2535" r="-2130" b="-9774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TextBox 34"/>
          <p:cNvSpPr txBox="1"/>
          <p:nvPr/>
        </p:nvSpPr>
        <p:spPr>
          <a:xfrm>
            <a:off x="1064909" y="532164"/>
            <a:ext cx="65985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rgbClr val="0000FF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 dirty="0">
                <a:solidFill>
                  <a:srgbClr val="00B050"/>
                </a:solidFill>
              </a:rPr>
              <a:t>Example 12.2 (p. 550) cont.</a:t>
            </a:r>
          </a:p>
        </p:txBody>
      </p:sp>
      <p:sp>
        <p:nvSpPr>
          <p:cNvPr id="38" name="Right Arrow 37"/>
          <p:cNvSpPr/>
          <p:nvPr/>
        </p:nvSpPr>
        <p:spPr>
          <a:xfrm rot="10800000">
            <a:off x="5695194" y="2403881"/>
            <a:ext cx="1052908" cy="334949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ight Arrow 38"/>
          <p:cNvSpPr/>
          <p:nvPr/>
        </p:nvSpPr>
        <p:spPr>
          <a:xfrm>
            <a:off x="4751512" y="5270595"/>
            <a:ext cx="1007693" cy="334949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539F810C-9DAB-49B2-B45C-341744954A16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7237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2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21125" y="452603"/>
            <a:ext cx="42936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00B050"/>
                </a:solidFill>
                <a:latin typeface="Cambria" panose="02040503050406030204" pitchFamily="18" charset="0"/>
              </a:rPr>
              <a:t>Impulse Function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21125" y="1355402"/>
            <a:ext cx="111198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>
                <a:latin typeface="Cambria" panose="02040503050406030204" pitchFamily="18" charset="0"/>
              </a:rPr>
              <a:t>The Impulse function is also named </a:t>
            </a:r>
            <a:r>
              <a:rPr lang="en-US" sz="2400" b="1" dirty="0">
                <a:solidFill>
                  <a:srgbClr val="D60093"/>
                </a:solidFill>
                <a:latin typeface="Cambria" panose="02040503050406030204" pitchFamily="18" charset="0"/>
              </a:rPr>
              <a:t>Delta Function (</a:t>
            </a:r>
            <a:r>
              <a:rPr lang="el-GR" sz="2400" b="1" dirty="0">
                <a:solidFill>
                  <a:srgbClr val="D60093"/>
                </a:solidFill>
                <a:latin typeface="Cambria" panose="02040503050406030204" pitchFamily="18" charset="0"/>
              </a:rPr>
              <a:t>δ</a:t>
            </a:r>
            <a:r>
              <a:rPr lang="en-US" sz="2400" b="1" dirty="0">
                <a:solidFill>
                  <a:srgbClr val="D60093"/>
                </a:solidFill>
                <a:latin typeface="Cambria" panose="02040503050406030204" pitchFamily="18" charset="0"/>
              </a:rPr>
              <a:t>(t))</a:t>
            </a:r>
            <a:endParaRPr lang="en-US" sz="2400" dirty="0">
              <a:latin typeface="Cambria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970798" y="2497924"/>
                <a:ext cx="5310238" cy="96116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987425"/>
                <a:r>
                  <a:rPr lang="el-GR" sz="2800" b="0" i="1" dirty="0">
                    <a:solidFill>
                      <a:srgbClr val="6600CC"/>
                    </a:solidFill>
                    <a:latin typeface="Cambria" panose="02040503050406030204" pitchFamily="18" charset="0"/>
                  </a:rPr>
                  <a:t>δ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b="0" i="1" smtClean="0">
                            <a:solidFill>
                              <a:srgbClr val="6600CC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rgbClr val="6600CC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800" b="0" i="1" smtClean="0">
                        <a:solidFill>
                          <a:srgbClr val="6600CC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sz="2800" b="0" i="1" smtClean="0">
                            <a:solidFill>
                              <a:srgbClr val="6600CC"/>
                            </a:solidFill>
                            <a:latin typeface="Cambria Math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800" b="0" i="1" smtClean="0">
                                <a:solidFill>
                                  <a:srgbClr val="6600CC"/>
                                </a:solidFill>
                                <a:latin typeface="Cambria Math"/>
                              </a:rPr>
                            </m:ctrlPr>
                          </m:eqArrPr>
                          <m:e>
                            <m:r>
                              <a:rPr lang="en-US" sz="2800" b="0" i="1" smtClean="0">
                                <a:solidFill>
                                  <a:srgbClr val="6600CC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sz="2800" b="0" i="1" smtClean="0">
                                <a:solidFill>
                                  <a:srgbClr val="6600CC"/>
                                </a:solidFill>
                                <a:latin typeface="Cambria Math" panose="02040503050406030204" pitchFamily="18" charset="0"/>
                              </a:rPr>
                              <m:t>                 </m:t>
                            </m:r>
                            <m:r>
                              <a:rPr lang="en-US" sz="2800" b="0" i="1" smtClean="0">
                                <a:solidFill>
                                  <a:srgbClr val="6600CC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800" b="0" i="1" smtClean="0">
                                <a:solidFill>
                                  <a:srgbClr val="6600CC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≠</m:t>
                            </m:r>
                            <m:r>
                              <a:rPr lang="en-US" sz="2800" b="0" i="1" smtClean="0">
                                <a:solidFill>
                                  <a:srgbClr val="6600CC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2800" b="0" i="1" smtClean="0">
                                <a:solidFill>
                                  <a:srgbClr val="6600CC"/>
                                </a:solidFill>
                                <a:latin typeface="Cambria Math" panose="02040503050406030204" pitchFamily="18" charset="0"/>
                              </a:rPr>
                              <m:t>∞                </m:t>
                            </m:r>
                            <m:r>
                              <a:rPr lang="en-US" sz="2800" b="0" i="1" smtClean="0">
                                <a:solidFill>
                                  <a:srgbClr val="6600CC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800" b="0" i="1" smtClean="0">
                                <a:solidFill>
                                  <a:srgbClr val="6600CC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800" b="0" i="1" smtClean="0">
                                <a:solidFill>
                                  <a:srgbClr val="6600CC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eqArr>
                      </m:e>
                    </m:d>
                  </m:oMath>
                </a14:m>
                <a:endParaRPr lang="en-US" sz="2800" dirty="0">
                  <a:solidFill>
                    <a:srgbClr val="6600CC"/>
                  </a:solidFill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798" y="2497924"/>
                <a:ext cx="5310238" cy="961161"/>
              </a:xfrm>
              <a:prstGeom prst="rect">
                <a:avLst/>
              </a:prstGeom>
              <a:blipFill>
                <a:blip r:embed="rId3"/>
                <a:stretch>
                  <a:fillRect l="-401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ounded Rectangle 8"/>
          <p:cNvSpPr/>
          <p:nvPr/>
        </p:nvSpPr>
        <p:spPr>
          <a:xfrm>
            <a:off x="970798" y="5053333"/>
            <a:ext cx="6971433" cy="998121"/>
          </a:xfrm>
          <a:prstGeom prst="roundRect">
            <a:avLst/>
          </a:prstGeom>
          <a:solidFill>
            <a:srgbClr val="00FF99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just"/>
            <a:r>
              <a:rPr lang="en-US" sz="2400" dirty="0">
                <a:solidFill>
                  <a:prstClr val="black"/>
                </a:solidFill>
                <a:latin typeface="Cambria" panose="02040503050406030204" pitchFamily="18" charset="0"/>
              </a:rPr>
              <a:t>The delta function has infinite height, zero width, and a well defined area of 1 unit</a:t>
            </a:r>
          </a:p>
        </p:txBody>
      </p:sp>
      <p:pic>
        <p:nvPicPr>
          <p:cNvPr id="1028" name="Picture 4" descr="Image result for fourier transform of dirac delta function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6" t="24494" r="60814"/>
          <a:stretch/>
        </p:blipFill>
        <p:spPr bwMode="auto">
          <a:xfrm>
            <a:off x="7617043" y="2134608"/>
            <a:ext cx="3091094" cy="2283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539F810C-9DAB-49B2-B45C-341744954A16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82733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808269" y="3844352"/>
                <a:ext cx="5166799" cy="5847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3200" i="1" dirty="0">
                    <a:solidFill>
                      <a:srgbClr val="6600CC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f</a:t>
                </a:r>
                <a14:m>
                  <m:oMath xmlns:m="http://schemas.openxmlformats.org/officeDocument/2006/math">
                    <m:r>
                      <a:rPr lang="en-US" sz="3200" i="1" smtClean="0">
                        <a:solidFill>
                          <a:srgbClr val="66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>
                    <a:solidFill>
                      <a:srgbClr val="6600CC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(t) = r(</a:t>
                </a:r>
                <a:r>
                  <a:rPr lang="en-US" sz="3200" dirty="0" err="1">
                    <a:solidFill>
                      <a:srgbClr val="6600CC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t+T</a:t>
                </a:r>
                <a:r>
                  <a:rPr lang="en-US" sz="3200" dirty="0">
                    <a:solidFill>
                      <a:srgbClr val="6600CC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)- </a:t>
                </a:r>
                <a:r>
                  <a:rPr lang="en-US" sz="3200" b="1" dirty="0">
                    <a:solidFill>
                      <a:srgbClr val="6600CC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2</a:t>
                </a:r>
                <a:r>
                  <a:rPr lang="en-US" sz="3200" dirty="0">
                    <a:solidFill>
                      <a:srgbClr val="6600CC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r(t)+r(t-T)</a:t>
                </a:r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269" y="3844352"/>
                <a:ext cx="5166799" cy="584775"/>
              </a:xfrm>
              <a:prstGeom prst="rect">
                <a:avLst/>
              </a:prstGeom>
              <a:blipFill>
                <a:blip r:embed="rId3"/>
                <a:stretch>
                  <a:fillRect l="-3070" t="-1354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TextBox 34"/>
          <p:cNvSpPr txBox="1"/>
          <p:nvPr/>
        </p:nvSpPr>
        <p:spPr>
          <a:xfrm>
            <a:off x="640723" y="588484"/>
            <a:ext cx="53343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rgbClr val="0000FF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 dirty="0">
                <a:solidFill>
                  <a:srgbClr val="00B050"/>
                </a:solidFill>
              </a:rPr>
              <a:t>Example 12.3 (p. 551)</a:t>
            </a:r>
          </a:p>
        </p:txBody>
      </p:sp>
      <p:sp>
        <p:nvSpPr>
          <p:cNvPr id="38" name="Right Arrow 37"/>
          <p:cNvSpPr/>
          <p:nvPr/>
        </p:nvSpPr>
        <p:spPr>
          <a:xfrm rot="10800000">
            <a:off x="6410660" y="3972433"/>
            <a:ext cx="421782" cy="334949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11BBF9C3-8759-0746-8613-D26E1860DA8C}"/>
              </a:ext>
            </a:extLst>
          </p:cNvPr>
          <p:cNvGrpSpPr/>
          <p:nvPr/>
        </p:nvGrpSpPr>
        <p:grpSpPr>
          <a:xfrm>
            <a:off x="6639749" y="1962564"/>
            <a:ext cx="5299205" cy="3710359"/>
            <a:chOff x="6639749" y="1962564"/>
            <a:chExt cx="5299205" cy="3710359"/>
          </a:xfrm>
        </p:grpSpPr>
        <p:cxnSp>
          <p:nvCxnSpPr>
            <p:cNvPr id="29" name="Straight Arrow Connector 28"/>
            <p:cNvCxnSpPr/>
            <p:nvPr/>
          </p:nvCxnSpPr>
          <p:spPr>
            <a:xfrm>
              <a:off x="6639749" y="5104076"/>
              <a:ext cx="5220592" cy="0"/>
            </a:xfrm>
            <a:prstGeom prst="straightConnector1">
              <a:avLst/>
            </a:prstGeom>
            <a:ln w="28575">
              <a:tailEnd type="triangl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flipH="1" flipV="1">
              <a:off x="8377516" y="2147230"/>
              <a:ext cx="5692" cy="2980471"/>
            </a:xfrm>
            <a:prstGeom prst="straightConnector1">
              <a:avLst/>
            </a:prstGeom>
            <a:ln w="28575">
              <a:tailEnd type="triangl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H="1">
              <a:off x="7261441" y="3473809"/>
              <a:ext cx="1135597" cy="1616316"/>
            </a:xfrm>
            <a:prstGeom prst="line">
              <a:avLst/>
            </a:prstGeom>
            <a:ln w="57150">
              <a:solidFill>
                <a:srgbClr val="D60093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angle 31"/>
                <p:cNvSpPr/>
                <p:nvPr/>
              </p:nvSpPr>
              <p:spPr>
                <a:xfrm>
                  <a:off x="7495999" y="1962564"/>
                  <a:ext cx="817340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2" name="Rectangle 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95999" y="1962564"/>
                  <a:ext cx="817340" cy="461665"/>
                </a:xfrm>
                <a:prstGeom prst="rect">
                  <a:avLst/>
                </a:prstGeom>
                <a:blipFill>
                  <a:blip r:embed="rId4"/>
                  <a:stretch>
                    <a:fillRect l="-2239" b="-17105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Rectangle 32"/>
                <p:cNvSpPr/>
                <p:nvPr/>
              </p:nvSpPr>
              <p:spPr>
                <a:xfrm>
                  <a:off x="11556029" y="5211258"/>
                  <a:ext cx="382925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3" name="Rectangle 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56029" y="5211258"/>
                  <a:ext cx="382925" cy="46166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Rectangle 33"/>
                <p:cNvSpPr/>
                <p:nvPr/>
              </p:nvSpPr>
              <p:spPr>
                <a:xfrm>
                  <a:off x="7905652" y="3104615"/>
                  <a:ext cx="443070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4" name="Rectangle 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05652" y="3104615"/>
                  <a:ext cx="443070" cy="46166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Rectangle 55"/>
                <p:cNvSpPr/>
                <p:nvPr/>
              </p:nvSpPr>
              <p:spPr>
                <a:xfrm>
                  <a:off x="8077186" y="5088053"/>
                  <a:ext cx="423514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6" name="Rectangle 5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77186" y="5088053"/>
                  <a:ext cx="423514" cy="46166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Rectangle 62"/>
                <p:cNvSpPr/>
                <p:nvPr/>
              </p:nvSpPr>
              <p:spPr>
                <a:xfrm>
                  <a:off x="9335495" y="5127701"/>
                  <a:ext cx="409490" cy="4616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63" name="Rectangle 6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35495" y="5127701"/>
                  <a:ext cx="409490" cy="461665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6" name="Straight Connector 35"/>
            <p:cNvCxnSpPr/>
            <p:nvPr/>
          </p:nvCxnSpPr>
          <p:spPr>
            <a:xfrm flipH="1" flipV="1">
              <a:off x="8386549" y="3481709"/>
              <a:ext cx="1164950" cy="1597495"/>
            </a:xfrm>
            <a:prstGeom prst="line">
              <a:avLst/>
            </a:prstGeom>
            <a:ln w="57150">
              <a:solidFill>
                <a:srgbClr val="D60093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Rectangle 36"/>
                <p:cNvSpPr/>
                <p:nvPr/>
              </p:nvSpPr>
              <p:spPr>
                <a:xfrm>
                  <a:off x="6844999" y="5055144"/>
                  <a:ext cx="409490" cy="4616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7" name="Rectangle 3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44999" y="5055144"/>
                  <a:ext cx="409490" cy="461665"/>
                </a:xfrm>
                <a:prstGeom prst="rect">
                  <a:avLst/>
                </a:prstGeom>
                <a:blipFill>
                  <a:blip r:embed="rId9"/>
                  <a:stretch>
                    <a:fillRect r="-47761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Slide Number Placeholder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539F810C-9DAB-49B2-B45C-341744954A16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3021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42740" y="1467768"/>
            <a:ext cx="885210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  <a:latin typeface="Cambria" panose="02040503050406030204" pitchFamily="18" charset="0"/>
              </a:rPr>
              <a:t>Represent </a:t>
            </a:r>
            <a:r>
              <a:rPr lang="en-US" sz="2400" b="1" i="1" dirty="0">
                <a:solidFill>
                  <a:srgbClr val="C00000"/>
                </a:solidFill>
                <a:latin typeface="Cambria" panose="02040503050406030204" pitchFamily="18" charset="0"/>
              </a:rPr>
              <a:t>f </a:t>
            </a:r>
            <a:r>
              <a:rPr lang="en-US" sz="2400" b="1" dirty="0">
                <a:solidFill>
                  <a:srgbClr val="C00000"/>
                </a:solidFill>
                <a:latin typeface="Cambria" panose="02040503050406030204" pitchFamily="18" charset="0"/>
              </a:rPr>
              <a:t>(</a:t>
            </a:r>
            <a:r>
              <a:rPr lang="en-US" sz="2400" b="1" i="1" dirty="0">
                <a:solidFill>
                  <a:srgbClr val="C00000"/>
                </a:solidFill>
                <a:latin typeface="Cambria" panose="02040503050406030204" pitchFamily="18" charset="0"/>
              </a:rPr>
              <a:t>t </a:t>
            </a:r>
            <a:r>
              <a:rPr lang="en-US" sz="2400" b="1" dirty="0">
                <a:solidFill>
                  <a:srgbClr val="C00000"/>
                </a:solidFill>
                <a:latin typeface="Cambria" panose="02040503050406030204" pitchFamily="18" charset="0"/>
              </a:rPr>
              <a:t>) as a sum as steps, ramps, shifts of basic signals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83973" y="518620"/>
            <a:ext cx="54632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rgbClr val="0000FF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 dirty="0">
                <a:solidFill>
                  <a:srgbClr val="00B050"/>
                </a:solidFill>
              </a:rPr>
              <a:t>Exercise 8 (p. 593 (a) 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309796" y="2827937"/>
                <a:ext cx="6016391" cy="5847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3200" i="1" dirty="0">
                    <a:solidFill>
                      <a:srgbClr val="6600CC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f </a:t>
                </a:r>
                <a:r>
                  <a:rPr lang="en-US" sz="3200" dirty="0">
                    <a:solidFill>
                      <a:srgbClr val="6600CC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(t) =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66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𝟏𝟎</m:t>
                    </m:r>
                  </m:oMath>
                </a14:m>
                <a:r>
                  <a:rPr lang="en-US" sz="3200" dirty="0">
                    <a:solidFill>
                      <a:srgbClr val="6600CC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r(t)- 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solidFill>
                          <a:srgbClr val="66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𝟐𝟎</m:t>
                    </m:r>
                  </m:oMath>
                </a14:m>
                <a:r>
                  <a:rPr lang="en-US" sz="3200" dirty="0">
                    <a:solidFill>
                      <a:srgbClr val="6600CC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r(t-1)+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solidFill>
                          <a:srgbClr val="66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𝟏𝟎</m:t>
                    </m:r>
                  </m:oMath>
                </a14:m>
                <a:r>
                  <a:rPr lang="en-US" sz="3200" dirty="0">
                    <a:solidFill>
                      <a:srgbClr val="6600CC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r(t-2)</a:t>
                </a: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9796" y="2827937"/>
                <a:ext cx="6016391" cy="584775"/>
              </a:xfrm>
              <a:prstGeom prst="rect">
                <a:avLst/>
              </a:prstGeom>
              <a:blipFill>
                <a:blip r:embed="rId2"/>
                <a:stretch>
                  <a:fillRect l="-2533" t="-1354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ight Arrow 10"/>
          <p:cNvSpPr/>
          <p:nvPr/>
        </p:nvSpPr>
        <p:spPr>
          <a:xfrm>
            <a:off x="4636006" y="2952849"/>
            <a:ext cx="421782" cy="334949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583973" y="2084696"/>
            <a:ext cx="3289524" cy="2406203"/>
            <a:chOff x="880694" y="1651307"/>
            <a:chExt cx="2601359" cy="1908672"/>
          </a:xfrm>
        </p:grpSpPr>
        <p:cxnSp>
          <p:nvCxnSpPr>
            <p:cNvPr id="14" name="Straight Arrow Connector 13"/>
            <p:cNvCxnSpPr/>
            <p:nvPr/>
          </p:nvCxnSpPr>
          <p:spPr>
            <a:xfrm flipV="1">
              <a:off x="1487805" y="1971040"/>
              <a:ext cx="0" cy="152082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flipV="1">
              <a:off x="1065530" y="3187066"/>
              <a:ext cx="2106871" cy="722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2121978" y="3137136"/>
              <a:ext cx="0" cy="114300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2746618" y="3137136"/>
              <a:ext cx="0" cy="114300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H="1">
              <a:off x="1423943" y="2296478"/>
              <a:ext cx="127362" cy="2458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V="1">
              <a:off x="1525905" y="2292868"/>
              <a:ext cx="1220713" cy="9960"/>
            </a:xfrm>
            <a:prstGeom prst="line">
              <a:avLst/>
            </a:prstGeom>
            <a:ln w="9525">
              <a:prstDash val="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V="1">
              <a:off x="1487805" y="2296478"/>
              <a:ext cx="595313" cy="907333"/>
            </a:xfrm>
            <a:prstGeom prst="line">
              <a:avLst/>
            </a:prstGeom>
            <a:ln w="28575">
              <a:solidFill>
                <a:srgbClr val="D60093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2083118" y="2292868"/>
              <a:ext cx="663500" cy="901418"/>
            </a:xfrm>
            <a:prstGeom prst="line">
              <a:avLst/>
            </a:prstGeom>
            <a:ln w="28575">
              <a:solidFill>
                <a:srgbClr val="D60093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Rectangle 39"/>
                <p:cNvSpPr/>
                <p:nvPr/>
              </p:nvSpPr>
              <p:spPr>
                <a:xfrm>
                  <a:off x="880694" y="1651307"/>
                  <a:ext cx="711092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40" name="Rectangle 3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0694" y="1651307"/>
                  <a:ext cx="711092" cy="40011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Rectangle 40"/>
                <p:cNvSpPr/>
                <p:nvPr/>
              </p:nvSpPr>
              <p:spPr>
                <a:xfrm>
                  <a:off x="3132405" y="2962481"/>
                  <a:ext cx="349648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41" name="Rectangle 4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32405" y="2962481"/>
                  <a:ext cx="349648" cy="40011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Rectangle 41"/>
                <p:cNvSpPr/>
                <p:nvPr/>
              </p:nvSpPr>
              <p:spPr>
                <a:xfrm>
                  <a:off x="1166264" y="3162536"/>
                  <a:ext cx="36580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2" name="Rectangle 4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6264" y="3162536"/>
                  <a:ext cx="365805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Rectangle 42"/>
                <p:cNvSpPr/>
                <p:nvPr/>
              </p:nvSpPr>
              <p:spPr>
                <a:xfrm>
                  <a:off x="1942139" y="3190647"/>
                  <a:ext cx="36580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3" name="Rectangle 4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42139" y="3190647"/>
                  <a:ext cx="365805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Rectangle 43"/>
                <p:cNvSpPr/>
                <p:nvPr/>
              </p:nvSpPr>
              <p:spPr>
                <a:xfrm>
                  <a:off x="2566797" y="3187066"/>
                  <a:ext cx="36580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4" name="Rectangle 4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66797" y="3187066"/>
                  <a:ext cx="365805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Rectangle 44"/>
                <p:cNvSpPr/>
                <p:nvPr/>
              </p:nvSpPr>
              <p:spPr>
                <a:xfrm>
                  <a:off x="979196" y="2102773"/>
                  <a:ext cx="49404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5" name="Rectangle 4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9196" y="2102773"/>
                  <a:ext cx="494046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842456" y="4972333"/>
                <a:ext cx="6505307" cy="8013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3200" i="1" dirty="0">
                    <a:solidFill>
                      <a:srgbClr val="6600CC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f </a:t>
                </a:r>
                <a:r>
                  <a:rPr lang="en-US" sz="3200" dirty="0">
                    <a:solidFill>
                      <a:srgbClr val="6600CC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(t) 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b="1" i="1" dirty="0">
                            <a:solidFill>
                              <a:srgbClr val="6600CC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1" i="1" dirty="0" smtClean="0">
                            <a:solidFill>
                              <a:srgbClr val="66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  <m:r>
                          <a:rPr lang="en-US" sz="3200" b="1" i="1" dirty="0" smtClean="0">
                            <a:solidFill>
                              <a:srgbClr val="66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𝑨</m:t>
                        </m:r>
                      </m:num>
                      <m:den>
                        <m:r>
                          <a:rPr lang="en-US" sz="3200" b="1" i="1" dirty="0" smtClean="0">
                            <a:solidFill>
                              <a:srgbClr val="66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  <m:r>
                          <a:rPr lang="en-US" sz="3200" b="1" i="1" dirty="0" smtClean="0">
                            <a:solidFill>
                              <a:srgbClr val="66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𝑻</m:t>
                        </m:r>
                      </m:den>
                    </m:f>
                  </m:oMath>
                </a14:m>
                <a:r>
                  <a:rPr lang="en-US" sz="3200" dirty="0">
                    <a:solidFill>
                      <a:srgbClr val="6600CC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r(t)- </a:t>
                </a:r>
                <a:r>
                  <a:rPr lang="en-US" sz="3200" b="1" i="1" dirty="0">
                    <a:solidFill>
                      <a:srgbClr val="6600CC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2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b="1" i="1" dirty="0">
                            <a:solidFill>
                              <a:srgbClr val="6600CC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1" i="1" dirty="0">
                            <a:solidFill>
                              <a:srgbClr val="66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  <m:r>
                          <a:rPr lang="en-US" sz="3200" b="1" i="1" dirty="0">
                            <a:solidFill>
                              <a:srgbClr val="66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𝑨</m:t>
                        </m:r>
                      </m:num>
                      <m:den>
                        <m:r>
                          <a:rPr lang="en-US" sz="3200" b="1" i="1" dirty="0">
                            <a:solidFill>
                              <a:srgbClr val="66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  <m:r>
                          <a:rPr lang="en-US" sz="3200" b="1" i="1" dirty="0">
                            <a:solidFill>
                              <a:srgbClr val="66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𝑻</m:t>
                        </m:r>
                      </m:den>
                    </m:f>
                  </m:oMath>
                </a14:m>
                <a:r>
                  <a:rPr lang="en-US" sz="3200" dirty="0">
                    <a:solidFill>
                      <a:srgbClr val="6600CC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r(t-2T)+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b="1" i="1" dirty="0">
                            <a:solidFill>
                              <a:srgbClr val="6600CC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1" i="1" dirty="0" smtClean="0">
                            <a:solidFill>
                              <a:srgbClr val="66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  <m:r>
                          <a:rPr lang="en-US" sz="3200" b="1" i="1" dirty="0" smtClean="0">
                            <a:solidFill>
                              <a:srgbClr val="66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𝑨</m:t>
                        </m:r>
                      </m:num>
                      <m:den>
                        <m:r>
                          <a:rPr lang="en-US" sz="3200" b="1" i="1" dirty="0" smtClean="0">
                            <a:solidFill>
                              <a:srgbClr val="66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  <m:r>
                          <a:rPr lang="en-US" sz="3200" b="1" i="1" dirty="0" smtClean="0">
                            <a:solidFill>
                              <a:srgbClr val="66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𝑻</m:t>
                        </m:r>
                      </m:den>
                    </m:f>
                  </m:oMath>
                </a14:m>
                <a:r>
                  <a:rPr lang="en-US" sz="3200" dirty="0">
                    <a:solidFill>
                      <a:srgbClr val="6600CC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r(t-4T)</a:t>
                </a:r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456" y="4972333"/>
                <a:ext cx="6505307" cy="801310"/>
              </a:xfrm>
              <a:prstGeom prst="rect">
                <a:avLst/>
              </a:prstGeom>
              <a:blipFill>
                <a:blip r:embed="rId9"/>
                <a:stretch>
                  <a:fillRect l="-2343" r="-1593" b="-1068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Right Arrow 46"/>
          <p:cNvSpPr/>
          <p:nvPr/>
        </p:nvSpPr>
        <p:spPr>
          <a:xfrm rot="10800000">
            <a:off x="7529212" y="5147876"/>
            <a:ext cx="421782" cy="334949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8899535" y="5035150"/>
            <a:ext cx="0" cy="15208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8477260" y="6251176"/>
            <a:ext cx="2106871" cy="72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9533708" y="6201246"/>
            <a:ext cx="0" cy="11430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10158348" y="6201246"/>
            <a:ext cx="0" cy="11430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8835673" y="5360588"/>
            <a:ext cx="127362" cy="2458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8937635" y="5356978"/>
            <a:ext cx="1220713" cy="9960"/>
          </a:xfrm>
          <a:prstGeom prst="line">
            <a:avLst/>
          </a:prstGeom>
          <a:ln w="9525"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8899535" y="5360588"/>
            <a:ext cx="595313" cy="907333"/>
          </a:xfrm>
          <a:prstGeom prst="line">
            <a:avLst/>
          </a:prstGeom>
          <a:ln w="28575">
            <a:solidFill>
              <a:srgbClr val="D60093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9494848" y="5356978"/>
            <a:ext cx="663500" cy="901418"/>
          </a:xfrm>
          <a:prstGeom prst="line">
            <a:avLst/>
          </a:prstGeom>
          <a:ln w="28575">
            <a:solidFill>
              <a:srgbClr val="D60093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8292424" y="4715417"/>
                <a:ext cx="711092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0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2424" y="4715417"/>
                <a:ext cx="711092" cy="400110"/>
              </a:xfrm>
              <a:prstGeom prst="rect">
                <a:avLst/>
              </a:prstGeom>
              <a:blipFill>
                <a:blip r:embed="rId10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/>
              <p:cNvSpPr/>
              <p:nvPr/>
            </p:nvSpPr>
            <p:spPr>
              <a:xfrm>
                <a:off x="10544135" y="6026591"/>
                <a:ext cx="34964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44135" y="6026591"/>
                <a:ext cx="349648" cy="40011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/>
              <p:cNvSpPr/>
              <p:nvPr/>
            </p:nvSpPr>
            <p:spPr>
              <a:xfrm>
                <a:off x="8577994" y="6226646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7994" y="6226646"/>
                <a:ext cx="365805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/>
              <p:cNvSpPr/>
              <p:nvPr/>
            </p:nvSpPr>
            <p:spPr>
              <a:xfrm>
                <a:off x="9353869" y="6254757"/>
                <a:ext cx="50872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Rectangle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3869" y="6254757"/>
                <a:ext cx="508729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/>
              <p:cNvSpPr/>
              <p:nvPr/>
            </p:nvSpPr>
            <p:spPr>
              <a:xfrm>
                <a:off x="9978527" y="6251176"/>
                <a:ext cx="50872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8527" y="6251176"/>
                <a:ext cx="508729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/>
              <p:cNvSpPr/>
              <p:nvPr/>
            </p:nvSpPr>
            <p:spPr>
              <a:xfrm>
                <a:off x="8390926" y="5166883"/>
                <a:ext cx="51392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Rectangle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0926" y="5166883"/>
                <a:ext cx="513923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539F810C-9DAB-49B2-B45C-341744954A16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5914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4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30092" y="1362261"/>
            <a:ext cx="885210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ambria" panose="02040503050406030204" pitchFamily="18" charset="0"/>
              </a:rPr>
              <a:t>Represent </a:t>
            </a:r>
            <a:r>
              <a:rPr lang="en-US" sz="2400" i="1" dirty="0">
                <a:solidFill>
                  <a:srgbClr val="C00000"/>
                </a:solidFill>
                <a:latin typeface="Cambria" panose="02040503050406030204" pitchFamily="18" charset="0"/>
              </a:rPr>
              <a:t>f </a:t>
            </a:r>
            <a:r>
              <a:rPr lang="en-US" sz="2400" dirty="0">
                <a:solidFill>
                  <a:srgbClr val="C00000"/>
                </a:solidFill>
                <a:latin typeface="Cambria" panose="02040503050406030204" pitchFamily="18" charset="0"/>
              </a:rPr>
              <a:t>(</a:t>
            </a:r>
            <a:r>
              <a:rPr lang="en-US" sz="2400" i="1" dirty="0">
                <a:solidFill>
                  <a:srgbClr val="C00000"/>
                </a:solidFill>
                <a:latin typeface="Cambria" panose="02040503050406030204" pitchFamily="18" charset="0"/>
              </a:rPr>
              <a:t>t </a:t>
            </a:r>
            <a:r>
              <a:rPr lang="en-US" sz="2400" dirty="0">
                <a:solidFill>
                  <a:srgbClr val="C00000"/>
                </a:solidFill>
                <a:latin typeface="Cambria" panose="02040503050406030204" pitchFamily="18" charset="0"/>
              </a:rPr>
              <a:t>) as a sum as steps, ramps, shifts of basic signals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4450" y="2053423"/>
            <a:ext cx="3656774" cy="266354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287819" y="2133475"/>
                <a:ext cx="6975756" cy="79900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3200" i="1" dirty="0">
                    <a:solidFill>
                      <a:srgbClr val="6600CC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f </a:t>
                </a:r>
                <a:r>
                  <a:rPr lang="en-US" sz="3200" dirty="0">
                    <a:solidFill>
                      <a:srgbClr val="6600CC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(t) =Ku(t)-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b="1" i="1" dirty="0" smtClean="0">
                            <a:solidFill>
                              <a:srgbClr val="6600CC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1" i="1" dirty="0" smtClean="0">
                            <a:solidFill>
                              <a:srgbClr val="66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𝑲</m:t>
                        </m:r>
                      </m:num>
                      <m:den>
                        <m:r>
                          <a:rPr lang="en-US" sz="2800" b="1" i="1" dirty="0" smtClean="0">
                            <a:solidFill>
                              <a:srgbClr val="66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𝑻</m:t>
                        </m:r>
                        <m:r>
                          <a:rPr lang="en-US" sz="2800" b="1" i="1" dirty="0" smtClean="0">
                            <a:solidFill>
                              <a:srgbClr val="66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  <m:r>
                          <a:rPr lang="en-US" sz="2800" b="1" i="1" dirty="0" smtClean="0">
                            <a:solidFill>
                              <a:srgbClr val="66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2800" b="1" i="1" dirty="0" smtClean="0">
                            <a:solidFill>
                              <a:srgbClr val="66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𝑻</m:t>
                        </m:r>
                        <m:r>
                          <a:rPr lang="en-US" sz="2800" b="1" i="1" dirty="0" smtClean="0">
                            <a:solidFill>
                              <a:srgbClr val="66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den>
                    </m:f>
                  </m:oMath>
                </a14:m>
                <a:r>
                  <a:rPr lang="en-US" sz="3200" dirty="0">
                    <a:solidFill>
                      <a:srgbClr val="6600CC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r(t-T</a:t>
                </a:r>
                <a:r>
                  <a:rPr lang="en-US" sz="2000" dirty="0">
                    <a:solidFill>
                      <a:srgbClr val="6600CC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1</a:t>
                </a:r>
                <a:r>
                  <a:rPr lang="en-US" sz="3200" dirty="0">
                    <a:solidFill>
                      <a:srgbClr val="6600CC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)+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b="1" i="1" dirty="0">
                            <a:solidFill>
                              <a:srgbClr val="6600CC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1" i="1" dirty="0">
                            <a:solidFill>
                              <a:srgbClr val="66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𝑲</m:t>
                        </m:r>
                      </m:num>
                      <m:den>
                        <m:r>
                          <a:rPr lang="en-US" sz="3200" b="1" i="1" dirty="0">
                            <a:solidFill>
                              <a:srgbClr val="66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𝑻</m:t>
                        </m:r>
                        <m:r>
                          <a:rPr lang="en-US" sz="3200" b="1" i="1" dirty="0">
                            <a:solidFill>
                              <a:srgbClr val="66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  <m:r>
                          <a:rPr lang="en-US" sz="3200" b="1" i="1" dirty="0">
                            <a:solidFill>
                              <a:srgbClr val="66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3200" b="1" i="1" dirty="0">
                            <a:solidFill>
                              <a:srgbClr val="66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𝑻</m:t>
                        </m:r>
                        <m:r>
                          <a:rPr lang="en-US" sz="3200" b="1" i="1" dirty="0">
                            <a:solidFill>
                              <a:srgbClr val="66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den>
                    </m:f>
                  </m:oMath>
                </a14:m>
                <a:r>
                  <a:rPr lang="en-US" sz="3200" dirty="0">
                    <a:solidFill>
                      <a:srgbClr val="6600CC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r(t-T</a:t>
                </a:r>
                <a:r>
                  <a:rPr lang="en-US" sz="2000" dirty="0">
                    <a:solidFill>
                      <a:srgbClr val="6600CC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2</a:t>
                </a:r>
                <a:r>
                  <a:rPr lang="en-US" sz="3200" dirty="0">
                    <a:solidFill>
                      <a:srgbClr val="6600CC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7819" y="2133475"/>
                <a:ext cx="6975756" cy="799001"/>
              </a:xfrm>
              <a:prstGeom prst="rect">
                <a:avLst/>
              </a:prstGeom>
              <a:blipFill>
                <a:blip r:embed="rId3"/>
                <a:stretch>
                  <a:fillRect l="-2183" r="-1485" b="-992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ight Arrow 10"/>
          <p:cNvSpPr/>
          <p:nvPr/>
        </p:nvSpPr>
        <p:spPr>
          <a:xfrm rot="19902602">
            <a:off x="4550191" y="3091740"/>
            <a:ext cx="842066" cy="334949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24812" y="405145"/>
            <a:ext cx="57966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rgbClr val="0000FF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 dirty="0"/>
              <a:t>Exercise 10 (p. 594 (b) )</a:t>
            </a:r>
          </a:p>
        </p:txBody>
      </p:sp>
      <p:sp>
        <p:nvSpPr>
          <p:cNvPr id="20" name="Right Arrow 19"/>
          <p:cNvSpPr/>
          <p:nvPr/>
        </p:nvSpPr>
        <p:spPr>
          <a:xfrm rot="10800000">
            <a:off x="6864634" y="5578457"/>
            <a:ext cx="994372" cy="334949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8154AFF4-30AE-5E15-8BD0-005B3EC6D872}"/>
              </a:ext>
            </a:extLst>
          </p:cNvPr>
          <p:cNvGrpSpPr/>
          <p:nvPr/>
        </p:nvGrpSpPr>
        <p:grpSpPr>
          <a:xfrm>
            <a:off x="7827567" y="3227003"/>
            <a:ext cx="4034285" cy="3371851"/>
            <a:chOff x="7495999" y="3042064"/>
            <a:chExt cx="4442955" cy="3710359"/>
          </a:xfrm>
        </p:grpSpPr>
        <p:cxnSp>
          <p:nvCxnSpPr>
            <p:cNvPr id="9" name="Straight Arrow Connector 8"/>
            <p:cNvCxnSpPr/>
            <p:nvPr/>
          </p:nvCxnSpPr>
          <p:spPr>
            <a:xfrm flipV="1">
              <a:off x="7526679" y="6183576"/>
              <a:ext cx="4333662" cy="10487"/>
            </a:xfrm>
            <a:prstGeom prst="straightConnector1">
              <a:avLst/>
            </a:prstGeom>
            <a:ln w="28575">
              <a:tailEnd type="triangl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H="1" flipV="1">
              <a:off x="8377516" y="3226730"/>
              <a:ext cx="5692" cy="2980471"/>
            </a:xfrm>
            <a:prstGeom prst="straightConnector1">
              <a:avLst/>
            </a:prstGeom>
            <a:ln w="28575">
              <a:tailEnd type="triangl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9699780" y="4549491"/>
              <a:ext cx="1328114" cy="1618062"/>
            </a:xfrm>
            <a:prstGeom prst="line">
              <a:avLst/>
            </a:prstGeom>
            <a:ln w="57150">
              <a:solidFill>
                <a:srgbClr val="D60093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/>
                <p:cNvSpPr/>
                <p:nvPr/>
              </p:nvSpPr>
              <p:spPr>
                <a:xfrm>
                  <a:off x="7495999" y="3042064"/>
                  <a:ext cx="817340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5" name="Rectangle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95999" y="3042064"/>
                  <a:ext cx="817340" cy="461665"/>
                </a:xfrm>
                <a:prstGeom prst="rect">
                  <a:avLst/>
                </a:prstGeom>
                <a:blipFill>
                  <a:blip r:embed="rId4"/>
                  <a:stretch>
                    <a:fillRect l="-6557" b="-28986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ctangle 15"/>
                <p:cNvSpPr/>
                <p:nvPr/>
              </p:nvSpPr>
              <p:spPr>
                <a:xfrm>
                  <a:off x="11556029" y="6290758"/>
                  <a:ext cx="382925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6" name="Rectangle 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56029" y="6290758"/>
                  <a:ext cx="382925" cy="461665"/>
                </a:xfrm>
                <a:prstGeom prst="rect">
                  <a:avLst/>
                </a:prstGeom>
                <a:blipFill>
                  <a:blip r:embed="rId5"/>
                  <a:stretch>
                    <a:fillRect b="-2941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/>
                <p:cNvSpPr/>
                <p:nvPr/>
              </p:nvSpPr>
              <p:spPr>
                <a:xfrm>
                  <a:off x="7855251" y="4323481"/>
                  <a:ext cx="423514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7" name="Rectangle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55251" y="4323481"/>
                  <a:ext cx="423514" cy="461665"/>
                </a:xfrm>
                <a:prstGeom prst="rect">
                  <a:avLst/>
                </a:prstGeom>
                <a:blipFill>
                  <a:blip r:embed="rId6"/>
                  <a:stretch>
                    <a:fillRect b="-4348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Rectangle 17"/>
                <p:cNvSpPr/>
                <p:nvPr/>
              </p:nvSpPr>
              <p:spPr>
                <a:xfrm>
                  <a:off x="8077186" y="6167553"/>
                  <a:ext cx="423514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8" name="Rectangle 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77186" y="6167553"/>
                  <a:ext cx="423514" cy="461665"/>
                </a:xfrm>
                <a:prstGeom prst="rect">
                  <a:avLst/>
                </a:prstGeom>
                <a:blipFill>
                  <a:blip r:embed="rId7"/>
                  <a:stretch>
                    <a:fillRect b="-4348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tangle 18"/>
                <p:cNvSpPr/>
                <p:nvPr/>
              </p:nvSpPr>
              <p:spPr>
                <a:xfrm>
                  <a:off x="8852456" y="6232509"/>
                  <a:ext cx="409490" cy="4616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9" name="Rectangle 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52456" y="6232509"/>
                  <a:ext cx="409490" cy="461665"/>
                </a:xfrm>
                <a:prstGeom prst="rect">
                  <a:avLst/>
                </a:prstGeom>
                <a:blipFill>
                  <a:blip r:embed="rId8"/>
                  <a:stretch>
                    <a:fillRect r="-3279" b="-4348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Straight Connector 20"/>
            <p:cNvCxnSpPr/>
            <p:nvPr/>
          </p:nvCxnSpPr>
          <p:spPr>
            <a:xfrm flipH="1">
              <a:off x="8393986" y="4562403"/>
              <a:ext cx="1331962" cy="4565"/>
            </a:xfrm>
            <a:prstGeom prst="line">
              <a:avLst/>
            </a:prstGeom>
            <a:ln w="57150">
              <a:solidFill>
                <a:srgbClr val="D60093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 flipV="1">
              <a:off x="8278039" y="5424407"/>
              <a:ext cx="204258" cy="6561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H="1" flipV="1">
              <a:off x="8267588" y="4562403"/>
              <a:ext cx="204258" cy="6561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Rectangle 24"/>
            <p:cNvSpPr/>
            <p:nvPr/>
          </p:nvSpPr>
          <p:spPr>
            <a:xfrm>
              <a:off x="7904669" y="5176335"/>
              <a:ext cx="34015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/>
                <a:t>1</a:t>
              </a:r>
            </a:p>
          </p:txBody>
        </p:sp>
        <p:cxnSp>
          <p:nvCxnSpPr>
            <p:cNvPr id="26" name="Straight Connector 25"/>
            <p:cNvCxnSpPr/>
            <p:nvPr/>
          </p:nvCxnSpPr>
          <p:spPr>
            <a:xfrm>
              <a:off x="9065533" y="6089183"/>
              <a:ext cx="1058" cy="209761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9725948" y="6074269"/>
              <a:ext cx="1058" cy="209761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10395037" y="6077898"/>
              <a:ext cx="1058" cy="209761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11043578" y="6065198"/>
              <a:ext cx="1058" cy="209761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Rectangle 29"/>
                <p:cNvSpPr/>
                <p:nvPr/>
              </p:nvSpPr>
              <p:spPr>
                <a:xfrm>
                  <a:off x="9515853" y="6213253"/>
                  <a:ext cx="409490" cy="4616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0" name="Rectangle 2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15853" y="6213253"/>
                  <a:ext cx="409490" cy="461665"/>
                </a:xfrm>
                <a:prstGeom prst="rect">
                  <a:avLst/>
                </a:prstGeom>
                <a:blipFill>
                  <a:blip r:embed="rId9"/>
                  <a:stretch>
                    <a:fillRect l="-1639" r="-1639" b="-4348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Rectangle 30"/>
                <p:cNvSpPr/>
                <p:nvPr/>
              </p:nvSpPr>
              <p:spPr>
                <a:xfrm>
                  <a:off x="10199530" y="6213253"/>
                  <a:ext cx="409490" cy="4616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1" name="Rectangle 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99530" y="6213253"/>
                  <a:ext cx="409490" cy="461665"/>
                </a:xfrm>
                <a:prstGeom prst="rect">
                  <a:avLst/>
                </a:prstGeom>
                <a:blipFill>
                  <a:blip r:embed="rId10"/>
                  <a:stretch>
                    <a:fillRect l="-1639" r="-1639" b="-4348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angle 31"/>
                <p:cNvSpPr/>
                <p:nvPr/>
              </p:nvSpPr>
              <p:spPr>
                <a:xfrm>
                  <a:off x="10826660" y="6220878"/>
                  <a:ext cx="409490" cy="4616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2" name="Rectangle 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26660" y="6220878"/>
                  <a:ext cx="409490" cy="461665"/>
                </a:xfrm>
                <a:prstGeom prst="rect">
                  <a:avLst/>
                </a:prstGeom>
                <a:blipFill>
                  <a:blip r:embed="rId11"/>
                  <a:stretch>
                    <a:fillRect r="-3279" b="-4348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1150875" y="5493107"/>
                <a:ext cx="5633273" cy="5847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3200" i="1" dirty="0">
                    <a:solidFill>
                      <a:srgbClr val="6600CC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f </a:t>
                </a:r>
                <a:r>
                  <a:rPr lang="en-US" sz="3200" dirty="0">
                    <a:solidFill>
                      <a:srgbClr val="6600CC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(t) =2u(t)- 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solidFill>
                          <a:srgbClr val="66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sz="3200" dirty="0">
                    <a:solidFill>
                      <a:srgbClr val="6600CC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r(t-T</a:t>
                </a:r>
                <a:r>
                  <a:rPr lang="en-US" sz="2000" dirty="0">
                    <a:solidFill>
                      <a:srgbClr val="6600CC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1</a:t>
                </a:r>
                <a:r>
                  <a:rPr lang="en-US" sz="3200" dirty="0">
                    <a:solidFill>
                      <a:srgbClr val="6600CC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)+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solidFill>
                          <a:srgbClr val="66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sz="3200" dirty="0">
                    <a:solidFill>
                      <a:srgbClr val="6600CC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r(t-T</a:t>
                </a:r>
                <a:r>
                  <a:rPr lang="en-US" sz="2000" dirty="0">
                    <a:solidFill>
                      <a:srgbClr val="6600CC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2</a:t>
                </a:r>
                <a:r>
                  <a:rPr lang="en-US" sz="3200" dirty="0">
                    <a:solidFill>
                      <a:srgbClr val="6600CC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0875" y="5493107"/>
                <a:ext cx="5633273" cy="584775"/>
              </a:xfrm>
              <a:prstGeom prst="rect">
                <a:avLst/>
              </a:prstGeom>
              <a:blipFill>
                <a:blip r:embed="rId12"/>
                <a:stretch>
                  <a:fillRect l="-2814" t="-13542" r="-2056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539F810C-9DAB-49B2-B45C-341744954A16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5439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4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مربع نص 1"/>
          <p:cNvSpPr txBox="1"/>
          <p:nvPr/>
        </p:nvSpPr>
        <p:spPr>
          <a:xfrm>
            <a:off x="387464" y="558856"/>
            <a:ext cx="4834261" cy="9014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000" b="1" dirty="0">
                <a:solidFill>
                  <a:srgbClr val="00B050"/>
                </a:solidFill>
                <a:latin typeface="Cambria" pitchFamily="18" charset="0"/>
              </a:rPr>
              <a:t>Announcement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50647" y="1848118"/>
            <a:ext cx="8691373" cy="1580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3400" dirty="0"/>
              <a:t>Project Proposal will be released next week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3400" dirty="0"/>
              <a:t>Form project groups.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539F810C-9DAB-49B2-B45C-341744954A16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2825689"/>
      </p:ext>
    </p:extLst>
  </p:cSld>
  <p:clrMapOvr>
    <a:masterClrMapping/>
  </p:clrMapOvr>
  <p:transition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818667" y="541112"/>
            <a:ext cx="51929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rgbClr val="0000FF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 dirty="0">
                <a:solidFill>
                  <a:srgbClr val="00B050"/>
                </a:solidFill>
              </a:rPr>
              <a:t>Additional example 1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lum bright="-20000" contrast="40000"/>
          </a:blip>
          <a:stretch>
            <a:fillRect/>
          </a:stretch>
        </p:blipFill>
        <p:spPr>
          <a:xfrm>
            <a:off x="3531230" y="2227602"/>
            <a:ext cx="3426983" cy="33814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30530" y="5609002"/>
            <a:ext cx="11075670" cy="6587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800" b="1" dirty="0">
                <a:solidFill>
                  <a:srgbClr val="6600CC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 (t ) </a:t>
            </a:r>
            <a:r>
              <a:rPr lang="en-US" sz="2800" dirty="0">
                <a:solidFill>
                  <a:srgbClr val="6600CC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 </a:t>
            </a:r>
            <a:r>
              <a:rPr lang="en-US" sz="2800" b="1" dirty="0">
                <a:solidFill>
                  <a:srgbClr val="6600CC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r>
              <a:rPr lang="en-US" sz="2800" dirty="0">
                <a:solidFill>
                  <a:srgbClr val="6600CC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u(t )+ u(t −1)− </a:t>
            </a:r>
            <a:r>
              <a:rPr lang="en-US" sz="2800" b="1" dirty="0">
                <a:solidFill>
                  <a:srgbClr val="6600CC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sz="2800" dirty="0">
                <a:solidFill>
                  <a:srgbClr val="6600CC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u(t − 2)− u(t − 3)− u(t − 4)</a:t>
            </a:r>
          </a:p>
        </p:txBody>
      </p:sp>
      <p:sp>
        <p:nvSpPr>
          <p:cNvPr id="9" name="Rectangle 8"/>
          <p:cNvSpPr/>
          <p:nvPr/>
        </p:nvSpPr>
        <p:spPr>
          <a:xfrm>
            <a:off x="818667" y="1504116"/>
            <a:ext cx="885210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ambria" panose="02040503050406030204" pitchFamily="18" charset="0"/>
              </a:rPr>
              <a:t>Represent </a:t>
            </a:r>
            <a:r>
              <a:rPr lang="en-US" sz="2400" i="1" dirty="0">
                <a:solidFill>
                  <a:srgbClr val="C00000"/>
                </a:solidFill>
                <a:latin typeface="Cambria" panose="02040503050406030204" pitchFamily="18" charset="0"/>
              </a:rPr>
              <a:t>f </a:t>
            </a:r>
            <a:r>
              <a:rPr lang="en-US" sz="2400" dirty="0">
                <a:solidFill>
                  <a:srgbClr val="C00000"/>
                </a:solidFill>
                <a:latin typeface="Cambria" panose="02040503050406030204" pitchFamily="18" charset="0"/>
              </a:rPr>
              <a:t>(</a:t>
            </a:r>
            <a:r>
              <a:rPr lang="en-US" sz="2400" i="1" dirty="0">
                <a:solidFill>
                  <a:srgbClr val="C00000"/>
                </a:solidFill>
                <a:latin typeface="Cambria" panose="02040503050406030204" pitchFamily="18" charset="0"/>
              </a:rPr>
              <a:t>t </a:t>
            </a:r>
            <a:r>
              <a:rPr lang="en-US" sz="2400" dirty="0">
                <a:solidFill>
                  <a:srgbClr val="C00000"/>
                </a:solidFill>
                <a:latin typeface="Cambria" panose="02040503050406030204" pitchFamily="18" charset="0"/>
              </a:rPr>
              <a:t>) as a sum as steps, ramps, shifts of basic signals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539F810C-9DAB-49B2-B45C-341744954A16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1899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lum bright="-20000" contrast="40000"/>
          </a:blip>
          <a:stretch>
            <a:fillRect/>
          </a:stretch>
        </p:blipFill>
        <p:spPr>
          <a:xfrm>
            <a:off x="3305649" y="2225492"/>
            <a:ext cx="6207184" cy="318802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30092" y="331787"/>
            <a:ext cx="26286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rgbClr val="0000FF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 dirty="0">
                <a:solidFill>
                  <a:srgbClr val="00B050"/>
                </a:solidFill>
              </a:rPr>
              <a:t>Example 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130092" y="1444486"/>
            <a:ext cx="885210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ambria" panose="02040503050406030204" pitchFamily="18" charset="0"/>
              </a:rPr>
              <a:t>Represent </a:t>
            </a:r>
            <a:r>
              <a:rPr lang="en-US" sz="2400" i="1" dirty="0">
                <a:solidFill>
                  <a:srgbClr val="C00000"/>
                </a:solidFill>
                <a:latin typeface="Cambria" panose="02040503050406030204" pitchFamily="18" charset="0"/>
              </a:rPr>
              <a:t>f</a:t>
            </a:r>
            <a:r>
              <a:rPr lang="en-US" sz="2400" i="1" baseline="-25000" dirty="0">
                <a:solidFill>
                  <a:srgbClr val="C00000"/>
                </a:solidFill>
                <a:latin typeface="Cambria" panose="02040503050406030204" pitchFamily="18" charset="0"/>
              </a:rPr>
              <a:t>4</a:t>
            </a:r>
            <a:r>
              <a:rPr lang="en-US" sz="2400" i="1" dirty="0">
                <a:solidFill>
                  <a:srgbClr val="C00000"/>
                </a:solidFill>
                <a:latin typeface="Cambria" panose="02040503050406030204" pitchFamily="18" charset="0"/>
              </a:rPr>
              <a:t> (t ) </a:t>
            </a:r>
            <a:r>
              <a:rPr lang="en-US" sz="2400" dirty="0">
                <a:solidFill>
                  <a:srgbClr val="C00000"/>
                </a:solidFill>
                <a:latin typeface="Cambria" panose="02040503050406030204" pitchFamily="18" charset="0"/>
              </a:rPr>
              <a:t>as a sum as steps, ramps, shifts of basic signals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52186" y="5555579"/>
            <a:ext cx="11524781" cy="6587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800" b="1" dirty="0">
                <a:solidFill>
                  <a:srgbClr val="6600CC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b="1" dirty="0">
                <a:solidFill>
                  <a:srgbClr val="6600CC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4</a:t>
            </a:r>
            <a:r>
              <a:rPr lang="en-US" sz="2800" b="1" dirty="0">
                <a:solidFill>
                  <a:srgbClr val="6600CC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(t ) </a:t>
            </a:r>
            <a:r>
              <a:rPr lang="en-US" sz="2800" dirty="0">
                <a:solidFill>
                  <a:srgbClr val="6600CC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 </a:t>
            </a:r>
            <a:r>
              <a:rPr lang="en-US" sz="2800" b="1" dirty="0">
                <a:solidFill>
                  <a:srgbClr val="6600CC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2t </a:t>
            </a:r>
            <a:r>
              <a:rPr lang="en-US" sz="2800" dirty="0">
                <a:solidFill>
                  <a:srgbClr val="6600CC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u(t )- 2(t −2) u(t − 2)− 2(t − 6) u(t − 6)+2(t-7)u(t-7)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539F810C-9DAB-49B2-B45C-341744954A16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4383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539F810C-9DAB-49B2-B45C-341744954A16}" type="slidenum">
              <a:rPr lang="en-GB" smtClean="0"/>
              <a:t>22</a:t>
            </a:fld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04C172CD-A494-38A8-CE64-C1D4FED18656}"/>
              </a:ext>
            </a:extLst>
          </p:cNvPr>
          <p:cNvSpPr txBox="1"/>
          <p:nvPr/>
        </p:nvSpPr>
        <p:spPr>
          <a:xfrm>
            <a:off x="461586" y="454898"/>
            <a:ext cx="21010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rgbClr val="0000FF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 dirty="0">
                <a:solidFill>
                  <a:srgbClr val="00B050"/>
                </a:solidFill>
              </a:rPr>
              <a:t>Practice</a:t>
            </a:r>
          </a:p>
        </p:txBody>
      </p:sp>
      <p:sp>
        <p:nvSpPr>
          <p:cNvPr id="9" name="Rectangle 5">
            <a:extLst>
              <a:ext uri="{FF2B5EF4-FFF2-40B4-BE49-F238E27FC236}">
                <a16:creationId xmlns="" xmlns:a16="http://schemas.microsoft.com/office/drawing/2014/main" id="{F29AD58E-514F-64E7-176A-7CEF91C60C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586" y="1286477"/>
            <a:ext cx="9502281" cy="4801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Use ChatGPT to answer following: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Explain the Unit Step Function and its significance in circuit analysis.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lang="en-US" alt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What is a flipped step function, and how is it different from the standard unit step function?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lang="en-US" alt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Define the ramp function and explain its relationship with the unit step function.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lang="en-US" alt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lang="en-US" alt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What is the impulse function, and how does it differ from the unit step function?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69141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61586" y="5422033"/>
            <a:ext cx="80690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00CC"/>
                </a:solidFill>
                <a:latin typeface="Cambria" panose="02040503050406030204" pitchFamily="18" charset="0"/>
              </a:rPr>
              <a:t>Suggested Additional Problems for Ch. 12: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61586" y="6028431"/>
            <a:ext cx="962263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Cambria" panose="02040503050406030204" pitchFamily="18" charset="0"/>
              </a:rPr>
              <a:t>Exercise 8 (p. 593 (b) ), 10 (p. 594 (a) ), 7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539F810C-9DAB-49B2-B45C-341744954A16}" type="slidenum">
              <a:rPr lang="en-GB" smtClean="0"/>
              <a:t>23</a:t>
            </a:fld>
            <a:endParaRPr lang="en-GB"/>
          </a:p>
        </p:txBody>
      </p:sp>
      <p:sp>
        <p:nvSpPr>
          <p:cNvPr id="4" name="Rectangle 2">
            <a:extLst>
              <a:ext uri="{FF2B5EF4-FFF2-40B4-BE49-F238E27FC236}">
                <a16:creationId xmlns="" xmlns:a16="http://schemas.microsoft.com/office/drawing/2014/main" id="{35758053-9DCE-EB85-5FBF-A52503370F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586" y="1213188"/>
            <a:ext cx="7973529" cy="4062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Unit Step Function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Describes voltage switching on/off in a circuit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Example: f(t)=u(t−T)</a:t>
            </a: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Ramp Function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en-US" alt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Models signals with constant increase rate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en-US" alt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Integral of the Unit Step Function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en-US" alt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Impulse (Delta) Function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en-US" alt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Represents an instantaneous change in signal with zero width and infinite height</a:t>
            </a: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Shifted and Flipped Step Functions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en-US" alt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Shifted Step: f(t)=u(t−T)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en-US" alt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Flipped Step: f(t)=u(T−t)</a:t>
            </a: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Signal Composition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Representing complex functions using sums of steps, ramps, and shifts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Example: f(t)=r(t) - 2r(t-2T) + r(t-4T)f(t)=r(t)−2r(t−2T)+r(t−4T)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04C172CD-A494-38A8-CE64-C1D4FED18656}"/>
              </a:ext>
            </a:extLst>
          </p:cNvPr>
          <p:cNvSpPr txBox="1"/>
          <p:nvPr/>
        </p:nvSpPr>
        <p:spPr>
          <a:xfrm>
            <a:off x="461586" y="454898"/>
            <a:ext cx="24513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rgbClr val="0000FF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 dirty="0">
                <a:solidFill>
                  <a:srgbClr val="00B050"/>
                </a:solidFill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1777722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مربع نص 1"/>
          <p:cNvSpPr txBox="1"/>
          <p:nvPr/>
        </p:nvSpPr>
        <p:spPr>
          <a:xfrm>
            <a:off x="950647" y="505391"/>
            <a:ext cx="483426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000" b="1" dirty="0">
                <a:solidFill>
                  <a:srgbClr val="00B050"/>
                </a:solidFill>
                <a:latin typeface="Cambria" pitchFamily="18" charset="0"/>
              </a:rPr>
              <a:t>Recap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50647" y="1301111"/>
            <a:ext cx="10160946" cy="1580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3400" dirty="0"/>
              <a:t>Syllabus introduction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3400" dirty="0"/>
              <a:t>Linear Circuit Analysis I revision of important concepts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539F810C-9DAB-49B2-B45C-341744954A16}" type="slidenum">
              <a:rPr lang="en-GB" smtClean="0"/>
              <a:t>3</a:t>
            </a:fld>
            <a:endParaRPr lang="en-GB"/>
          </a:p>
        </p:txBody>
      </p:sp>
      <p:sp>
        <p:nvSpPr>
          <p:cNvPr id="5" name="مربع نص 1">
            <a:extLst>
              <a:ext uri="{FF2B5EF4-FFF2-40B4-BE49-F238E27FC236}">
                <a16:creationId xmlns="" xmlns:a16="http://schemas.microsoft.com/office/drawing/2014/main" id="{7711DB52-DA0E-C95D-DFAF-CCC7BD2BE49D}"/>
              </a:ext>
            </a:extLst>
          </p:cNvPr>
          <p:cNvSpPr txBox="1"/>
          <p:nvPr/>
        </p:nvSpPr>
        <p:spPr>
          <a:xfrm>
            <a:off x="885331" y="2862271"/>
            <a:ext cx="483426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000" b="1" dirty="0">
                <a:solidFill>
                  <a:srgbClr val="00B050"/>
                </a:solidFill>
                <a:latin typeface="Cambria" pitchFamily="18" charset="0"/>
              </a:rPr>
              <a:t>New Material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34183D16-35EC-852C-6B9E-C6ED3DBFD9D3}"/>
              </a:ext>
            </a:extLst>
          </p:cNvPr>
          <p:cNvSpPr txBox="1"/>
          <p:nvPr/>
        </p:nvSpPr>
        <p:spPr>
          <a:xfrm>
            <a:off x="950647" y="3677713"/>
            <a:ext cx="8691373" cy="7960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3400" dirty="0"/>
              <a:t>Signals</a:t>
            </a:r>
          </a:p>
        </p:txBody>
      </p:sp>
    </p:spTree>
    <p:extLst>
      <p:ext uri="{BB962C8B-B14F-4D97-AF65-F5344CB8AC3E}">
        <p14:creationId xmlns:p14="http://schemas.microsoft.com/office/powerpoint/2010/main" val="735183424"/>
      </p:ext>
    </p:extLst>
  </p:cSld>
  <p:clrMapOvr>
    <a:masterClrMapping/>
  </p:clrMapOvr>
  <p:transition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539F810C-9DAB-49B2-B45C-341744954A16}" type="slidenum">
              <a:rPr lang="en-GB" smtClean="0"/>
              <a:t>4</a:t>
            </a:fld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B66F6C66-435D-19C9-753E-FB43FE2E13B8}"/>
              </a:ext>
            </a:extLst>
          </p:cNvPr>
          <p:cNvSpPr txBox="1"/>
          <p:nvPr/>
        </p:nvSpPr>
        <p:spPr>
          <a:xfrm>
            <a:off x="852677" y="1491128"/>
            <a:ext cx="9262874" cy="19513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800" dirty="0">
                <a:latin typeface="Cambria" panose="02040503050406030204" pitchFamily="18" charset="0"/>
                <a:ea typeface="Cambria" panose="02040503050406030204" pitchFamily="18" charset="0"/>
              </a:rPr>
              <a:t>2. an ability to compute responses of linear circuits with and without initial conditions via one-sided Laplace transform techniques. SO [1]</a:t>
            </a: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</a:p>
        </p:txBody>
      </p:sp>
      <p:sp>
        <p:nvSpPr>
          <p:cNvPr id="9" name="مربع نص 1">
            <a:extLst>
              <a:ext uri="{FF2B5EF4-FFF2-40B4-BE49-F238E27FC236}">
                <a16:creationId xmlns="" xmlns:a16="http://schemas.microsoft.com/office/drawing/2014/main" id="{C21C7ED3-9CF9-F6A0-18E3-82DF544CCBB4}"/>
              </a:ext>
            </a:extLst>
          </p:cNvPr>
          <p:cNvSpPr txBox="1"/>
          <p:nvPr/>
        </p:nvSpPr>
        <p:spPr>
          <a:xfrm>
            <a:off x="852676" y="364901"/>
            <a:ext cx="4834261" cy="9014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000" b="1" dirty="0">
                <a:solidFill>
                  <a:srgbClr val="00B050"/>
                </a:solidFill>
                <a:latin typeface="Cambria" pitchFamily="18" charset="0"/>
              </a:rPr>
              <a:t>Learning Outcomes</a:t>
            </a:r>
          </a:p>
        </p:txBody>
      </p:sp>
    </p:spTree>
    <p:extLst>
      <p:ext uri="{BB962C8B-B14F-4D97-AF65-F5344CB8AC3E}">
        <p14:creationId xmlns:p14="http://schemas.microsoft.com/office/powerpoint/2010/main" val="2712466671"/>
      </p:ext>
    </p:extLst>
  </p:cSld>
  <p:clrMapOvr>
    <a:masterClrMapping/>
  </p:clrMapOvr>
  <p:transition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مربع نص 1"/>
          <p:cNvSpPr txBox="1"/>
          <p:nvPr/>
        </p:nvSpPr>
        <p:spPr>
          <a:xfrm>
            <a:off x="387464" y="558856"/>
            <a:ext cx="4834261" cy="9014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000" b="1" dirty="0">
                <a:solidFill>
                  <a:srgbClr val="00B050"/>
                </a:solidFill>
                <a:latin typeface="Cambria" pitchFamily="18" charset="0"/>
              </a:rPr>
              <a:t>Basic Signals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18041" y="1973796"/>
            <a:ext cx="4545874" cy="2446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400" dirty="0"/>
              <a:t>1- Unit step function.</a:t>
            </a:r>
          </a:p>
          <a:p>
            <a:pPr>
              <a:lnSpc>
                <a:spcPct val="150000"/>
              </a:lnSpc>
            </a:pPr>
            <a:r>
              <a:rPr lang="en-US" sz="3400" dirty="0"/>
              <a:t>2- Impulse function.</a:t>
            </a:r>
          </a:p>
          <a:p>
            <a:pPr>
              <a:lnSpc>
                <a:spcPct val="150000"/>
              </a:lnSpc>
            </a:pPr>
            <a:r>
              <a:rPr lang="en-US" sz="3400" dirty="0"/>
              <a:t>3- Ramp function.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539F810C-9DAB-49B2-B45C-341744954A16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8695133"/>
      </p:ext>
    </p:extLst>
  </p:cSld>
  <p:clrMapOvr>
    <a:masterClrMapping/>
  </p:clrMapOvr>
  <p:transition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572527" y="1233304"/>
            <a:ext cx="11557831" cy="16857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>
                <a:latin typeface="Cambria" panose="02040503050406030204" pitchFamily="18" charset="0"/>
              </a:rPr>
              <a:t>When a voltage is switched on or off in an electrical circuit at a specified value of time </a:t>
            </a:r>
            <a:r>
              <a:rPr lang="en-US" sz="2400" dirty="0">
                <a:solidFill>
                  <a:srgbClr val="FF0000"/>
                </a:solidFill>
                <a:latin typeface="Cambria" panose="02040503050406030204" pitchFamily="18" charset="0"/>
              </a:rPr>
              <a:t>t.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Cambria" panose="02040503050406030204" pitchFamily="18" charset="0"/>
              </a:rPr>
              <a:t>The switching process can be described mathematically by the function called the Unit Step Function.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72527" y="513470"/>
            <a:ext cx="45175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00B050"/>
                </a:solidFill>
                <a:latin typeface="Cambria" panose="02040503050406030204" pitchFamily="18" charset="0"/>
              </a:rPr>
              <a:t>Unit Step Function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72527" y="2866047"/>
            <a:ext cx="4785857" cy="100235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2864" y="2768938"/>
            <a:ext cx="4791456" cy="113413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527" y="4034052"/>
            <a:ext cx="4632519" cy="2310478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2320" y="4034051"/>
            <a:ext cx="4572000" cy="2310479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539F810C-9DAB-49B2-B45C-341744954A16}" type="slidenum">
              <a:rPr lang="en-GB" smtClean="0"/>
              <a:t>6</a:t>
            </a:fld>
            <a:endParaRPr lang="en-GB"/>
          </a:p>
        </p:txBody>
      </p:sp>
      <p:sp>
        <p:nvSpPr>
          <p:cNvPr id="3" name="Rectangle: Rounded Corners 2">
            <a:extLst>
              <a:ext uri="{FF2B5EF4-FFF2-40B4-BE49-F238E27FC236}">
                <a16:creationId xmlns="" xmlns:a16="http://schemas.microsoft.com/office/drawing/2014/main" id="{E4101295-4D1C-A870-7F1A-E881ECCC53D2}"/>
              </a:ext>
            </a:extLst>
          </p:cNvPr>
          <p:cNvSpPr/>
          <p:nvPr/>
        </p:nvSpPr>
        <p:spPr>
          <a:xfrm>
            <a:off x="7013448" y="2796752"/>
            <a:ext cx="4690872" cy="1003723"/>
          </a:xfrm>
          <a:prstGeom prst="roundRect">
            <a:avLst/>
          </a:prstGeom>
          <a:solidFill>
            <a:srgbClr val="00FF99">
              <a:alpha val="16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7462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7132320" y="3030370"/>
            <a:ext cx="3742359" cy="56044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063817" y="3022383"/>
            <a:ext cx="3742359" cy="56044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72527" y="1233304"/>
            <a:ext cx="11557831" cy="16857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>
                <a:latin typeface="Cambria" panose="02040503050406030204" pitchFamily="18" charset="0"/>
              </a:rPr>
              <a:t>When a voltage is switched on or off in an electrical circuit at a specified value of time </a:t>
            </a:r>
            <a:r>
              <a:rPr lang="en-US" sz="2400" dirty="0">
                <a:solidFill>
                  <a:srgbClr val="FF0000"/>
                </a:solidFill>
                <a:latin typeface="Cambria" panose="02040503050406030204" pitchFamily="18" charset="0"/>
              </a:rPr>
              <a:t>t.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Cambria" panose="02040503050406030204" pitchFamily="18" charset="0"/>
              </a:rPr>
              <a:t>The switching process can be described mathematically by the function called the Unit Step Function.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72527" y="513470"/>
            <a:ext cx="45175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00B050"/>
                </a:solidFill>
                <a:latin typeface="Cambria" panose="02040503050406030204" pitchFamily="18" charset="0"/>
              </a:rPr>
              <a:t>Unit Step Function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527" y="4034052"/>
            <a:ext cx="4632519" cy="2310478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2320" y="4034051"/>
            <a:ext cx="4572000" cy="2310479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539F810C-9DAB-49B2-B45C-341744954A16}" type="slidenum">
              <a:rPr lang="en-GB" smtClean="0"/>
              <a:t>7</a:t>
            </a:fld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1063817" y="3022383"/>
                <a:ext cx="3534937" cy="5524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Unit step function:  u(t) 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i="1" smtClean="0">
                            <a:latin typeface="Cambria Math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1    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≥0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0    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&lt;0</m:t>
                            </m:r>
                          </m:e>
                        </m:eqArr>
                      </m:e>
                    </m: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817" y="3022383"/>
                <a:ext cx="3534937" cy="552459"/>
              </a:xfrm>
              <a:prstGeom prst="rect">
                <a:avLst/>
              </a:prstGeom>
              <a:blipFill rotWithShape="1">
                <a:blip r:embed="rId5"/>
                <a:stretch>
                  <a:fillRect l="-1554" b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7327086" y="3030370"/>
                <a:ext cx="3534937" cy="5524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Unit step function:  u(t) 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i="1" smtClean="0">
                            <a:latin typeface="Cambria Math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1    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&gt;0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0    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&lt;0</m:t>
                            </m:r>
                          </m:e>
                        </m:eqArr>
                      </m:e>
                    </m: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7086" y="3030370"/>
                <a:ext cx="3534937" cy="552459"/>
              </a:xfrm>
              <a:prstGeom prst="rect">
                <a:avLst/>
              </a:prstGeom>
              <a:blipFill rotWithShape="1">
                <a:blip r:embed="rId6"/>
                <a:stretch>
                  <a:fillRect l="-1552" b="-10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713678" y="133815"/>
            <a:ext cx="1438507" cy="379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salman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5257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24729" y="539020"/>
            <a:ext cx="51693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rgbClr val="0000FF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 dirty="0">
                <a:solidFill>
                  <a:srgbClr val="00B050"/>
                </a:solidFill>
              </a:rPr>
              <a:t>Shifted Step Function</a:t>
            </a:r>
            <a:endParaRPr lang="ar-EG" dirty="0">
              <a:solidFill>
                <a:srgbClr val="00B05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24729" y="1248517"/>
            <a:ext cx="9562024" cy="13164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i="1" dirty="0">
                <a:solidFill>
                  <a:srgbClr val="6600CC"/>
                </a:solidFill>
                <a:latin typeface="Cambria" panose="02040503050406030204" pitchFamily="18" charset="0"/>
              </a:rPr>
              <a:t>f(t)=u(t-T)</a:t>
            </a:r>
            <a:r>
              <a:rPr lang="en-US" sz="2400" dirty="0">
                <a:solidFill>
                  <a:srgbClr val="6600CC"/>
                </a:solidFill>
                <a:latin typeface="Cambria" panose="02040503050406030204" pitchFamily="18" charset="0"/>
              </a:rPr>
              <a:t>, time-delayed unit step signal</a:t>
            </a:r>
          </a:p>
          <a:p>
            <a:pPr algn="ctr">
              <a:lnSpc>
                <a:spcPct val="150000"/>
              </a:lnSpc>
            </a:pPr>
            <a:r>
              <a:rPr lang="en-US" sz="2400" dirty="0">
                <a:latin typeface="Cambria" panose="02040503050406030204" pitchFamily="18" charset="0"/>
              </a:rPr>
              <a:t>Often represent voltages that turn on after a prescribed time period </a:t>
            </a:r>
            <a:r>
              <a:rPr lang="en-US" sz="2400" i="1" dirty="0">
                <a:latin typeface="Cambria" panose="02040503050406030204" pitchFamily="18" charset="0"/>
              </a:rPr>
              <a:t>T</a:t>
            </a:r>
            <a:r>
              <a:rPr lang="en-US" sz="2400" dirty="0">
                <a:latin typeface="Cambria" panose="02040503050406030204" pitchFamily="18" charset="0"/>
              </a:rPr>
              <a:t>.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539F810C-9DAB-49B2-B45C-341744954A16}" type="slidenum">
              <a:rPr lang="en-GB" smtClean="0"/>
              <a:t>8</a:t>
            </a:fld>
            <a:endParaRPr lang="en-GB"/>
          </a:p>
        </p:txBody>
      </p:sp>
      <p:grpSp>
        <p:nvGrpSpPr>
          <p:cNvPr id="16" name="Group 15">
            <a:extLst>
              <a:ext uri="{FF2B5EF4-FFF2-40B4-BE49-F238E27FC236}">
                <a16:creationId xmlns="" xmlns:a16="http://schemas.microsoft.com/office/drawing/2014/main" id="{A8786D6B-C9C3-6EB9-C505-AE0A80EEC985}"/>
              </a:ext>
            </a:extLst>
          </p:cNvPr>
          <p:cNvGrpSpPr/>
          <p:nvPr/>
        </p:nvGrpSpPr>
        <p:grpSpPr>
          <a:xfrm>
            <a:off x="955933" y="2968100"/>
            <a:ext cx="4928088" cy="3581296"/>
            <a:chOff x="955933" y="2968100"/>
            <a:chExt cx="4928088" cy="3581296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55933" y="2968100"/>
              <a:ext cx="4928088" cy="3581296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1690003" y="4610440"/>
              <a:ext cx="1167497" cy="57778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>
                <a:lnSpc>
                  <a:spcPct val="150000"/>
                </a:lnSpc>
              </a:pPr>
              <a:r>
                <a:rPr lang="en-US" sz="2400" dirty="0">
                  <a:solidFill>
                    <a:srgbClr val="0000FF"/>
                  </a:solidFill>
                  <a:latin typeface="Cambria" pitchFamily="18" charset="0"/>
                </a:rPr>
                <a:t>+T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224725" y="3052363"/>
              <a:ext cx="2366449" cy="57778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>
                <a:lnSpc>
                  <a:spcPct val="150000"/>
                </a:lnSpc>
              </a:pPr>
              <a:r>
                <a:rPr lang="en-US" sz="2400" dirty="0">
                  <a:solidFill>
                    <a:srgbClr val="0000FF"/>
                  </a:solidFill>
                  <a:latin typeface="Cambria" pitchFamily="18" charset="0"/>
                </a:rPr>
                <a:t>Shift Right</a:t>
              </a:r>
            </a:p>
          </p:txBody>
        </p:sp>
        <p:sp>
          <p:nvSpPr>
            <p:cNvPr id="4" name="Arrow: Right 3">
              <a:extLst>
                <a:ext uri="{FF2B5EF4-FFF2-40B4-BE49-F238E27FC236}">
                  <a16:creationId xmlns="" xmlns:a16="http://schemas.microsoft.com/office/drawing/2014/main" id="{F00136D0-CE12-3376-4F1D-175D2D1D25E5}"/>
                </a:ext>
              </a:extLst>
            </p:cNvPr>
            <p:cNvSpPr/>
            <p:nvPr/>
          </p:nvSpPr>
          <p:spPr>
            <a:xfrm>
              <a:off x="1699291" y="5076825"/>
              <a:ext cx="1158209" cy="195700"/>
            </a:xfrm>
            <a:prstGeom prst="rightArrow">
              <a:avLst/>
            </a:prstGeom>
            <a:solidFill>
              <a:srgbClr val="800000"/>
            </a:solidFill>
            <a:ln>
              <a:solidFill>
                <a:srgbClr val="8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="" xmlns:a16="http://schemas.microsoft.com/office/drawing/2014/main" id="{703DE303-43D0-71AA-964B-FC34CCB917FA}"/>
              </a:ext>
            </a:extLst>
          </p:cNvPr>
          <p:cNvGrpSpPr/>
          <p:nvPr/>
        </p:nvGrpSpPr>
        <p:grpSpPr>
          <a:xfrm>
            <a:off x="6679305" y="2968100"/>
            <a:ext cx="5000774" cy="3620391"/>
            <a:chOff x="6707942" y="2686218"/>
            <a:chExt cx="5000774" cy="3620391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780628" y="2686218"/>
              <a:ext cx="4928088" cy="3620391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7386176" y="4602659"/>
              <a:ext cx="1167497" cy="57778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>
                <a:lnSpc>
                  <a:spcPct val="150000"/>
                </a:lnSpc>
              </a:pPr>
              <a:r>
                <a:rPr lang="en-US" sz="2400" dirty="0">
                  <a:solidFill>
                    <a:srgbClr val="0000FF"/>
                  </a:solidFill>
                  <a:latin typeface="Cambria" pitchFamily="18" charset="0"/>
                </a:rPr>
                <a:t>-T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707942" y="2968100"/>
              <a:ext cx="1750425" cy="57778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>
                <a:lnSpc>
                  <a:spcPct val="150000"/>
                </a:lnSpc>
              </a:pPr>
              <a:r>
                <a:rPr lang="en-US" sz="2400" dirty="0">
                  <a:solidFill>
                    <a:srgbClr val="0000FF"/>
                  </a:solidFill>
                  <a:latin typeface="Cambria" pitchFamily="18" charset="0"/>
                </a:rPr>
                <a:t>Shift Left </a:t>
              </a:r>
            </a:p>
          </p:txBody>
        </p:sp>
        <p:sp>
          <p:nvSpPr>
            <p:cNvPr id="6" name="Arrow: Right 5">
              <a:extLst>
                <a:ext uri="{FF2B5EF4-FFF2-40B4-BE49-F238E27FC236}">
                  <a16:creationId xmlns="" xmlns:a16="http://schemas.microsoft.com/office/drawing/2014/main" id="{6CB3E815-D72D-EF4E-4A2F-CF6D194423E1}"/>
                </a:ext>
              </a:extLst>
            </p:cNvPr>
            <p:cNvSpPr/>
            <p:nvPr/>
          </p:nvSpPr>
          <p:spPr>
            <a:xfrm rot="10800000">
              <a:off x="7583156" y="5076825"/>
              <a:ext cx="746220" cy="154844"/>
            </a:xfrm>
            <a:prstGeom prst="rightArrow">
              <a:avLst/>
            </a:prstGeom>
            <a:solidFill>
              <a:srgbClr val="800000"/>
            </a:solidFill>
            <a:ln>
              <a:solidFill>
                <a:srgbClr val="8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3122220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86224" y="594089"/>
            <a:ext cx="22118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rgbClr val="0000FF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 dirty="0">
                <a:solidFill>
                  <a:srgbClr val="00B050"/>
                </a:solidFill>
              </a:rPr>
              <a:t>Example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86224" y="1589481"/>
            <a:ext cx="80243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ambria" panose="02040503050406030204" pitchFamily="18" charset="0"/>
              </a:rPr>
              <a:t>Obtain the suitable function for the following graph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1" y="2469264"/>
            <a:ext cx="4743450" cy="301472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821434" y="3676266"/>
            <a:ext cx="2821606" cy="7078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4000" i="1" dirty="0">
                <a:solidFill>
                  <a:srgbClr val="0000CC"/>
                </a:solidFill>
                <a:latin typeface="Cambria" panose="02040503050406030204" pitchFamily="18" charset="0"/>
              </a:rPr>
              <a:t>f </a:t>
            </a:r>
            <a:r>
              <a:rPr lang="en-US" sz="4000" dirty="0">
                <a:solidFill>
                  <a:srgbClr val="0000CC"/>
                </a:solidFill>
                <a:latin typeface="Cambria" panose="02040503050406030204" pitchFamily="18" charset="0"/>
              </a:rPr>
              <a:t>(t) = u(t-3)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3855775" y="4027590"/>
            <a:ext cx="2965659" cy="713125"/>
          </a:xfrm>
          <a:prstGeom prst="straightConnector1">
            <a:avLst/>
          </a:prstGeom>
          <a:ln>
            <a:prstDash val="dashDot"/>
            <a:headEnd type="none" w="med" len="med"/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9159733" y="1872258"/>
            <a:ext cx="2902361" cy="12936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i="1" dirty="0">
                <a:solidFill>
                  <a:srgbClr val="6600CC"/>
                </a:solidFill>
                <a:latin typeface="Cambria" panose="02040503050406030204" pitchFamily="18" charset="0"/>
              </a:rPr>
              <a:t>Shifted step:</a:t>
            </a:r>
          </a:p>
          <a:p>
            <a:pPr algn="ctr">
              <a:lnSpc>
                <a:spcPct val="150000"/>
              </a:lnSpc>
            </a:pPr>
            <a:r>
              <a:rPr lang="en-US" sz="3200" i="1" dirty="0">
                <a:solidFill>
                  <a:srgbClr val="6600CC"/>
                </a:solidFill>
                <a:latin typeface="Cambria" panose="02040503050406030204" pitchFamily="18" charset="0"/>
              </a:rPr>
              <a:t>f(t)=u(t-T)</a:t>
            </a:r>
          </a:p>
        </p:txBody>
      </p:sp>
      <p:cxnSp>
        <p:nvCxnSpPr>
          <p:cNvPr id="11" name="Curved Connector 10"/>
          <p:cNvCxnSpPr>
            <a:stCxn id="8" idx="2"/>
            <a:endCxn id="5" idx="3"/>
          </p:cNvCxnSpPr>
          <p:nvPr/>
        </p:nvCxnSpPr>
        <p:spPr>
          <a:xfrm rot="5400000">
            <a:off x="9787178" y="3206473"/>
            <a:ext cx="679598" cy="967874"/>
          </a:xfrm>
          <a:prstGeom prst="curved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992186" y="3741315"/>
            <a:ext cx="1167497" cy="57778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>
              <a:lnSpc>
                <a:spcPct val="150000"/>
              </a:lnSpc>
            </a:pPr>
            <a:r>
              <a:rPr lang="en-US" sz="2400" dirty="0">
                <a:solidFill>
                  <a:srgbClr val="0000FF"/>
                </a:solidFill>
                <a:latin typeface="Cambria" pitchFamily="18" charset="0"/>
              </a:rPr>
              <a:t>T=3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539F810C-9DAB-49B2-B45C-341744954A16}" type="slidenum">
              <a:rPr lang="en-GB" smtClean="0"/>
              <a:t>9</a:t>
            </a:fld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0A1E20A4-7CDD-8D91-583E-DEC0D7AD2B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2473" y="4300881"/>
            <a:ext cx="2013764" cy="231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917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3820</TotalTime>
  <Words>1244</Words>
  <Application>Microsoft Office PowerPoint</Application>
  <PresentationFormat>Custom</PresentationFormat>
  <Paragraphs>219</Paragraphs>
  <Slides>23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SALMAN</cp:lastModifiedBy>
  <cp:revision>35</cp:revision>
  <dcterms:created xsi:type="dcterms:W3CDTF">2017-10-25T09:04:12Z</dcterms:created>
  <dcterms:modified xsi:type="dcterms:W3CDTF">2025-01-13T09:51:44Z</dcterms:modified>
</cp:coreProperties>
</file>