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86" r:id="rId2"/>
    <p:sldId id="263" r:id="rId3"/>
    <p:sldId id="281" r:id="rId4"/>
    <p:sldId id="288" r:id="rId5"/>
    <p:sldId id="265" r:id="rId6"/>
    <p:sldId id="266" r:id="rId7"/>
    <p:sldId id="267" r:id="rId8"/>
    <p:sldId id="289" r:id="rId9"/>
    <p:sldId id="268" r:id="rId10"/>
    <p:sldId id="269" r:id="rId11"/>
    <p:sldId id="290" r:id="rId12"/>
    <p:sldId id="271" r:id="rId13"/>
    <p:sldId id="272" r:id="rId14"/>
    <p:sldId id="273" r:id="rId15"/>
    <p:sldId id="274" r:id="rId16"/>
    <p:sldId id="275" r:id="rId17"/>
    <p:sldId id="28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6"/>
    <p:restoredTop sz="94666"/>
  </p:normalViewPr>
  <p:slideViewPr>
    <p:cSldViewPr snapToGrid="0" snapToObjects="1">
      <p:cViewPr varScale="1">
        <p:scale>
          <a:sx n="87" d="100"/>
          <a:sy n="87" d="100"/>
        </p:scale>
        <p:origin x="-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2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4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8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4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3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37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8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7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45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2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310.png"/><Relationship Id="rId3" Type="http://schemas.openxmlformats.org/officeDocument/2006/relationships/image" Target="../media/image66.png"/><Relationship Id="rId7" Type="http://schemas.openxmlformats.org/officeDocument/2006/relationships/image" Target="../media/image3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43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3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2324100" y="45675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54">
            <a:extLst>
              <a:ext uri="{FF2B5EF4-FFF2-40B4-BE49-F238E27FC236}">
                <a16:creationId xmlns:a16="http://schemas.microsoft.com/office/drawing/2014/main" xmlns="" id="{2F947556-3899-C3CD-5B16-0CA9CD3E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29" y="3075057"/>
            <a:ext cx="104382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212087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7006" y="392132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6391"/>
          <a:stretch/>
        </p:blipFill>
        <p:spPr>
          <a:xfrm>
            <a:off x="1056652" y="1244094"/>
            <a:ext cx="5252708" cy="49189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597579" y="1244094"/>
            <a:ext cx="4568551" cy="4614237"/>
            <a:chOff x="2667946" y="2296517"/>
            <a:chExt cx="6495605" cy="36998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3011"/>
            <a:stretch/>
          </p:blipFill>
          <p:spPr>
            <a:xfrm>
              <a:off x="2667946" y="2576148"/>
              <a:ext cx="6495605" cy="34202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96393"/>
            <a:stretch/>
          </p:blipFill>
          <p:spPr>
            <a:xfrm>
              <a:off x="2667946" y="2296517"/>
              <a:ext cx="6495605" cy="323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8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7006" y="392132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11</a:t>
            </a:fld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6597579" y="1244094"/>
            <a:ext cx="4568551" cy="4614237"/>
            <a:chOff x="2667946" y="2296517"/>
            <a:chExt cx="6495605" cy="36998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3011"/>
            <a:stretch/>
          </p:blipFill>
          <p:spPr>
            <a:xfrm>
              <a:off x="2667946" y="2576148"/>
              <a:ext cx="6495605" cy="34202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96393"/>
            <a:stretch/>
          </p:blipFill>
          <p:spPr>
            <a:xfrm>
              <a:off x="2667946" y="2296517"/>
              <a:ext cx="6495605" cy="32359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4767289"/>
                  </p:ext>
                </p:extLst>
              </p:nvPr>
            </p:nvGraphicFramePr>
            <p:xfrm>
              <a:off x="1215571" y="1244094"/>
              <a:ext cx="3770086" cy="43103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5043"/>
                    <a:gridCol w="1885043"/>
                  </a:tblGrid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ɯ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4767289"/>
                  </p:ext>
                </p:extLst>
              </p:nvPr>
            </p:nvGraphicFramePr>
            <p:xfrm>
              <a:off x="1215571" y="1244094"/>
              <a:ext cx="3770086" cy="43103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5043"/>
                    <a:gridCol w="188504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125000" b="-488000"/>
                          </a:stretch>
                        </a:blipFill>
                      </a:tcPr>
                    </a:tc>
                  </a:tr>
                  <a:tr h="611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25000" r="-99677" b="-3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225000" b="-388000"/>
                          </a:stretch>
                        </a:blipFill>
                      </a:tcPr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328283" b="-291919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24000" r="-99677" b="-18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424000" b="-189000"/>
                          </a:stretch>
                        </a:blipFill>
                      </a:tcPr>
                    </a:tc>
                  </a:tr>
                  <a:tr h="5734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557447" b="-101064"/>
                          </a:stretch>
                        </a:blipFill>
                      </a:tcPr>
                    </a:tc>
                  </a:tr>
                  <a:tr h="575310">
                    <a:tc>
                      <a:txBody>
                        <a:bodyPr/>
                        <a:lstStyle/>
                        <a:p>
                          <a:pPr marL="0" marR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657447" b="-10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413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84747" y="1293960"/>
            <a:ext cx="9101669" cy="1454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The Laplace Transform operation is Linear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For f(t)=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(t )</a:t>
            </a:r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6311" y="2832487"/>
            <a:ext cx="101856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(s)+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618" y="455392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002" y="3740769"/>
            <a:ext cx="378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6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57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6311" y="4377057"/>
            <a:ext cx="5633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when f(t)=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lv-LV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u(t)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+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752770" y="5402618"/>
          <a:ext cx="24669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4" imgW="1117440" imgH="393480" progId="Equation.DSMT4">
                  <p:embed/>
                </p:oleObj>
              </mc:Choice>
              <mc:Fallback>
                <p:oleObj name="Equation" r:id="rId4" imgW="1117440" imgH="39348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770" y="5402618"/>
                        <a:ext cx="246697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65487"/>
              </p:ext>
            </p:extLst>
          </p:nvPr>
        </p:nvGraphicFramePr>
        <p:xfrm>
          <a:off x="1139333" y="5402618"/>
          <a:ext cx="15414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6" imgW="698400" imgH="393480" progId="Equation.DSMT4">
                  <p:embed/>
                </p:oleObj>
              </mc:Choice>
              <mc:Fallback>
                <p:oleObj name="Equation" r:id="rId6" imgW="698400" imgH="39348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333" y="5402618"/>
                        <a:ext cx="15414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913813" y="5032375"/>
          <a:ext cx="21018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8" imgW="952200" imgH="393480" progId="Equation.DSMT4">
                  <p:embed/>
                </p:oleObj>
              </mc:Choice>
              <mc:Fallback>
                <p:oleObj name="Equation" r:id="rId8" imgW="952200" imgH="393480" progId="Equation.DSMT4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3813" y="5032375"/>
                        <a:ext cx="210185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urved Connector 15"/>
          <p:cNvCxnSpPr/>
          <p:nvPr/>
        </p:nvCxnSpPr>
        <p:spPr>
          <a:xfrm>
            <a:off x="2870200" y="5715000"/>
            <a:ext cx="2844800" cy="444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7239000" y="5537200"/>
            <a:ext cx="1727200" cy="342900"/>
          </a:xfrm>
          <a:prstGeom prst="curvedConnector3">
            <a:avLst>
              <a:gd name="adj1" fmla="val 50000"/>
            </a:avLst>
          </a:prstGeom>
          <a:ln>
            <a:solidFill>
              <a:srgbClr val="D60093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26311" y="4916007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7DFED1-7294-5334-E2F5-8F239FDB7E2E}"/>
              </a:ext>
            </a:extLst>
          </p:cNvPr>
          <p:cNvSpPr txBox="1"/>
          <p:nvPr/>
        </p:nvSpPr>
        <p:spPr>
          <a:xfrm>
            <a:off x="862202" y="123208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1. Linearity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031314"/>
            <a:ext cx="10533704" cy="651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6" y="5156268"/>
            <a:ext cx="11389012" cy="6680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609" y="5904834"/>
            <a:ext cx="6066046" cy="7193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391" y="481280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5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3449" y="635709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7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59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230" y="1585760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449" y="3484995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61772" y="5175568"/>
            <a:ext cx="29110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63420" y="2427472"/>
            <a:ext cx="13780" cy="42146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69320" y="6486208"/>
            <a:ext cx="776877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77560" y="3065783"/>
            <a:ext cx="807364" cy="7618"/>
          </a:xfrm>
          <a:prstGeom prst="straightConnector1">
            <a:avLst/>
          </a:prstGeom>
          <a:ln w="28575">
            <a:solidFill>
              <a:srgbClr val="CC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69320" y="3073402"/>
            <a:ext cx="180" cy="341280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646197" y="5175568"/>
            <a:ext cx="364" cy="129206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61772" y="4479426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77560" y="5871709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077560" y="646763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063420" y="376549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69320" y="4725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95354" y="47401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8142" y="35733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2797" y="429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6105" y="28559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9599" y="568704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9599" y="62237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2187" y="2427471"/>
            <a:ext cx="61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11846" y="509448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37" name="TextBox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3449" y="2518949"/>
            <a:ext cx="5898794" cy="430887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61339" y="4326719"/>
            <a:ext cx="5424293" cy="960263"/>
          </a:xfrm>
          <a:prstGeom prst="rect">
            <a:avLst/>
          </a:prstGeom>
          <a:blipFill rotWithShape="0">
            <a:blip r:embed="rId4" cstate="print"/>
            <a:stretch>
              <a:fillRect l="-5730" b="-1656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1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141" y="3083342"/>
            <a:ext cx="3471862" cy="29514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1863" y="2412745"/>
            <a:ext cx="7451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 (t ) = 3u(t )+ u(t −1)− 2u(t − 2)− u(t − 3)− u(t − 4)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blipFill>
                <a:blip r:embed="rId3"/>
                <a:stretch>
                  <a:fillRect l="-4077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91863" y="639094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2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863" y="1533598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6780" y="3381442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2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L[f(t )], then L[</a:t>
                </a:r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f(t )]=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blipFill>
                <a:blip r:embed="rId2"/>
                <a:stretch>
                  <a:fillRect l="-1888" b="-820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21128" y="692128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4AD2CD-3583-42E3-FA0C-5D10E365FEA9}"/>
              </a:ext>
            </a:extLst>
          </p:cNvPr>
          <p:cNvSpPr txBox="1"/>
          <p:nvPr/>
        </p:nvSpPr>
        <p:spPr>
          <a:xfrm>
            <a:off x="921128" y="160644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3. Multiplication-by-t property</a:t>
            </a:r>
          </a:p>
        </p:txBody>
      </p:sp>
    </p:spTree>
    <p:extLst>
      <p:ext uri="{BB962C8B-B14F-4D97-AF65-F5344CB8AC3E}">
        <p14:creationId xmlns:p14="http://schemas.microsoft.com/office/powerpoint/2010/main" val="202922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318" y="434757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8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60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06" y="1167543"/>
            <a:ext cx="881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 of the ramp function R(s)=L[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r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]</a:t>
            </a:r>
            <a:endParaRPr lang="en-US" sz="2400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64" y="2628238"/>
            <a:ext cx="3328706" cy="1948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16993" y="4850475"/>
            <a:ext cx="2575870" cy="924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1229"/>
          <a:stretch/>
        </p:blipFill>
        <p:spPr>
          <a:xfrm>
            <a:off x="844331" y="2408790"/>
            <a:ext cx="5536840" cy="783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4331" y="1976198"/>
            <a:ext cx="2591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 Ramp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29758"/>
          <a:stretch/>
        </p:blipFill>
        <p:spPr>
          <a:xfrm>
            <a:off x="1773304" y="4274466"/>
            <a:ext cx="5827475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9080"/>
          <a:stretch/>
        </p:blipFill>
        <p:spPr>
          <a:xfrm>
            <a:off x="1820008" y="3341628"/>
            <a:ext cx="5780771" cy="7839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1106"/>
          <a:stretch/>
        </p:blipFill>
        <p:spPr>
          <a:xfrm>
            <a:off x="1773304" y="5537747"/>
            <a:ext cx="2397152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1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8066" y="1391890"/>
            <a:ext cx="3690909" cy="206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blipFill rotWithShape="0">
                <a:blip r:embed="rId3"/>
                <a:stretch>
                  <a:fillRect l="-4926" t="-4386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𝑇𝑠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blipFill rotWithShape="0">
                <a:blip r:embed="rId4"/>
                <a:stretch>
                  <a:fillRect l="-3249" b="-1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6329" y="30289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3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329" y="1061283"/>
            <a:ext cx="9203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329" y="4185531"/>
            <a:ext cx="3713108" cy="18084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458" y="4327675"/>
            <a:ext cx="7991962" cy="76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170" y="5364300"/>
            <a:ext cx="6754953" cy="8474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1720" y="2002506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6329" y="1515588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A)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080" y="3468207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𝟐𝐓</m:t>
                        </m:r>
                      </m:num>
                      <m:den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r(t-T)-2Tu(t-3T)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blipFill>
                <a:blip r:embed="rId2"/>
                <a:stretch>
                  <a:fillRect l="-2725" r="-545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𝑠𝑇</m:t>
                            </m:r>
                          </m:sup>
                        </m:sSup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blipFill>
                <a:blip r:embed="rId3"/>
                <a:stretch>
                  <a:fillRect l="-3519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7EF2FE0-9BAF-8D07-B5CE-9907BA57EFC7}"/>
              </a:ext>
            </a:extLst>
          </p:cNvPr>
          <p:cNvGrpSpPr/>
          <p:nvPr/>
        </p:nvGrpSpPr>
        <p:grpSpPr>
          <a:xfrm>
            <a:off x="7231491" y="1469089"/>
            <a:ext cx="4691602" cy="3044280"/>
            <a:chOff x="6142066" y="288838"/>
            <a:chExt cx="5707875" cy="377957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550736" y="3443094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7023583" y="473504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040201" y="1809608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7273" b="-4590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333" r="-5000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410" r="-9639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509" r="-7018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 flipV="1">
              <a:off x="8288975" y="1809608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455" r="-63636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/>
            <p:cNvCxnSpPr/>
            <p:nvPr/>
          </p:nvCxnSpPr>
          <p:spPr>
            <a:xfrm>
              <a:off x="10830198" y="1809607"/>
              <a:ext cx="0" cy="165074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288975" y="1809607"/>
              <a:ext cx="0" cy="165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9276" y="684358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10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276" y="1771337"/>
            <a:ext cx="869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depicted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in the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following figure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Proposal will be released next week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 project groups.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Quiz during Week 4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599" y="1312860"/>
            <a:ext cx="567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V</a:t>
            </a:r>
            <a:r>
              <a:rPr lang="en-US" sz="2400" baseline="-25000" dirty="0">
                <a:solidFill>
                  <a:srgbClr val="006600"/>
                </a:solidFill>
                <a:latin typeface="Cambria" panose="02040503050406030204" pitchFamily="18" charset="0"/>
              </a:rPr>
              <a:t>out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(s)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 for the following Circuit</a:t>
            </a:r>
          </a:p>
        </p:txBody>
      </p:sp>
      <p:sp>
        <p:nvSpPr>
          <p:cNvPr id="4" name="Oval 3"/>
          <p:cNvSpPr/>
          <p:nvPr/>
        </p:nvSpPr>
        <p:spPr>
          <a:xfrm>
            <a:off x="1248726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08726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03239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63239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3063239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583961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8726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63239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08726" y="297649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83961" y="547195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59679" y="297649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29199" y="467947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53964" y="3765922"/>
            <a:ext cx="300038" cy="272564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96777" y="4038486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96777" y="4038486"/>
            <a:ext cx="657225" cy="371475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96777" y="4413013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96777" y="4409961"/>
            <a:ext cx="332422" cy="269513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9834" y="403848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1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9108" y="40155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80100" y="4038246"/>
            <a:ext cx="78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V</a:t>
            </a:r>
            <a:r>
              <a:rPr lang="en-US" baseline="-25000" dirty="0">
                <a:latin typeface="Cambria" panose="02040503050406030204" pitchFamily="18" charset="0"/>
              </a:rPr>
              <a:t>out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07828" y="358125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36682" y="458422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9479" y="40155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l-GR" dirty="0">
                <a:latin typeface="Cambria" panose="02040503050406030204" pitchFamily="18" charset="0"/>
              </a:rPr>
              <a:t>Ω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17063" y="350962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077605" y="1312860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756" y="1922608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8135939" y="3508744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91615" y="1922608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6672278" y="6323603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7126953" y="4518578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47971" y="5332216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8177824" y="6299719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145864" y="5332216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>
            <a:off x="8170135" y="5332216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862021" y="334517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9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1529" y="1246737"/>
            <a:ext cx="5837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 = 10×(I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(t)+ 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(t))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From linearity:  </a:t>
            </a:r>
            <a:r>
              <a:rPr lang="en-US" sz="2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 = 10×(I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(s)+ 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48778" y="3995400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1009320" y="1798635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24471" y="2408383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2067654" y="3994519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23330" y="2408383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blipFill>
                <a:blip r:embed="rId7"/>
                <a:stretch>
                  <a:fillRect l="-27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559595" y="637567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14270" y="4570650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35288" y="5384288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2065141" y="6351791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181" y="5384288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7452" y="5384288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399091" y="3858541"/>
            <a:ext cx="521426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(t)=1.5u(t)-1.5u(t-1)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10×(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  <a:blipFill>
                <a:blip r:embed="rId13"/>
                <a:stretch>
                  <a:fillRect l="-162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400" baseline="-250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blipFill>
                <a:blip r:embed="rId14"/>
                <a:stretch>
                  <a:fillRect l="-2241" t="-22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32867" y="437407"/>
            <a:ext cx="69031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cont.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1529" y="2496314"/>
            <a:ext cx="44368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(t)=2u(t)-2r(t)+2r(t-1)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5×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1.5−1.5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  <a:blipFill>
                <a:blip r:embed="rId15"/>
                <a:stretch>
                  <a:fillRect l="-1300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25" grpId="0"/>
      <p:bldP spid="26" grpId="0" animBg="1"/>
      <p:bldP spid="27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4773" y="464122"/>
            <a:ext cx="820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(Table 12.2. p.584)</a:t>
            </a:r>
            <a:endParaRPr lang="en-US" sz="28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22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75A6914-561D-A63B-43B3-6982E2A8D197}"/>
              </a:ext>
            </a:extLst>
          </p:cNvPr>
          <p:cNvGrpSpPr/>
          <p:nvPr/>
        </p:nvGrpSpPr>
        <p:grpSpPr>
          <a:xfrm>
            <a:off x="1047046" y="1455053"/>
            <a:ext cx="5068006" cy="4183135"/>
            <a:chOff x="1047046" y="1112105"/>
            <a:chExt cx="5068006" cy="41831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DFCD5DD4-0DEA-C404-D376-8F56B395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150" y="3429000"/>
              <a:ext cx="5029902" cy="18662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BDE070CE-E161-D836-4B5A-5CB0F0975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098" y="1455053"/>
              <a:ext cx="5029902" cy="20774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DB88B6E6-40B7-7463-61D9-EA9D4B302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7046" y="1112105"/>
              <a:ext cx="5048955" cy="34294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EA7800D-DE40-4A80-B96A-D3DD80B4E933}"/>
              </a:ext>
            </a:extLst>
          </p:cNvPr>
          <p:cNvGrpSpPr/>
          <p:nvPr/>
        </p:nvGrpSpPr>
        <p:grpSpPr>
          <a:xfrm>
            <a:off x="6417645" y="1455053"/>
            <a:ext cx="5049054" cy="2981741"/>
            <a:chOff x="6417645" y="1573824"/>
            <a:chExt cx="5049054" cy="29817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3FA59D9A-EF62-2124-3CEB-A9C358F8A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7645" y="1916772"/>
              <a:ext cx="5049054" cy="263879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4B49F486-2328-3D64-758A-954DD5C3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7744" y="1573824"/>
              <a:ext cx="5048955" cy="342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857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857" y="1356835"/>
            <a:ext cx="823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043" y="2016968"/>
            <a:ext cx="385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12 t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u(t-4)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043" y="2775726"/>
            <a:ext cx="648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t×12 e</a:t>
            </a:r>
            <a:r>
              <a:rPr lang="en-US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u(t-4) =t×f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(t)=12 e</a:t>
                </a:r>
                <a:r>
                  <a:rPr lang="en-US" sz="28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-3(t-4)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u(t-4) , then 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Callout 8"/>
          <p:cNvSpPr/>
          <p:nvPr/>
        </p:nvSpPr>
        <p:spPr>
          <a:xfrm>
            <a:off x="8130880" y="2531513"/>
            <a:ext cx="2543175" cy="1371563"/>
          </a:xfrm>
          <a:prstGeom prst="wedgeEllipseCallout">
            <a:avLst>
              <a:gd name="adj1" fmla="val -62968"/>
              <a:gd name="adj2" fmla="val 52083"/>
            </a:avLst>
          </a:prstGeom>
          <a:solidFill>
            <a:srgbClr val="7FFF5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Time Shift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F(s)=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+3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Callout 10"/>
          <p:cNvSpPr/>
          <p:nvPr/>
        </p:nvSpPr>
        <p:spPr>
          <a:xfrm>
            <a:off x="8689931" y="4769422"/>
            <a:ext cx="2663869" cy="1371563"/>
          </a:xfrm>
          <a:prstGeom prst="wedgeEllipseCallout">
            <a:avLst>
              <a:gd name="adj1" fmla="val -71956"/>
              <a:gd name="adj2" fmla="val -250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D60093"/>
                </a:solidFill>
                <a:latin typeface="Cambria" panose="02040503050406030204" pitchFamily="18" charset="0"/>
              </a:rPr>
              <a:t>Time Multiplication Property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641" y="521341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4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3535" y="1444388"/>
            <a:ext cx="877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468" y="2108408"/>
            <a:ext cx="318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10 t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u(t)                  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468" y="2920501"/>
            <a:ext cx="574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×10 e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u(t)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 f</a:t>
            </a:r>
            <a:r>
              <a:rPr lang="en-US" sz="3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blipFill>
                <a:blip r:embed="rId2"/>
                <a:stretch>
                  <a:fillRect l="-6566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:r>
                  <a:rPr lang="en-US" sz="4400" dirty="0">
                    <a:solidFill>
                      <a:srgbClr val="CC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blipFill>
                <a:blip r:embed="rId3"/>
                <a:stretch>
                  <a:fillRect l="-3662" b="-13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67468" y="57224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primary advantage of using the Laplace Transform in circuit analysis?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simplifies solving differential equations.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the time shift property of the Laplace Transform.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What is the multiplication-by-time property of the Laplace Transform?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is applied to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analyze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circuits in the frequency domain.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 on Moodle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10102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Practice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0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0539" y="5266932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71575"/>
            <a:ext cx="9622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12.25 (p. 585), 12.26 (p. 587)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Basics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Transforms time-domain signals into the frequency domain, simplifying the analysis of circuits.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 to solve differential equations by transforming them into algebraic equations.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Properties of Laplace Transform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Linearity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 Shift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Multiplication by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Common Examples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Unit Step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Exponential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Delta Function and its Laplace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Applications in Circuit Analysis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Conversion of time-domain circuit equations into the s-domain for easier solution.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Summary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5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8691373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 to basic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183D16-35EC-852C-6B9E-C6ED3DBFD9D3}"/>
              </a:ext>
            </a:extLst>
          </p:cNvPr>
          <p:cNvSpPr txBox="1"/>
          <p:nvPr/>
        </p:nvSpPr>
        <p:spPr>
          <a:xfrm>
            <a:off x="1024126" y="3612887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Laplace transform analysis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Properties of LaPlace transform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:a16="http://schemas.microsoft.com/office/drawing/2014/main" xmlns="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831" y="781699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3AAE5E4-01BA-8066-ED73-AE85B58C76E6}"/>
              </a:ext>
            </a:extLst>
          </p:cNvPr>
          <p:cNvGrpSpPr/>
          <p:nvPr/>
        </p:nvGrpSpPr>
        <p:grpSpPr>
          <a:xfrm>
            <a:off x="1069849" y="3169056"/>
            <a:ext cx="9622535" cy="3145536"/>
            <a:chOff x="161516" y="1880558"/>
            <a:chExt cx="12030484" cy="4441178"/>
          </a:xfrm>
        </p:grpSpPr>
        <p:sp>
          <p:nvSpPr>
            <p:cNvPr id="5" name="Rounded Rectangle 4"/>
            <p:cNvSpPr/>
            <p:nvPr/>
          </p:nvSpPr>
          <p:spPr>
            <a:xfrm>
              <a:off x="3785525" y="1880558"/>
              <a:ext cx="4886403" cy="139747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Circuit 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61516" y="2070338"/>
              <a:ext cx="3624009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Input Signal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671925" y="2032958"/>
              <a:ext cx="3229653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Output Signal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81555" y="4313210"/>
              <a:ext cx="5693434" cy="194669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Laplace Transform (LT) of Circuit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41540" y="4416726"/>
              <a:ext cx="3122762" cy="184605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LT of Input Signal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9074989" y="4485736"/>
              <a:ext cx="3117011" cy="183600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Output Signal in Laplace domain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04514" y="2932981"/>
              <a:ext cx="17252" cy="1897811"/>
            </a:xfrm>
            <a:prstGeom prst="straightConnector1">
              <a:avLst/>
            </a:prstGeom>
            <a:ln w="63500"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386204" y="3019245"/>
              <a:ext cx="17254" cy="1846053"/>
            </a:xfrm>
            <a:prstGeom prst="straightConnector1">
              <a:avLst/>
            </a:prstGeom>
            <a:ln w="63500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17042" y="3438322"/>
              <a:ext cx="1" cy="862641"/>
            </a:xfrm>
            <a:prstGeom prst="straightConnector1">
              <a:avLst/>
            </a:prstGeom>
            <a:ln w="63500">
              <a:solidFill>
                <a:srgbClr val="006600"/>
              </a:solidFill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34B2100-1899-6F2A-3907-8638A3D972BE}"/>
              </a:ext>
            </a:extLst>
          </p:cNvPr>
          <p:cNvSpPr/>
          <p:nvPr/>
        </p:nvSpPr>
        <p:spPr>
          <a:xfrm>
            <a:off x="874831" y="1783737"/>
            <a:ext cx="10094976" cy="10531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Laplace transform analysis technique transforms the time domain analysis of circuit, system, or differential equation to the frequency domain thus making it easier to solve.</a:t>
            </a:r>
          </a:p>
        </p:txBody>
      </p:sp>
    </p:spTree>
    <p:extLst>
      <p:ext uri="{BB962C8B-B14F-4D97-AF65-F5344CB8AC3E}">
        <p14:creationId xmlns:p14="http://schemas.microsoft.com/office/powerpoint/2010/main" val="27426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062" y="693341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1062" y="1890467"/>
            <a:ext cx="11108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Cambria" panose="02040503050406030204" pitchFamily="18" charset="0"/>
              </a:rPr>
              <a:t>The </a:t>
            </a:r>
            <a:r>
              <a:rPr lang="lv-LV" sz="2400" dirty="0">
                <a:latin typeface="Cambria" panose="02040503050406030204" pitchFamily="18" charset="0"/>
              </a:rPr>
              <a:t>one-side</a:t>
            </a:r>
            <a:r>
              <a:rPr lang="lv-LV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 </a:t>
            </a:r>
            <a:r>
              <a:rPr lang="en-US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Laplace Transform </a:t>
            </a:r>
            <a:r>
              <a:rPr lang="en-US" sz="2400" dirty="0">
                <a:latin typeface="Cambria" panose="02040503050406030204" pitchFamily="18" charset="0"/>
              </a:rPr>
              <a:t>of a Signal, a Function, or an Excitation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3200" i="1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 =</a:t>
                </a:r>
                <a:r>
                  <a:rPr lang="en-US" sz="2400" dirty="0" err="1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jω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is a complex variable </a:t>
                </a:r>
                <a:r>
                  <a:rPr lang="lv-LV" sz="2400" dirty="0">
                    <a:latin typeface="Cambria" panose="02040503050406030204" pitchFamily="18" charset="0"/>
                  </a:rPr>
                  <a:t>(</a:t>
                </a:r>
                <a:r>
                  <a:rPr lang="lv-LV" sz="2400" i="1" dirty="0">
                    <a:latin typeface="Cambria" panose="02040503050406030204" pitchFamily="18" charset="0"/>
                  </a:rPr>
                  <a:t>a complex frequency</a:t>
                </a:r>
                <a:r>
                  <a:rPr lang="lv-LV" sz="2400" dirty="0">
                    <a:latin typeface="Cambria" panose="02040503050406030204" pitchFamily="18" charset="0"/>
                  </a:rPr>
                  <a:t>)</a:t>
                </a:r>
                <a:r>
                  <a:rPr lang="en-GB" sz="2400" dirty="0">
                    <a:latin typeface="Cambria" panose="02040503050406030204" pitchFamily="18" charset="0"/>
                  </a:rPr>
                  <a:t> and 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  <a:blipFill>
                <a:blip r:embed="rId4"/>
                <a:stretch>
                  <a:fillRect l="-943" t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982375" y="4924175"/>
            <a:ext cx="10824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latin typeface="Cambria" panose="02040503050406030204" pitchFamily="18" charset="0"/>
              </a:rPr>
              <a:t>F(s) is the frequency domain counterpart of f(t). 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</a:p>
          <a:p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Analysis using Laplase transforms is often called </a:t>
            </a:r>
            <a:r>
              <a:rPr lang="lv-LV" sz="2400" i="1" u="sng" dirty="0">
                <a:solidFill>
                  <a:srgbClr val="0000FF"/>
                </a:solidFill>
                <a:latin typeface="Cambria" panose="02040503050406030204" pitchFamily="18" charset="0"/>
              </a:rPr>
              <a:t>frequency domain analysis</a:t>
            </a:r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.</a:t>
            </a:r>
            <a:endParaRPr lang="en-US" sz="2400" i="1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77508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0429" y="2656296"/>
            <a:ext cx="5536427" cy="1002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37779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1371" y="2184247"/>
            <a:ext cx="4920343" cy="147440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70429" y="2184247"/>
            <a:ext cx="5690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Step function u(t) =</a:t>
            </a:r>
            <a:r>
              <a:rPr lang="en-US" sz="8000" dirty="0" smtClean="0"/>
              <a:t>{</a:t>
            </a:r>
            <a:endParaRPr 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3537857" y="2515734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dirty="0" smtClean="0"/>
              <a:t>t≥0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8237" y="2846623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t&lt;0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43" y="304800"/>
            <a:ext cx="276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303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L[</a:t>
                </a:r>
                <a:r>
                  <a:rPr lang="en-US" sz="3200" dirty="0">
                    <a:latin typeface="Cambria" panose="02040503050406030204" pitchFamily="18" charset="0"/>
                  </a:rPr>
                  <a:t>K e</a:t>
                </a:r>
                <a:r>
                  <a:rPr lang="en-US" sz="3200" baseline="30000" dirty="0">
                    <a:latin typeface="Cambria" panose="02040503050406030204" pitchFamily="18" charset="0"/>
                  </a:rPr>
                  <a:t>-at</a:t>
                </a:r>
                <a:r>
                  <a:rPr lang="en-US" sz="3200" dirty="0">
                    <a:latin typeface="Cambria" panose="02040503050406030204" pitchFamily="18" charset="0"/>
                  </a:rPr>
                  <a:t> u(t)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  <a:blipFill rotWithShape="0">
                <a:blip r:embed="rId3"/>
                <a:stretch>
                  <a:fillRect l="-1450" t="-3390" b="-16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sz="3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  <a:blipFill rotWithShape="0">
                <a:blip r:embed="rId4"/>
                <a:stretch>
                  <a:fillRect l="-3243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9993" y="467846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993" y="1169938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for f(t)=K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538" y="3777466"/>
            <a:ext cx="189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87425"/>
                <a:r>
                  <a:rPr lang="el-GR" sz="2800" b="0" i="1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∞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blipFill>
                <a:blip r:embed="rId5"/>
                <a:stretch>
                  <a:fillRect l="-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784017" y="4656242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Delta(s) = L[</a:t>
            </a:r>
            <a:r>
              <a:rPr lang="el-GR" sz="2400" b="1" dirty="0">
                <a:latin typeface="Cambria" panose="02040503050406030204" pitchFamily="18" charset="0"/>
              </a:rPr>
              <a:t>δ(</a:t>
            </a:r>
            <a:r>
              <a:rPr lang="en-US" sz="2400" b="1" dirty="0">
                <a:latin typeface="Cambria" panose="02040503050406030204" pitchFamily="18" charset="0"/>
              </a:rPr>
              <a:t>t)]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D60093"/>
                    </a:solidFill>
                    <a:latin typeface="Cambria" panose="02040503050406030204" pitchFamily="18" charset="0"/>
                  </a:rPr>
                  <a:t>Delta(s) </a:t>
                </a:r>
                <a:r>
                  <a:rPr lang="en-US" sz="2800" b="1" dirty="0">
                    <a:latin typeface="Cambria" panose="02040503050406030204" pitchFamily="18" charset="0"/>
                  </a:rPr>
                  <a:t>= L[</a:t>
                </a:r>
                <a:r>
                  <a:rPr lang="el-GR" sz="2800" b="1" dirty="0">
                    <a:latin typeface="Cambria" panose="02040503050406030204" pitchFamily="18" charset="0"/>
                  </a:rPr>
                  <a:t>δ (</a:t>
                </a:r>
                <a:r>
                  <a:rPr lang="en-US" sz="2800" b="1" dirty="0">
                    <a:latin typeface="Cambria" panose="02040503050406030204" pitchFamily="18" charset="0"/>
                  </a:rPr>
                  <a:t>t )]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b="1" i="1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2800" b="1" dirty="0">
                            <a:latin typeface="Cambria" panose="02040503050406030204" pitchFamily="18" charset="0"/>
                          </a:rPr>
                          <m:t>δ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</m:sup>
                        </m:s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2800" b="1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2800" b="1" dirty="0">
                    <a:latin typeface="Cambria" panose="02040503050406030204" pitchFamily="18" charset="0"/>
                  </a:rPr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>
                  <a:solidFill>
                    <a:srgbClr val="D60093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  <a:blipFill>
                <a:blip r:embed="rId6"/>
                <a:stretch>
                  <a:fillRect l="-2241" t="-1136" b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784017" y="3959654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Delta </a:t>
            </a:r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(s)</a:t>
            </a:r>
            <a:endParaRPr lang="en-US" sz="2400" b="1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3267" y="4576007"/>
            <a:ext cx="4780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Delta function (or Impulse 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3039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</TotalTime>
  <Words>1990</Words>
  <Application>Microsoft Office PowerPoint</Application>
  <PresentationFormat>Custom</PresentationFormat>
  <Paragraphs>265</Paragraphs>
  <Slides>26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1_Office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53</cp:revision>
  <dcterms:created xsi:type="dcterms:W3CDTF">2017-10-25T09:04:12Z</dcterms:created>
  <dcterms:modified xsi:type="dcterms:W3CDTF">2025-01-10T14:05:37Z</dcterms:modified>
</cp:coreProperties>
</file>