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81" r:id="rId4"/>
    <p:sldId id="28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6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-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4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11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40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xmlns="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xmlns="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xmlns="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8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xmlns="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xmlns="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xmlns="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xmlns="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5534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48791" y="429005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Linear Circuit Analysis II</a:t>
            </a:r>
          </a:p>
          <a:p>
            <a:pPr algn="ctr"/>
            <a:r>
              <a:rPr lang="x-none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EE</a:t>
            </a:r>
            <a:r>
              <a:rPr lang="en-US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x-none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x-none" sz="3600" b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 – Spring 2025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DEEC26-75A9-F4A2-6948-691F17B753B2}"/>
              </a:ext>
            </a:extLst>
          </p:cNvPr>
          <p:cNvSpPr txBox="1"/>
          <p:nvPr/>
        </p:nvSpPr>
        <p:spPr>
          <a:xfrm>
            <a:off x="1034173" y="2636408"/>
            <a:ext cx="7332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65480" y="1324349"/>
            <a:ext cx="687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= L[ f (t)] when f (t) = cos(</a:t>
            </a:r>
            <a:r>
              <a:rPr lang="en-US" sz="2400" dirty="0" err="1">
                <a:solidFill>
                  <a:srgbClr val="C00000"/>
                </a:solidFill>
                <a:latin typeface="Cambria" panose="02040503050406030204" pitchFamily="18" charset="0"/>
              </a:rPr>
              <a:t>ωt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)u(t).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7363" y="2340920"/>
            <a:ext cx="3616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Apply Euler formula: for t ≥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48170" y="2867040"/>
                <a:ext cx="7473224" cy="876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170" y="2867040"/>
                <a:ext cx="7473224" cy="876522"/>
              </a:xfrm>
              <a:prstGeom prst="rect">
                <a:avLst/>
              </a:prstGeom>
              <a:blipFill>
                <a:blip r:embed="rId3"/>
                <a:stretch>
                  <a:fillRect b="-4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678372" y="4034082"/>
                <a:ext cx="6421438" cy="703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</a:rPr>
                  <a:t>Since the Laplace Transform of </a:t>
                </a:r>
                <a:r>
                  <a:rPr lang="en-US" sz="24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e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-at</a:t>
                </a:r>
                <a:r>
                  <a:rPr lang="en-US" sz="24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 u(t) </a:t>
                </a:r>
                <a:r>
                  <a:rPr 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72" y="4034082"/>
                <a:ext cx="6421438" cy="703013"/>
              </a:xfrm>
              <a:prstGeom prst="rect">
                <a:avLst/>
              </a:prstGeom>
              <a:blipFill>
                <a:blip r:embed="rId4"/>
                <a:stretch>
                  <a:fillRect l="-949" b="-3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840187" y="5055939"/>
                <a:ext cx="8182881" cy="863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𝐅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32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32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32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3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sz="32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32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3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187" y="5055939"/>
                <a:ext cx="8182881" cy="863378"/>
              </a:xfrm>
              <a:prstGeom prst="rect">
                <a:avLst/>
              </a:prstGeom>
              <a:blipFill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931627" y="2257536"/>
            <a:ext cx="5392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properties and LT pairs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5480" y="482285"/>
            <a:ext cx="4127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Exercise (p. 576)</a:t>
            </a:r>
          </a:p>
        </p:txBody>
      </p:sp>
    </p:spTree>
    <p:extLst>
      <p:ext uri="{BB962C8B-B14F-4D97-AF65-F5344CB8AC3E}">
        <p14:creationId xmlns:p14="http://schemas.microsoft.com/office/powerpoint/2010/main" val="3002020462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0802" y="1645811"/>
            <a:ext cx="860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for the following function f(t)=10e</a:t>
            </a:r>
            <a:r>
              <a:rPr lang="en-US" sz="2400" baseline="30000" dirty="0">
                <a:solidFill>
                  <a:srgbClr val="C00000"/>
                </a:solidFill>
                <a:latin typeface="Cambria" panose="02040503050406030204" pitchFamily="18" charset="0"/>
              </a:rPr>
              <a:t>-2t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cos(4t) u(t)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93542" y="2799799"/>
                <a:ext cx="5553380" cy="974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𝐅</m:t>
                        </m:r>
                        <m:r>
                          <a:rPr lang="en-US" sz="3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  <m:r>
                          <a:rPr lang="en-US" sz="3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6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</m:t>
                        </m:r>
                      </m:den>
                    </m:f>
                  </m:oMath>
                </a14:m>
                <a:endParaRPr lang="en-US" sz="3600" b="1" dirty="0">
                  <a:solidFill>
                    <a:srgbClr val="D6009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542" y="2799799"/>
                <a:ext cx="5553380" cy="974819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40802" y="427512"/>
            <a:ext cx="5192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Additional example 3</a:t>
            </a:r>
          </a:p>
        </p:txBody>
      </p:sp>
    </p:spTree>
    <p:extLst>
      <p:ext uri="{BB962C8B-B14F-4D97-AF65-F5344CB8AC3E}">
        <p14:creationId xmlns:p14="http://schemas.microsoft.com/office/powerpoint/2010/main" val="28619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4015" y="1056877"/>
            <a:ext cx="896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6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(s) for the following function f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6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(t)=20t e</a:t>
            </a:r>
            <a:r>
              <a:rPr lang="en-US" sz="2400" baseline="30000" dirty="0">
                <a:solidFill>
                  <a:srgbClr val="C00000"/>
                </a:solidFill>
                <a:latin typeface="Cambria" panose="02040503050406030204" pitchFamily="18" charset="0"/>
              </a:rPr>
              <a:t>-2t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sin(4t) u(t)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015" y="190967"/>
            <a:ext cx="5192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Additional 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4638" y="1671916"/>
                <a:ext cx="6473170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20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800" baseline="300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−2</m:t>
                    </m:r>
                    <m:r>
                      <m:rPr>
                        <m:nor/>
                      </m:rPr>
                      <a:rPr lang="en-US" sz="2800" baseline="300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) = </m:t>
                    </m:r>
                    <m:r>
                      <m:rPr>
                        <m:nor/>
                      </m:rPr>
                      <a:rPr lang="en-US" sz="2800" b="1" i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t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where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38" y="1671916"/>
                <a:ext cx="6473170" cy="861774"/>
              </a:xfrm>
              <a:prstGeom prst="rect">
                <a:avLst/>
              </a:prstGeom>
              <a:blipFill>
                <a:blip r:embed="rId2"/>
                <a:stretch>
                  <a:fillRect l="-3296" b="-239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90931" y="2823424"/>
                <a:ext cx="5653561" cy="678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</m:t>
                    </m:r>
                    <m:f>
                      <m:f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931" y="2823424"/>
                <a:ext cx="5653561" cy="678199"/>
              </a:xfrm>
              <a:prstGeom prst="rect">
                <a:avLst/>
              </a:prstGeom>
              <a:blipFill>
                <a:blip r:embed="rId3"/>
                <a:stretch>
                  <a:fillRect t="-4505" b="-7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2122" y="2102803"/>
                <a:ext cx="34717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−2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22" y="2102803"/>
                <a:ext cx="3471720" cy="461665"/>
              </a:xfrm>
              <a:prstGeom prst="rect">
                <a:avLst/>
              </a:prstGeom>
              <a:blipFill>
                <a:blip r:embed="rId4"/>
                <a:stretch>
                  <a:fillRect l="-1404" t="-10526" r="-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95133" y="3875278"/>
                <a:ext cx="3124702" cy="910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33" y="3875278"/>
                <a:ext cx="3124702" cy="910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95133" y="5059097"/>
                <a:ext cx="6000682" cy="7820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80</m:t>
                            </m:r>
                          </m:num>
                          <m:den>
                            <m:r>
                              <a:rPr lang="en-US" sz="2800" b="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b="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+16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28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+16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33" y="5059097"/>
                <a:ext cx="6000682" cy="782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12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6018" y="1175347"/>
            <a:ext cx="7915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transforms for:  g(t) = 6cos (4(t −1))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u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(t-1)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5884" y="334883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5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6018" y="3987876"/>
            <a:ext cx="9063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transforms for: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h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= (6sin(3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)+ 8cos(3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))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u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6018" y="3309460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26176" y="5022567"/>
                <a:ext cx="6056367" cy="711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f>
                      <m:f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sSup>
                          <m:sSupPr>
                            <m:ctrlPr>
                              <a:rPr lang="en-US" sz="32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sz="3200" b="1" dirty="0">
                    <a:latin typeface="Cambria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𝟖</m:t>
                    </m:r>
                    <m:f>
                      <m:fPr>
                        <m:ctrlPr>
                          <a:rPr lang="en-US" sz="3200" b="1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sSup>
                          <m:sSupPr>
                            <m:ctrlPr>
                              <a:rPr lang="en-US" sz="32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sz="3200" b="1" dirty="0">
                    <a:latin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𝟏𝟖</m:t>
                        </m:r>
                      </m:num>
                      <m:den>
                        <m:sSup>
                          <m:sSupPr>
                            <m:ctrlPr>
                              <a:rPr lang="en-US" sz="32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en-US" sz="3200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76" y="5022567"/>
                <a:ext cx="6056367" cy="711477"/>
              </a:xfrm>
              <a:prstGeom prst="rect">
                <a:avLst/>
              </a:prstGeom>
              <a:blipFill>
                <a:blip r:embed="rId2"/>
                <a:stretch>
                  <a:fillRect t="-3419" b="-17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26441" y="1871161"/>
                <a:ext cx="6056367" cy="711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f>
                      <m:f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sSup>
                          <m:sSupPr>
                            <m:ctrlPr>
                              <a:rPr lang="en-US" sz="32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b="1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r>
                  <a:rPr lang="en-US" sz="3200" b="1" dirty="0">
                    <a:latin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sSup>
                          <m:sSupPr>
                            <m:ctrlPr>
                              <a:rPr lang="en-US" sz="32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  <m:sSup>
                      <m:sSupPr>
                        <m:ctrlPr>
                          <a:rPr lang="en-US" sz="32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en-US" sz="3200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441" y="1871161"/>
                <a:ext cx="6056367" cy="711477"/>
              </a:xfrm>
              <a:prstGeom prst="rect">
                <a:avLst/>
              </a:prstGeom>
              <a:blipFill>
                <a:blip r:embed="rId3"/>
                <a:stretch>
                  <a:fillRect t="-3419" b="-17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04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simplifies solving differential equations. 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the significance of the time-shift property of the Laplace transform and how it applies to a delayed signal.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does the frequency shift property affect the Laplace transform of a sinusoidal signal?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Discuss the importance of initial conditions when solving linear circuit problems using Laplace transforms.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10102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Practice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0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4594" y="5141545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779" y="5701642"/>
            <a:ext cx="9622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Exercises 1, 2, 4, 6 (p. 592), 16, 17 (p. 595)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ACF737B-4B69-7767-BD70-CE2FA1FB7326}"/>
              </a:ext>
            </a:extLst>
          </p:cNvPr>
          <p:cNvSpPr txBox="1"/>
          <p:nvPr/>
        </p:nvSpPr>
        <p:spPr>
          <a:xfrm>
            <a:off x="771525" y="1131680"/>
            <a:ext cx="985225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Transforms a time-domain function into the s-domain for easier analysis of linear systems.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Properties: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Linearity: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Shift: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 Shift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in Circuit Analysis: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analyzing systems with initial conditions.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solve differential equations by transforming them into algebraic equations.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6CE1C-C844-CC4C-2C89-9648BD73E38B}"/>
              </a:ext>
            </a:extLst>
          </p:cNvPr>
          <p:cNvSpPr txBox="1"/>
          <p:nvPr/>
        </p:nvSpPr>
        <p:spPr>
          <a:xfrm>
            <a:off x="771525" y="437972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2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313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Project Proposal will be released this week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Form project groups by the end of this week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Quiz during Week 4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259252"/>
            <a:ext cx="11108004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Overview of Partial Fraction Expansions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Applying the Inverse Laplace Transform to the  Decomposed Terms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183D16-35EC-852C-6B9E-C6ED3DBFD9D3}"/>
              </a:ext>
            </a:extLst>
          </p:cNvPr>
          <p:cNvSpPr txBox="1"/>
          <p:nvPr/>
        </p:nvSpPr>
        <p:spPr>
          <a:xfrm>
            <a:off x="1024125" y="3612887"/>
            <a:ext cx="11108004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Types of Partial Fraction Expansions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Repeated Poles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Applying the Inverse Laplace Transform to the  Decomposed Terms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xmlns="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2375" y="715755"/>
            <a:ext cx="6686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982375" y="1798244"/>
            <a:ext cx="10339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 Laplace Transform of a Signal, a Function, or an Excitation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416011" y="2900308"/>
                <a:ext cx="6170902" cy="1157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𝒔𝒕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sz="3200" b="1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11" y="2900308"/>
                <a:ext cx="6170902" cy="1157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82375" y="4533996"/>
                <a:ext cx="4361152" cy="866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 =σ + </a:t>
                </a:r>
                <a:r>
                  <a:rPr lang="en-US" sz="2400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jω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is a complex variable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75" y="4533996"/>
                <a:ext cx="4361152" cy="866969"/>
              </a:xfrm>
              <a:prstGeom prst="rect">
                <a:avLst/>
              </a:prstGeom>
              <a:blipFill rotWithShape="0">
                <a:blip r:embed="rId5"/>
                <a:stretch>
                  <a:fillRect l="-2095" t="-5634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12960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43340" y="1299887"/>
                <a:ext cx="8695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340" y="1299887"/>
                <a:ext cx="86959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51883" y="1083546"/>
                <a:ext cx="338233" cy="925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883" y="1083546"/>
                <a:ext cx="338233" cy="925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97669" y="2664897"/>
                <a:ext cx="261526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/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69" y="2664897"/>
                <a:ext cx="2615268" cy="492443"/>
              </a:xfrm>
              <a:prstGeom prst="rect">
                <a:avLst/>
              </a:prstGeom>
              <a:blipFill>
                <a:blip r:embed="rId4"/>
                <a:stretch>
                  <a:fillRect l="-9324" t="-23457" b="-50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51883" y="2448555"/>
                <a:ext cx="496354" cy="925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883" y="2448555"/>
                <a:ext cx="496354" cy="9252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00289" y="4266591"/>
                <a:ext cx="1712648" cy="50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289" y="4266591"/>
                <a:ext cx="1712648" cy="5035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851883" y="4055806"/>
                <a:ext cx="496354" cy="925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883" y="4055806"/>
                <a:ext cx="496354" cy="9252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85861" y="5824843"/>
                <a:ext cx="17270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861" y="5824843"/>
                <a:ext cx="1727076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851883" y="5614058"/>
                <a:ext cx="908326" cy="922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883" y="5614058"/>
                <a:ext cx="908326" cy="9220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07571" y="167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 domain                Laplace domain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929926" y="1299887"/>
            <a:ext cx="3065929" cy="46256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ight Arrow 14"/>
          <p:cNvSpPr/>
          <p:nvPr/>
        </p:nvSpPr>
        <p:spPr>
          <a:xfrm>
            <a:off x="4929926" y="5824843"/>
            <a:ext cx="3065929" cy="46256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ight Arrow 15"/>
          <p:cNvSpPr/>
          <p:nvPr/>
        </p:nvSpPr>
        <p:spPr>
          <a:xfrm>
            <a:off x="4929926" y="4312951"/>
            <a:ext cx="3065929" cy="46256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ight Arrow 16"/>
          <p:cNvSpPr/>
          <p:nvPr/>
        </p:nvSpPr>
        <p:spPr>
          <a:xfrm>
            <a:off x="4929926" y="2694776"/>
            <a:ext cx="3065929" cy="46256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0658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53695" y="1586757"/>
                <a:ext cx="16146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695" y="1586757"/>
                <a:ext cx="161460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541704" y="1370415"/>
                <a:ext cx="892296" cy="998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𝑻𝒔</m:t>
                              </m:r>
                            </m:sup>
                          </m:sSup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704" y="1370415"/>
                <a:ext cx="892296" cy="998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541704" y="5416835"/>
                <a:ext cx="1579600" cy="10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704" y="5416835"/>
                <a:ext cx="1579600" cy="1012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 domain                Laplace domain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687220" y="1586756"/>
            <a:ext cx="3065929" cy="46256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ight Arrow 13"/>
          <p:cNvSpPr/>
          <p:nvPr/>
        </p:nvSpPr>
        <p:spPr>
          <a:xfrm>
            <a:off x="4687220" y="5627620"/>
            <a:ext cx="3065929" cy="46256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ight Arrow 15"/>
          <p:cNvSpPr/>
          <p:nvPr/>
        </p:nvSpPr>
        <p:spPr>
          <a:xfrm>
            <a:off x="4687220" y="2981645"/>
            <a:ext cx="3065929" cy="46256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64916" y="2941159"/>
                <a:ext cx="16033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916" y="2941159"/>
                <a:ext cx="160338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541704" y="2681514"/>
                <a:ext cx="884281" cy="1000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704" y="2681514"/>
                <a:ext cx="884281" cy="10007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96583" y="5566729"/>
                <a:ext cx="20717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𝒂𝒕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83" y="5566729"/>
                <a:ext cx="207172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51699" y="4249202"/>
                <a:ext cx="21166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𝒂𝒕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99" y="4249202"/>
                <a:ext cx="2116605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541704" y="4038417"/>
                <a:ext cx="1043171" cy="933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704" y="4038417"/>
                <a:ext cx="1043171" cy="9335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/>
          <p:cNvSpPr/>
          <p:nvPr/>
        </p:nvSpPr>
        <p:spPr>
          <a:xfrm>
            <a:off x="4687220" y="4295561"/>
            <a:ext cx="3065929" cy="46256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7897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4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Laplace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35189" y="2502570"/>
                <a:ext cx="8515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89" y="2502570"/>
                <a:ext cx="85158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76456" y="2340314"/>
                <a:ext cx="320601" cy="925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56" y="2340314"/>
                <a:ext cx="320601" cy="925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5044307" y="2548290"/>
            <a:ext cx="2299447" cy="34692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83536" y="3418919"/>
                <a:ext cx="15928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36" y="3418919"/>
                <a:ext cx="159280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6456" y="3256663"/>
                <a:ext cx="888448" cy="988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56" y="3256663"/>
                <a:ext cx="888448" cy="988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5044307" y="3464639"/>
            <a:ext cx="2299447" cy="34692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63662" y="4014436"/>
            <a:ext cx="10972800" cy="804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solidFill>
                  <a:srgbClr val="C00000"/>
                </a:solidFill>
              </a:rPr>
              <a:t>Frequency shift property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24307" y="5121367"/>
                <a:ext cx="21062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307" y="5121367"/>
                <a:ext cx="210621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6456" y="5098957"/>
                <a:ext cx="1624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56" y="5098957"/>
                <a:ext cx="16242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5044307" y="5232402"/>
            <a:ext cx="2299447" cy="34692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2521907-02B5-F677-490F-83DE0A40DEA9}"/>
              </a:ext>
            </a:extLst>
          </p:cNvPr>
          <p:cNvSpPr txBox="1">
            <a:spLocks/>
          </p:cNvSpPr>
          <p:nvPr/>
        </p:nvSpPr>
        <p:spPr>
          <a:xfrm>
            <a:off x="928475" y="1342737"/>
            <a:ext cx="3611406" cy="804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</a:rPr>
              <a:t>Time shift property </a:t>
            </a:r>
          </a:p>
        </p:txBody>
      </p:sp>
    </p:spTree>
    <p:extLst>
      <p:ext uri="{BB962C8B-B14F-4D97-AF65-F5344CB8AC3E}">
        <p14:creationId xmlns:p14="http://schemas.microsoft.com/office/powerpoint/2010/main" val="14166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1" grpId="0"/>
      <p:bldP spid="15" grpId="0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37337" y="1158854"/>
            <a:ext cx="687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= L[ f (t)] when f (t) = sin(</a:t>
            </a:r>
            <a:r>
              <a:rPr lang="en-US" sz="2400" dirty="0" err="1">
                <a:solidFill>
                  <a:srgbClr val="C00000"/>
                </a:solidFill>
                <a:latin typeface="Cambria" panose="02040503050406030204" pitchFamily="18" charset="0"/>
              </a:rPr>
              <a:t>ωt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)u(t).</a:t>
            </a:r>
          </a:p>
        </p:txBody>
      </p:sp>
      <p:sp>
        <p:nvSpPr>
          <p:cNvPr id="2" name="Rectangle 1"/>
          <p:cNvSpPr/>
          <p:nvPr/>
        </p:nvSpPr>
        <p:spPr>
          <a:xfrm>
            <a:off x="890815" y="1739308"/>
            <a:ext cx="3616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Apply Euler formula: for t ≥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93603" y="2365200"/>
                <a:ext cx="6641442" cy="8217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000" dirty="0">
                                <a:solidFill>
                                  <a:schemeClr val="tx1"/>
                                </a:solidFill>
                                <a:latin typeface="Cambria" panose="02040503050406030204" pitchFamily="18" charset="0"/>
                              </a:rPr>
                              <m:t>ω</m:t>
                            </m:r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3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3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3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603" y="2365200"/>
                <a:ext cx="6641442" cy="821763"/>
              </a:xfrm>
              <a:prstGeom prst="rect">
                <a:avLst/>
              </a:prstGeom>
              <a:blipFill>
                <a:blip r:embed="rId3"/>
                <a:stretch>
                  <a:fillRect l="-1928"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90815" y="3581267"/>
                <a:ext cx="6421438" cy="703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Since the Laplace Transform of </a:t>
                </a:r>
                <a:r>
                  <a:rPr lang="en-US" sz="24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e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-at</a:t>
                </a:r>
                <a:r>
                  <a:rPr lang="en-US" sz="24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 u(t) </a:t>
                </a:r>
                <a:r>
                  <a:rPr lang="en-US" sz="20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15" y="3581267"/>
                <a:ext cx="6421438" cy="703013"/>
              </a:xfrm>
              <a:prstGeom prst="rect">
                <a:avLst/>
              </a:prstGeom>
              <a:blipFill>
                <a:blip r:embed="rId4"/>
                <a:stretch>
                  <a:fillRect l="-949" b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01550" y="4673568"/>
                <a:ext cx="8445452" cy="890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𝐅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den>
                        </m:f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3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32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550" y="4673568"/>
                <a:ext cx="8445452" cy="890693"/>
              </a:xfrm>
              <a:prstGeom prst="rect">
                <a:avLst/>
              </a:prstGeom>
              <a:blipFill>
                <a:blip r:embed="rId5"/>
                <a:stretch>
                  <a:fillRect b="-6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37337" y="426949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1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7 (p. 576)</a:t>
            </a:r>
          </a:p>
        </p:txBody>
      </p:sp>
    </p:spTree>
    <p:extLst>
      <p:ext uri="{BB962C8B-B14F-4D97-AF65-F5344CB8AC3E}">
        <p14:creationId xmlns:p14="http://schemas.microsoft.com/office/powerpoint/2010/main" val="1676167581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8066</TotalTime>
  <Words>1111</Words>
  <Application>Microsoft Office PowerPoint</Application>
  <PresentationFormat>Custom</PresentationFormat>
  <Paragraphs>117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domain                Laplace domain</vt:lpstr>
      <vt:lpstr>Time domain                Laplace domain</vt:lpstr>
      <vt:lpstr>Laplace transform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39</cp:revision>
  <dcterms:created xsi:type="dcterms:W3CDTF">2017-10-25T09:04:12Z</dcterms:created>
  <dcterms:modified xsi:type="dcterms:W3CDTF">2025-01-13T13:58:07Z</dcterms:modified>
</cp:coreProperties>
</file>