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5" r:id="rId6"/>
    <p:sldId id="303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dolmaleki" initials="MA" lastIdx="3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8"/>
    <p:restoredTop sz="94666"/>
  </p:normalViewPr>
  <p:slideViewPr>
    <p:cSldViewPr snapToGrid="0" snapToObjects="1">
      <p:cViewPr varScale="1">
        <p:scale>
          <a:sx n="84" d="100"/>
          <a:sy n="84" d="100"/>
        </p:scale>
        <p:origin x="-7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BC8A2-EF3D-1041-BD61-E0B1E1DB3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Solving linear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AB2B41-7431-1B4F-B7C8-30CAE64F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258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Reference: Marvin L. </a:t>
            </a:r>
            <a:r>
              <a:rPr lang="en-US" b="1" dirty="0" err="1">
                <a:solidFill>
                  <a:srgbClr val="0070C0"/>
                </a:solidFill>
              </a:rPr>
              <a:t>Bittinger</a:t>
            </a:r>
            <a:r>
              <a:rPr lang="en-US" b="1" dirty="0">
                <a:solidFill>
                  <a:srgbClr val="0070C0"/>
                </a:solidFill>
              </a:rPr>
              <a:t>, Judith A. Beecher and Barbara L. Johnson, “Introductory and Intermediate Algebra”, 5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Edition, Pearson, 2015</a:t>
            </a:r>
          </a:p>
        </p:txBody>
      </p:sp>
    </p:spTree>
    <p:extLst>
      <p:ext uri="{BB962C8B-B14F-4D97-AF65-F5344CB8AC3E}">
        <p14:creationId xmlns:p14="http://schemas.microsoft.com/office/powerpoint/2010/main" val="79372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25582" y="16955"/>
                <a:ext cx="11540836" cy="6893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the system: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(1)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one equation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the other. These terms are opposites: if the add them, they add to 0 and the variable y will be eliminated. We can therefore add the equations:</a:t>
                </a:r>
              </a:p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(1)</a:t>
                </a: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 algn="ctr"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Adding: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⇒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Now, substitute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either equation and solve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sz="28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" y="16955"/>
                <a:ext cx="11540836" cy="6893105"/>
              </a:xfrm>
              <a:prstGeom prst="rect">
                <a:avLst/>
              </a:prstGeom>
              <a:blipFill>
                <a:blip r:embed="rId2"/>
                <a:stretch>
                  <a:fillRect l="-1056" t="-796" r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69939"/>
                <a:ext cx="11540836" cy="4679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Linear equation: any equation equivalent to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𝒎𝒙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𝑪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𝑪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constants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not both 0.  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Solving an equation: any replacement for the variable that makes an equation true is called a solution of the equation. To solve an equation means to find all of its solutions.</a:t>
                </a: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69939"/>
                <a:ext cx="11540836" cy="4679358"/>
              </a:xfrm>
              <a:prstGeom prst="rect">
                <a:avLst/>
              </a:prstGeom>
              <a:blipFill>
                <a:blip r:embed="rId2"/>
                <a:stretch>
                  <a:fillRect l="-1056" t="-1042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420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𝟏𝟑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add -6 on both sides to do that: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4208075"/>
              </a:xfrm>
              <a:prstGeom prst="rect">
                <a:avLst/>
              </a:prstGeom>
              <a:blipFill>
                <a:blip r:embed="rId2"/>
                <a:stretch>
                  <a:fillRect l="-1056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1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374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add 8.4 on both sides to do that: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3747051"/>
              </a:xfrm>
              <a:prstGeom prst="rect">
                <a:avLst/>
              </a:prstGeom>
              <a:blipFill>
                <a:blip r:embed="rId2"/>
                <a:stretch>
                  <a:fillRect l="-1056" t="-1301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5996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𝟕𝟎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multiply both sides by the reciprocal of 5 (dividing by 5):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𝟕𝟎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𝟕𝟎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5996257"/>
              </a:xfrm>
              <a:prstGeom prst="rect">
                <a:avLst/>
              </a:prstGeom>
              <a:blipFill>
                <a:blip r:embed="rId2"/>
                <a:stretch>
                  <a:fillRect l="-1056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6351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multiply both sides by the reciprocal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800" b="1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𝟖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∙(−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𝟒𝟎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𝟏𝟎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6351995"/>
              </a:xfrm>
              <a:prstGeom prst="rect">
                <a:avLst/>
              </a:prstGeo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964254"/>
                <a:ext cx="11540836" cy="651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𝟏𝟑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want to get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alone on one side. We can subtract 4 on both sides and then divide by 3: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𝟗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964254"/>
                <a:ext cx="11540836" cy="6513193"/>
              </a:xfrm>
              <a:prstGeom prst="rect">
                <a:avLst/>
              </a:prstGeom>
              <a:blipFill>
                <a:blip r:embed="rId2"/>
                <a:stretch>
                  <a:fillRect l="-1056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69939"/>
                <a:ext cx="11540836" cy="420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Systems of equations: two or more equations in two or more variables.  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:endParaRPr lang="en-US" sz="2800" b="1" i="1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=50</m:t>
                      </m:r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+20</m:t>
                      </m:r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solution of a system of two equations in two variables is an ordered pair that makes both equations true.</a:t>
                </a: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69939"/>
                <a:ext cx="11540836" cy="4208075"/>
              </a:xfrm>
              <a:prstGeom prst="rect">
                <a:avLst/>
              </a:prstGeom>
              <a:blipFill>
                <a:blip r:embed="rId2"/>
                <a:stretch>
                  <a:fillRect l="-1056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9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1192AE-575C-C443-84ED-060AE85A6C46}"/>
                  </a:ext>
                </a:extLst>
              </p:cNvPr>
              <p:cNvSpPr/>
              <p:nvPr/>
            </p:nvSpPr>
            <p:spPr>
              <a:xfrm>
                <a:off x="374073" y="726510"/>
                <a:ext cx="11540836" cy="879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Example: solving the system: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𝟒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(1)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(2)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Equation (2):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same number so we can substitute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Equation (1):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2800" b="1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CA" sz="2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1192AE-575C-C443-84ED-060AE85A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726510"/>
                <a:ext cx="11540836" cy="8799140"/>
              </a:xfrm>
              <a:prstGeom prst="rect">
                <a:avLst/>
              </a:prstGeom>
              <a:blipFill>
                <a:blip r:embed="rId2"/>
                <a:stretch>
                  <a:fillRect l="-1056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2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29F845DA2FF4D9567A849F705F916" ma:contentTypeVersion="3" ma:contentTypeDescription="Create a new document." ma:contentTypeScope="" ma:versionID="4d8f5411625660691970341a2e80f0f0">
  <xsd:schema xmlns:xsd="http://www.w3.org/2001/XMLSchema" xmlns:xs="http://www.w3.org/2001/XMLSchema" xmlns:p="http://schemas.microsoft.com/office/2006/metadata/properties" xmlns:ns2="9c034ddb-396f-48cf-9408-22be1e3a8b9f" targetNamespace="http://schemas.microsoft.com/office/2006/metadata/properties" ma:root="true" ma:fieldsID="5ba222e8ec10dd196f1bb73ceeee70fa" ns2:_="">
    <xsd:import namespace="9c034ddb-396f-48cf-9408-22be1e3a8b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34ddb-396f-48cf-9408-22be1e3a8b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58CBF-78B8-421D-8207-4FD0F562F3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EB7B2-2822-4EF9-8A7A-0E18F2AA4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034ddb-396f-48cf-9408-22be1e3a8b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05F6C0-B9D0-4137-8075-171A1F93BFC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716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Solving 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47</cp:revision>
  <dcterms:created xsi:type="dcterms:W3CDTF">2017-10-25T09:04:12Z</dcterms:created>
  <dcterms:modified xsi:type="dcterms:W3CDTF">2025-01-13T13:58:53Z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0x010100CF529F845DA2FF4D9567A849F705F916</vt:lpwstr>
  </property>
</Properties>
</file>