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91" r:id="rId15"/>
    <p:sldId id="273" r:id="rId16"/>
    <p:sldId id="292" r:id="rId17"/>
    <p:sldId id="274" r:id="rId18"/>
    <p:sldId id="275" r:id="rId19"/>
    <p:sldId id="285" r:id="rId20"/>
    <p:sldId id="293" r:id="rId21"/>
    <p:sldId id="276" r:id="rId22"/>
    <p:sldId id="294" r:id="rId23"/>
    <p:sldId id="277" r:id="rId24"/>
    <p:sldId id="278" r:id="rId25"/>
    <p:sldId id="279" r:id="rId26"/>
    <p:sldId id="280" r:id="rId27"/>
    <p:sldId id="295" r:id="rId28"/>
    <p:sldId id="282" r:id="rId29"/>
    <p:sldId id="283" r:id="rId30"/>
    <p:sldId id="284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5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5.e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0.png"/><Relationship Id="rId3" Type="http://schemas.openxmlformats.org/officeDocument/2006/relationships/image" Target="../media/image66.png"/><Relationship Id="rId7" Type="http://schemas.openxmlformats.org/officeDocument/2006/relationships/image" Target="../media/image30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="" xmlns:a16="http://schemas.microsoft.com/office/drawing/2014/main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000" r="-107023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9293" r="-107023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80000" r="-10702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1151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df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Sf(s) – 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f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f(s)-sf(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)-f(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 rtl="0" fontAlgn="auto"/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f(t)dt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0−</m:t>
                                      </m:r>
                                    </m:sup>
                                    <m:e>
                                      <m: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dt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77660" r="-10032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79570" r="-324" b="-556989"/>
                          </a:stretch>
                        </a:blipFill>
                      </a:tcPr>
                    </a:tc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247619" r="-100324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47619" r="-324" b="-39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361386" r="-100324" b="-3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61386" r="-324" b="-308911"/>
                          </a:stretch>
                        </a:blipFill>
                      </a:tcPr>
                    </a:tc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439623" r="-100324" b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39623" r="-324" b="-194340"/>
                          </a:stretch>
                        </a:blipFill>
                      </a:tcPr>
                    </a:tc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602105" r="-100324" b="-1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02105" r="-324" b="-1168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41514" y="9802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975" y="5402263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02263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28" y="437385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/>
                  <a:t>F(s)=L[f(t-T) u(t-T)}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blipFill rotWithShape="1">
                <a:blip r:embed="rId4"/>
                <a:stretch>
                  <a:fillRect l="-1074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F(s)=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blipFill rotWithShape="1">
                <a:blip r:embed="rId5"/>
                <a:stretch>
                  <a:fillRect l="-809" t="-32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4176" y="181764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=e</a:t>
                </a:r>
                <a:r>
                  <a:rPr lang="en-US" sz="3200" baseline="30000" dirty="0" smtClean="0"/>
                  <a:t>-</a:t>
                </a:r>
                <a:r>
                  <a:rPr lang="en-US" sz="3200" baseline="30000" dirty="0" err="1" smtClean="0"/>
                  <a:t>st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 smtClean="0"/>
                  <a:t>f(q)e</a:t>
                </a:r>
                <a:r>
                  <a:rPr lang="en-US" sz="3200" baseline="30000" dirty="0" smtClean="0"/>
                  <a:t>-sq </a:t>
                </a:r>
                <a:r>
                  <a:rPr lang="en-US" sz="3200" dirty="0" smtClean="0"/>
                  <a:t>dq=e</a:t>
                </a:r>
                <a:r>
                  <a:rPr lang="en-US" sz="3200" baseline="30000" dirty="0" smtClean="0"/>
                  <a:t>-st</a:t>
                </a:r>
                <a:r>
                  <a:rPr lang="en-US" sz="3200" dirty="0" smtClean="0"/>
                  <a:t>F(s)</a:t>
                </a:r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blipFill rotWithShape="1">
                <a:blip r:embed="rId6"/>
                <a:stretch>
                  <a:fillRect l="-2076" t="-847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7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40363" y="2335137"/>
            <a:ext cx="610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(t) = 3u(t) – 5u(t-1) + 2u(t-2)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800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 b="0" i="0" baseline="18000" smtClean="0"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6000" smtClean="0">
                            <a:latin typeface="Cambria Math"/>
                          </a:rPr>
                          <m:t>−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blipFill rotWithShape="1">
                <a:blip r:embed="rId3"/>
                <a:stretch>
                  <a:fillRect l="-3380" b="-1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0743" y="174171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4442" y="583270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60180" y="2464953"/>
                <a:ext cx="6653722" cy="64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CC"/>
                    </a:solidFill>
                  </a:rPr>
                  <a:t>R(s) </a:t>
                </a:r>
                <a:r>
                  <a:rPr lang="en-US" sz="2800" dirty="0" smtClean="0"/>
                  <a:t>= L[r(t)]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tu</a:t>
                </a:r>
                <a:r>
                  <a:rPr lang="en-US" sz="2800" dirty="0" smtClean="0"/>
                  <a:t>(t)e</a:t>
                </a:r>
                <a:r>
                  <a:rPr lang="en-US" sz="2800" baseline="30000" dirty="0" smtClean="0"/>
                  <a:t>-</a:t>
                </a:r>
                <a:r>
                  <a:rPr lang="en-US" sz="2800" baseline="30000" dirty="0" err="1" smtClean="0"/>
                  <a:t>st</a:t>
                </a:r>
                <a:r>
                  <a:rPr lang="en-US" sz="2800" dirty="0" err="1" smtClean="0"/>
                  <a:t>dt</a:t>
                </a:r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80" y="2464953"/>
                <a:ext cx="6653722" cy="641009"/>
              </a:xfrm>
              <a:prstGeom prst="rect">
                <a:avLst/>
              </a:prstGeom>
              <a:blipFill rotWithShape="1">
                <a:blip r:embed="rId4"/>
                <a:stretch>
                  <a:fillRect l="-1832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43000" y="3320357"/>
                <a:ext cx="6281057" cy="72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</m:t>
                            </m:r>
                            <m:r>
                              <a:rPr lang="en-US" sz="2800">
                                <a:latin typeface="Cambria Math"/>
                              </a:rPr>
                              <m:t>𝑠</m:t>
                            </m:r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20357"/>
                <a:ext cx="6281057" cy="724365"/>
              </a:xfrm>
              <a:prstGeom prst="rect">
                <a:avLst/>
              </a:prstGeom>
              <a:blipFill rotWithShape="1">
                <a:blip r:embed="rId5"/>
                <a:stretch>
                  <a:fillRect l="-2039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43000" y="4169229"/>
                <a:ext cx="5671457" cy="918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-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0−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 smtClean="0"/>
                  <a:t>e</a:t>
                </a:r>
                <a:r>
                  <a:rPr lang="en-US" sz="2800" baseline="30000" dirty="0" smtClean="0"/>
                  <a:t>-</a:t>
                </a:r>
                <a:r>
                  <a:rPr lang="en-US" sz="2800" baseline="30000" dirty="0" err="1" smtClean="0"/>
                  <a:t>st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dt</a:t>
                </a:r>
                <a:r>
                  <a:rPr lang="en-US" sz="2800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e</m:t>
                            </m:r>
                            <m:r>
                              <a:rPr lang="en-US" sz="2800" baseline="3000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aseline="30000">
                                <a:latin typeface="Cambria Math"/>
                              </a:rPr>
                              <m:t>st</m:t>
                            </m:r>
                          </m:num>
                          <m:den>
                            <m:r>
                              <a:rPr lang="en-US" sz="280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s</m:t>
                            </m:r>
                          </m:den>
                        </m:f>
                      </m:e>
                    </m:d>
                    <m:r>
                      <a:rPr lang="en-US" sz="2800" i="1" baseline="7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800" i="1" baseline="-48000">
                        <a:latin typeface="Cambria Math"/>
                        <a:ea typeface="Cambria Math" panose="02040503050406030204" pitchFamily="18" charset="0"/>
                      </a:rPr>
                      <m:t>0−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2800" baseline="-48000" dirty="0" smtClean="0">
                  <a:ea typeface="Cambria Math" panose="02040503050406030204" pitchFamily="18" charset="0"/>
                </a:endParaRPr>
              </a:p>
              <a:p>
                <a:endParaRPr lang="en-US" baseline="30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69229"/>
                <a:ext cx="5671457" cy="918713"/>
              </a:xfrm>
              <a:prstGeom prst="rect">
                <a:avLst/>
              </a:prstGeom>
              <a:blipFill rotWithShape="1">
                <a:blip r:embed="rId6"/>
                <a:stretch>
                  <a:fillRect l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360180" y="5312504"/>
                <a:ext cx="3549277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0000CC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8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80" y="5312504"/>
                <a:ext cx="3549277" cy="737189"/>
              </a:xfrm>
              <a:prstGeom prst="rect">
                <a:avLst/>
              </a:prstGeom>
              <a:blipFill rotWithShape="1">
                <a:blip r:embed="rId7"/>
                <a:stretch>
                  <a:fillRect l="-34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0371" y="2721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58285" y="3568779"/>
                <a:ext cx="7200315" cy="72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f(t) = </a:t>
                </a:r>
                <a:r>
                  <a:rPr lang="en-US" sz="2800" dirty="0" err="1" smtClean="0"/>
                  <a:t>ku</a:t>
                </a:r>
                <a:r>
                  <a:rPr lang="en-US" sz="2800" dirty="0" smtClean="0"/>
                  <a:t>(t)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 smtClean="0"/>
                  <a:t>r(t – T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r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baseline="-25000" smtClean="0">
                        <a:latin typeface="Cambria Math"/>
                      </a:rPr>
                      <m:t>2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85" y="3568779"/>
                <a:ext cx="7200315" cy="722185"/>
              </a:xfrm>
              <a:prstGeom prst="rect">
                <a:avLst/>
              </a:prstGeom>
              <a:blipFill rotWithShape="1">
                <a:blip r:embed="rId6"/>
                <a:stretch>
                  <a:fillRect l="-1692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40640" y="4733041"/>
                <a:ext cx="7207371" cy="802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CC"/>
                    </a:solidFill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CC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sz="3200" b="0" i="1" baseline="-2500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-</a:t>
                </a:r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CC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sz="3200" b="0" i="0" baseline="-2500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e</m:t>
                        </m:r>
                        <m: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3200" b="0" i="1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+</a:t>
                </a:r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CC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e</m:t>
                        </m:r>
                        <m: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3200" b="0" i="1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640" y="4733041"/>
                <a:ext cx="7207371" cy="802207"/>
              </a:xfrm>
              <a:prstGeom prst="rect">
                <a:avLst/>
              </a:prstGeom>
              <a:blipFill rotWithShape="1">
                <a:blip r:embed="rId7"/>
                <a:stretch>
                  <a:fillRect l="-2113" t="-758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27714" y="302892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80664"/>
              </p:ext>
            </p:extLst>
          </p:nvPr>
        </p:nvGraphicFramePr>
        <p:xfrm>
          <a:off x="1031842" y="1358897"/>
          <a:ext cx="410887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435"/>
                <a:gridCol w="2054435"/>
              </a:tblGrid>
              <a:tr h="344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851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=""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=""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2744</Words>
  <Application>Microsoft Office PowerPoint</Application>
  <PresentationFormat>Custom</PresentationFormat>
  <Paragraphs>336</Paragraphs>
  <Slides>31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90</cp:revision>
  <dcterms:created xsi:type="dcterms:W3CDTF">2017-10-25T09:04:12Z</dcterms:created>
  <dcterms:modified xsi:type="dcterms:W3CDTF">2025-01-11T10:59:28Z</dcterms:modified>
</cp:coreProperties>
</file>