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sldIdLst>
    <p:sldId id="290" r:id="rId2"/>
    <p:sldId id="291" r:id="rId3"/>
    <p:sldId id="292" r:id="rId4"/>
    <p:sldId id="288" r:id="rId5"/>
    <p:sldId id="264" r:id="rId6"/>
    <p:sldId id="287" r:id="rId7"/>
    <p:sldId id="265" r:id="rId8"/>
    <p:sldId id="266" r:id="rId9"/>
    <p:sldId id="267" r:id="rId10"/>
    <p:sldId id="268" r:id="rId11"/>
    <p:sldId id="269" r:id="rId12"/>
    <p:sldId id="270" r:id="rId13"/>
    <p:sldId id="284" r:id="rId14"/>
    <p:sldId id="280" r:id="rId15"/>
    <p:sldId id="285" r:id="rId16"/>
    <p:sldId id="281" r:id="rId17"/>
    <p:sldId id="286" r:id="rId18"/>
    <p:sldId id="282" r:id="rId19"/>
    <p:sldId id="28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5" autoAdjust="0"/>
    <p:restoredTop sz="94666" autoAdjust="0"/>
  </p:normalViewPr>
  <p:slideViewPr>
    <p:cSldViewPr snapToGrid="0" snapToObjects="1">
      <p:cViewPr varScale="1">
        <p:scale>
          <a:sx n="79" d="100"/>
          <a:sy n="79" d="100"/>
        </p:scale>
        <p:origin x="-108" y="-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66A923-49B4-4ED1-BBA4-C8BB57EB611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07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from page 617,</a:t>
            </a:r>
            <a:r>
              <a:rPr lang="en-US" baseline="0" dirty="0"/>
              <a:t> exercise 3. </a:t>
            </a:r>
            <a:r>
              <a:rPr lang="en-US" dirty="0"/>
              <a:t>Do this</a:t>
            </a:r>
            <a:r>
              <a:rPr lang="en-US" baseline="0" dirty="0"/>
              <a:t> example.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08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4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6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339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0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71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034173" y="3917071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Impedance and Admittance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6364" y="536871"/>
            <a:ext cx="4508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</a:rPr>
              <a:t>Manipulation </a:t>
            </a:r>
            <a:r>
              <a:rPr lang="en-US" sz="3600" b="1" dirty="0">
                <a:latin typeface="Cambria" panose="02040503050406030204" pitchFamily="18" charset="0"/>
              </a:rPr>
              <a:t>RULES</a:t>
            </a:r>
            <a:endParaRPr lang="en-US" sz="3600" dirty="0">
              <a:latin typeface="Cambria" panose="0204050305040603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8696-1D09-9032-2025-9F2B74621F09}"/>
              </a:ext>
            </a:extLst>
          </p:cNvPr>
          <p:cNvGrpSpPr/>
          <p:nvPr/>
        </p:nvGrpSpPr>
        <p:grpSpPr>
          <a:xfrm>
            <a:off x="6245928" y="1852918"/>
            <a:ext cx="5475560" cy="2381058"/>
            <a:chOff x="5623119" y="932030"/>
            <a:chExt cx="6230268" cy="2693009"/>
          </a:xfrm>
        </p:grpSpPr>
        <p:sp>
          <p:nvSpPr>
            <p:cNvPr id="34" name="Rectangle 33"/>
            <p:cNvSpPr/>
            <p:nvPr/>
          </p:nvSpPr>
          <p:spPr>
            <a:xfrm>
              <a:off x="11535671" y="244190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</a:t>
              </a:r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25DE959F-0401-2931-E699-23506AEAFDC4}"/>
                </a:ext>
              </a:extLst>
            </p:cNvPr>
            <p:cNvGrpSpPr/>
            <p:nvPr/>
          </p:nvGrpSpPr>
          <p:grpSpPr>
            <a:xfrm>
              <a:off x="5623119" y="932030"/>
              <a:ext cx="6121915" cy="2693009"/>
              <a:chOff x="5623119" y="932030"/>
              <a:chExt cx="6121915" cy="269300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623119" y="1844792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V (s) 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AA95C0BF-F886-9FA7-8162-FAE969F0AB9A}"/>
                  </a:ext>
                </a:extLst>
              </p:cNvPr>
              <p:cNvGrpSpPr/>
              <p:nvPr/>
            </p:nvGrpSpPr>
            <p:grpSpPr>
              <a:xfrm>
                <a:off x="6143625" y="932030"/>
                <a:ext cx="5601409" cy="2693009"/>
                <a:chOff x="6143625" y="932030"/>
                <a:chExt cx="5601409" cy="269300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6143625" y="2203433"/>
                  <a:ext cx="871538" cy="8001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6579394" y="1571626"/>
                  <a:ext cx="0" cy="6143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endCxn id="8" idx="4"/>
                </p:cNvCxnSpPr>
                <p:nvPr/>
              </p:nvCxnSpPr>
              <p:spPr>
                <a:xfrm flipH="1" flipV="1">
                  <a:off x="6579394" y="3003533"/>
                  <a:ext cx="16669" cy="5857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6596063" y="1571625"/>
                  <a:ext cx="146208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058151" y="1343025"/>
                  <a:ext cx="142874" cy="22860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8367714" y="1343025"/>
                  <a:ext cx="189311" cy="42386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01028" y="1343025"/>
                  <a:ext cx="166686" cy="423862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731456" y="1554956"/>
                  <a:ext cx="71438" cy="21193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557025" y="1359694"/>
                  <a:ext cx="166686" cy="423862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802894" y="1571625"/>
                  <a:ext cx="7554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 41"/>
                <p:cNvSpPr>
                  <a:spLocks/>
                </p:cNvSpPr>
                <p:nvPr/>
              </p:nvSpPr>
              <p:spPr bwMode="auto">
                <a:xfrm>
                  <a:off x="9569054" y="1343025"/>
                  <a:ext cx="300038" cy="225030"/>
                </a:xfrm>
                <a:custGeom>
                  <a:avLst/>
                  <a:gdLst>
                    <a:gd name="T0" fmla="*/ 0 w 288"/>
                    <a:gd name="T1" fmla="*/ 288 h 288"/>
                    <a:gd name="T2" fmla="*/ 144 w 288"/>
                    <a:gd name="T3" fmla="*/ 0 h 288"/>
                    <a:gd name="T4" fmla="*/ 288 w 288"/>
                    <a:gd name="T5" fmla="*/ 288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cubicBezTo>
                        <a:pt x="48" y="144"/>
                        <a:pt x="96" y="0"/>
                        <a:pt x="144" y="0"/>
                      </a:cubicBezTo>
                      <a:cubicBezTo>
                        <a:pt x="192" y="0"/>
                        <a:pt x="264" y="240"/>
                        <a:pt x="288" y="288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42"/>
                <p:cNvSpPr>
                  <a:spLocks/>
                </p:cNvSpPr>
                <p:nvPr/>
              </p:nvSpPr>
              <p:spPr bwMode="auto">
                <a:xfrm>
                  <a:off x="9878618" y="1343025"/>
                  <a:ext cx="300038" cy="225030"/>
                </a:xfrm>
                <a:custGeom>
                  <a:avLst/>
                  <a:gdLst>
                    <a:gd name="T0" fmla="*/ 0 w 288"/>
                    <a:gd name="T1" fmla="*/ 288 h 288"/>
                    <a:gd name="T2" fmla="*/ 144 w 288"/>
                    <a:gd name="T3" fmla="*/ 0 h 288"/>
                    <a:gd name="T4" fmla="*/ 288 w 288"/>
                    <a:gd name="T5" fmla="*/ 288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cubicBezTo>
                        <a:pt x="48" y="144"/>
                        <a:pt x="96" y="0"/>
                        <a:pt x="144" y="0"/>
                      </a:cubicBezTo>
                      <a:cubicBezTo>
                        <a:pt x="192" y="0"/>
                        <a:pt x="264" y="240"/>
                        <a:pt x="288" y="288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42"/>
                <p:cNvSpPr>
                  <a:spLocks/>
                </p:cNvSpPr>
                <p:nvPr/>
              </p:nvSpPr>
              <p:spPr bwMode="auto">
                <a:xfrm>
                  <a:off x="10174479" y="1343025"/>
                  <a:ext cx="300038" cy="225030"/>
                </a:xfrm>
                <a:custGeom>
                  <a:avLst/>
                  <a:gdLst>
                    <a:gd name="T0" fmla="*/ 0 w 288"/>
                    <a:gd name="T1" fmla="*/ 288 h 288"/>
                    <a:gd name="T2" fmla="*/ 144 w 288"/>
                    <a:gd name="T3" fmla="*/ 0 h 288"/>
                    <a:gd name="T4" fmla="*/ 288 w 288"/>
                    <a:gd name="T5" fmla="*/ 288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cubicBezTo>
                        <a:pt x="48" y="144"/>
                        <a:pt x="96" y="0"/>
                        <a:pt x="144" y="0"/>
                      </a:cubicBezTo>
                      <a:cubicBezTo>
                        <a:pt x="192" y="0"/>
                        <a:pt x="264" y="240"/>
                        <a:pt x="288" y="288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10474517" y="1568055"/>
                  <a:ext cx="7554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11229961" y="1568055"/>
                  <a:ext cx="0" cy="8858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10811585" y="2451499"/>
                  <a:ext cx="752475" cy="0"/>
                </a:xfrm>
                <a:prstGeom prst="line">
                  <a:avLst/>
                </a:prstGeom>
                <a:ln w="38100">
                  <a:solidFill>
                    <a:srgbClr val="99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Arc 23"/>
                <p:cNvSpPr/>
                <p:nvPr/>
              </p:nvSpPr>
              <p:spPr>
                <a:xfrm>
                  <a:off x="10630609" y="2667777"/>
                  <a:ext cx="1114425" cy="957262"/>
                </a:xfrm>
                <a:prstGeom prst="arc">
                  <a:avLst>
                    <a:gd name="adj1" fmla="val 13447939"/>
                    <a:gd name="adj2" fmla="val 19266933"/>
                  </a:avLst>
                </a:prstGeom>
                <a:ln w="38100">
                  <a:solidFill>
                    <a:srgbClr val="99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1229961" y="2703495"/>
                  <a:ext cx="0" cy="8858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6596063" y="3570270"/>
                  <a:ext cx="463389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285118" y="971239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R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9954076" y="93203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L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427267" y="2189830"/>
                  <a:ext cx="3209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+</a:t>
                  </a:r>
                  <a:endParaRPr lang="en-US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447787" y="2633129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-</a:t>
                  </a:r>
                  <a:endParaRPr lang="en-US" dirty="0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7703199" y="2332197"/>
                  <a:ext cx="2304454" cy="750006"/>
                </a:xfrm>
                <a:prstGeom prst="arc">
                  <a:avLst>
                    <a:gd name="adj1" fmla="val 19266478"/>
                    <a:gd name="adj2" fmla="val 5576218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644348" y="2401578"/>
                  <a:ext cx="57419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Cambria" panose="02040503050406030204" pitchFamily="18" charset="0"/>
                      <a:ea typeface="Cambria Math" panose="02040503050406030204" pitchFamily="18" charset="0"/>
                    </a:rPr>
                    <a:t>I(s)</a:t>
                  </a:r>
                  <a:endParaRPr lang="en-US" sz="2000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2161" y="3023238"/>
                <a:ext cx="4162999" cy="965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Z(s) = R + Ls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𝐶𝑠</m:t>
                        </m:r>
                      </m:den>
                    </m:f>
                  </m:oMath>
                </a14:m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61" y="3023238"/>
                <a:ext cx="4162999" cy="965521"/>
              </a:xfrm>
              <a:prstGeom prst="rect">
                <a:avLst/>
              </a:prstGeom>
              <a:blipFill>
                <a:blip r:embed="rId3"/>
                <a:stretch>
                  <a:fillRect l="-4685" b="-1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38056" y="488711"/>
            <a:ext cx="332443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Series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1843" y="4544885"/>
                <a:ext cx="5416163" cy="1203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Ls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sz="4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𝐶𝑠</m:t>
                            </m:r>
                          </m:den>
                        </m:f>
                      </m:den>
                    </m:f>
                  </m:oMath>
                </a14:m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43" y="4544885"/>
                <a:ext cx="5416163" cy="1203406"/>
              </a:xfrm>
              <a:prstGeom prst="rect">
                <a:avLst/>
              </a:prstGeom>
              <a:blipFill>
                <a:blip r:embed="rId4"/>
                <a:stretch>
                  <a:fillRect l="-3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DA45AE-0603-E846-B603-CBD46E3B654B}"/>
              </a:ext>
            </a:extLst>
          </p:cNvPr>
          <p:cNvSpPr txBox="1"/>
          <p:nvPr/>
        </p:nvSpPr>
        <p:spPr>
          <a:xfrm>
            <a:off x="5180194" y="332911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9B494AE-FCA1-0844-907E-E477641C0B42}"/>
              </a:ext>
            </a:extLst>
          </p:cNvPr>
          <p:cNvSpPr txBox="1"/>
          <p:nvPr/>
        </p:nvSpPr>
        <p:spPr>
          <a:xfrm>
            <a:off x="6629163" y="467717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r>
              <a:rPr lang="en-US" sz="3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98FC8F-72DF-45F9-A773-68518AC86A20}"/>
              </a:ext>
            </a:extLst>
          </p:cNvPr>
          <p:cNvSpPr txBox="1"/>
          <p:nvPr/>
        </p:nvSpPr>
        <p:spPr>
          <a:xfrm>
            <a:off x="1020945" y="1582680"/>
            <a:ext cx="5842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the total absence of the initial conditions, find the equivalent impedance and admittance for the shown  series connection : </a:t>
            </a:r>
          </a:p>
        </p:txBody>
      </p:sp>
    </p:spTree>
    <p:extLst>
      <p:ext uri="{BB962C8B-B14F-4D97-AF65-F5344CB8AC3E}">
        <p14:creationId xmlns:p14="http://schemas.microsoft.com/office/powerpoint/2010/main" val="35103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1415" y="521482"/>
            <a:ext cx="4508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</a:rPr>
              <a:t>Manipulation </a:t>
            </a:r>
            <a:r>
              <a:rPr lang="en-US" sz="3600" b="1" dirty="0">
                <a:latin typeface="Cambria" panose="02040503050406030204" pitchFamily="18" charset="0"/>
              </a:rPr>
              <a:t>RULES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136" y="482769"/>
            <a:ext cx="381713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Parallel  Circuit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3512" y="1846586"/>
            <a:ext cx="5093182" cy="1998644"/>
            <a:chOff x="6212127" y="1483136"/>
            <a:chExt cx="5572101" cy="2114593"/>
          </a:xfrm>
        </p:grpSpPr>
        <p:sp>
          <p:nvSpPr>
            <p:cNvPr id="7" name="Oval 6"/>
            <p:cNvSpPr/>
            <p:nvPr/>
          </p:nvSpPr>
          <p:spPr>
            <a:xfrm>
              <a:off x="7020705" y="2114943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7456474" y="1483136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7" idx="4"/>
            </p:cNvCxnSpPr>
            <p:nvPr/>
          </p:nvCxnSpPr>
          <p:spPr>
            <a:xfrm flipH="1" flipV="1">
              <a:off x="7456474" y="2915043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919769" y="2129797"/>
              <a:ext cx="171761" cy="20109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746338" y="2346519"/>
              <a:ext cx="356337" cy="158745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41"/>
            <p:cNvSpPr>
              <a:spLocks/>
            </p:cNvSpPr>
            <p:nvPr/>
          </p:nvSpPr>
          <p:spPr bwMode="auto">
            <a:xfrm rot="-5400000" flipV="1">
              <a:off x="10152968" y="2093613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473143" y="1487099"/>
              <a:ext cx="36693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1160802" y="1492432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0742426" y="2375876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10585247" y="2640467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1160802" y="2627872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473143" y="3481780"/>
              <a:ext cx="36876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344607" y="234506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2721" y="2423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4347" y="210134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66512" y="2366284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2127" y="2286006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24867" y="254463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8916167" y="1496114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770936" y="2494962"/>
              <a:ext cx="346079" cy="23434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868408" y="2740843"/>
              <a:ext cx="259462" cy="18412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8868408" y="2924967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0095624" y="1487099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1"/>
            <p:cNvSpPr>
              <a:spLocks/>
            </p:cNvSpPr>
            <p:nvPr/>
          </p:nvSpPr>
          <p:spPr bwMode="auto">
            <a:xfrm rot="-5400000" flipV="1">
              <a:off x="10160370" y="2277667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 rot="-5400000" flipV="1">
              <a:off x="10160370" y="2454122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 rot="-5400000" flipV="1">
              <a:off x="10142811" y="2624094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3" name="Straight Connector 52"/>
            <p:cNvCxnSpPr>
              <a:endCxn id="52" idx="0"/>
            </p:cNvCxnSpPr>
            <p:nvPr/>
          </p:nvCxnSpPr>
          <p:spPr>
            <a:xfrm flipH="1" flipV="1">
              <a:off x="10085467" y="2857893"/>
              <a:ext cx="0" cy="6238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250381" y="3616530"/>
                <a:ext cx="3071034" cy="964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𝐶𝑠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81" y="3616530"/>
                <a:ext cx="3071034" cy="964880"/>
              </a:xfrm>
              <a:prstGeom prst="rect">
                <a:avLst/>
              </a:prstGeom>
              <a:blipFill>
                <a:blip r:embed="rId2"/>
                <a:stretch>
                  <a:fillRect l="-6548" b="-10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170030" y="5079455"/>
                <a:ext cx="2569807" cy="1044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Z(s)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30" y="5079455"/>
                <a:ext cx="2569807" cy="1044132"/>
              </a:xfrm>
              <a:prstGeom prst="rect">
                <a:avLst/>
              </a:prstGeom>
              <a:blipFill>
                <a:blip r:embed="rId3"/>
                <a:stretch>
                  <a:fillRect l="-8076"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A236DAAA-7493-A446-A990-D465898476A9}"/>
                  </a:ext>
                </a:extLst>
              </p:cNvPr>
              <p:cNvSpPr/>
              <p:nvPr/>
            </p:nvSpPr>
            <p:spPr>
              <a:xfrm>
                <a:off x="1094665" y="2542686"/>
                <a:ext cx="4445448" cy="718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CA" sz="4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4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sz="40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CA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36DAAA-7493-A446-A990-D46589847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5" y="2542686"/>
                <a:ext cx="4445448" cy="718466"/>
              </a:xfrm>
              <a:prstGeom prst="rect">
                <a:avLst/>
              </a:prstGeom>
              <a:blipFill>
                <a:blip r:embed="rId4"/>
                <a:stretch>
                  <a:fillRect t="-15254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3356809-2F4D-9245-99C0-1DA42E363C0D}"/>
              </a:ext>
            </a:extLst>
          </p:cNvPr>
          <p:cNvSpPr txBox="1"/>
          <p:nvPr/>
        </p:nvSpPr>
        <p:spPr>
          <a:xfrm>
            <a:off x="5381381" y="37375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r>
              <a:rPr lang="en-US" sz="3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85AD5E2-4BD7-4C2B-A371-45C6CAC61885}"/>
              </a:ext>
            </a:extLst>
          </p:cNvPr>
          <p:cNvSpPr txBox="1"/>
          <p:nvPr/>
        </p:nvSpPr>
        <p:spPr>
          <a:xfrm>
            <a:off x="1093965" y="1256479"/>
            <a:ext cx="56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the total absence of the initial conditions, find the equivalent impedance and admittance for the shown  parallel connection :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C6FC54E4-012E-1819-61A1-36AFD15D465F}"/>
              </a:ext>
            </a:extLst>
          </p:cNvPr>
          <p:cNvGrpSpPr/>
          <p:nvPr/>
        </p:nvGrpSpPr>
        <p:grpSpPr>
          <a:xfrm>
            <a:off x="6134131" y="4197141"/>
            <a:ext cx="5093182" cy="2173016"/>
            <a:chOff x="6134131" y="4197141"/>
            <a:chExt cx="5093182" cy="21730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E8A3DB7-EFA6-6A78-B505-468A18735952}"/>
                </a:ext>
              </a:extLst>
            </p:cNvPr>
            <p:cNvSpPr/>
            <p:nvPr/>
          </p:nvSpPr>
          <p:spPr>
            <a:xfrm>
              <a:off x="6873212" y="4968676"/>
              <a:ext cx="796630" cy="7562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39AAFA0-8B0C-B643-9B72-B799C8572F5E}"/>
                </a:ext>
              </a:extLst>
            </p:cNvPr>
            <p:cNvCxnSpPr/>
            <p:nvPr/>
          </p:nvCxnSpPr>
          <p:spPr>
            <a:xfrm flipV="1">
              <a:off x="7271527" y="4371513"/>
              <a:ext cx="0" cy="580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1F57F53-E83B-6C16-B638-5482116CEA58}"/>
                </a:ext>
              </a:extLst>
            </p:cNvPr>
            <p:cNvCxnSpPr>
              <a:endCxn id="10" idx="4"/>
            </p:cNvCxnSpPr>
            <p:nvPr/>
          </p:nvCxnSpPr>
          <p:spPr>
            <a:xfrm flipH="1" flipV="1">
              <a:off x="7271527" y="5724905"/>
              <a:ext cx="15236" cy="553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C3B4BA9D-9E00-99E8-703D-05DD056184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527" y="4375259"/>
              <a:ext cx="701782" cy="12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635E699-A730-866B-AB95-10781340D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7470" y="4434303"/>
              <a:ext cx="1" cy="7832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ACFE52F-8A32-7503-27C9-8D6647F1AF65}"/>
                </a:ext>
              </a:extLst>
            </p:cNvPr>
            <p:cNvCxnSpPr/>
            <p:nvPr/>
          </p:nvCxnSpPr>
          <p:spPr>
            <a:xfrm flipH="1" flipV="1">
              <a:off x="10275053" y="5215302"/>
              <a:ext cx="687800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xmlns="" id="{0DBC2BD8-1188-F521-7A55-38E75FC9094D}"/>
                </a:ext>
              </a:extLst>
            </p:cNvPr>
            <p:cNvSpPr/>
            <p:nvPr/>
          </p:nvSpPr>
          <p:spPr>
            <a:xfrm>
              <a:off x="10131384" y="5465384"/>
              <a:ext cx="1018641" cy="904773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09C0CD8B-458E-177D-E91D-436A716BE5FD}"/>
                </a:ext>
              </a:extLst>
            </p:cNvPr>
            <p:cNvCxnSpPr/>
            <p:nvPr/>
          </p:nvCxnSpPr>
          <p:spPr>
            <a:xfrm flipV="1">
              <a:off x="10657470" y="5453480"/>
              <a:ext cx="0" cy="837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1899F925-202B-63A0-18C2-06A17B8EAC59}"/>
                </a:ext>
              </a:extLst>
            </p:cNvPr>
            <p:cNvCxnSpPr/>
            <p:nvPr/>
          </p:nvCxnSpPr>
          <p:spPr>
            <a:xfrm flipH="1">
              <a:off x="7286763" y="6260566"/>
              <a:ext cx="33707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A9EA286-8E81-3121-2D60-0FC27A15E0CE}"/>
                </a:ext>
              </a:extLst>
            </p:cNvPr>
            <p:cNvSpPr txBox="1"/>
            <p:nvPr/>
          </p:nvSpPr>
          <p:spPr>
            <a:xfrm>
              <a:off x="8784497" y="4581410"/>
              <a:ext cx="307991" cy="349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6A1188C-FC6C-5B31-B00A-797712CD54E1}"/>
                </a:ext>
              </a:extLst>
            </p:cNvPr>
            <p:cNvSpPr/>
            <p:nvPr/>
          </p:nvSpPr>
          <p:spPr>
            <a:xfrm>
              <a:off x="7132475" y="4955819"/>
              <a:ext cx="293339" cy="349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61427CE3-BAF5-80AF-0B5C-1075102F5EE9}"/>
                </a:ext>
              </a:extLst>
            </p:cNvPr>
            <p:cNvSpPr/>
            <p:nvPr/>
          </p:nvSpPr>
          <p:spPr>
            <a:xfrm>
              <a:off x="10936905" y="5206236"/>
              <a:ext cx="290408" cy="349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BBECE20-3511-1422-C460-73CB50778E3A}"/>
                </a:ext>
              </a:extLst>
            </p:cNvPr>
            <p:cNvSpPr txBox="1"/>
            <p:nvPr/>
          </p:nvSpPr>
          <p:spPr>
            <a:xfrm>
              <a:off x="6134131" y="5130359"/>
              <a:ext cx="665506" cy="349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30CF9312-643C-D218-396D-5EB05AAE50ED}"/>
                </a:ext>
              </a:extLst>
            </p:cNvPr>
            <p:cNvSpPr/>
            <p:nvPr/>
          </p:nvSpPr>
          <p:spPr>
            <a:xfrm>
              <a:off x="7151232" y="5374811"/>
              <a:ext cx="240591" cy="349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1A0D9FEA-7ABB-8C15-F1C4-6A08E6D394C2}"/>
                </a:ext>
              </a:extLst>
            </p:cNvPr>
            <p:cNvGrpSpPr/>
            <p:nvPr/>
          </p:nvGrpSpPr>
          <p:grpSpPr>
            <a:xfrm rot="16200000">
              <a:off x="8708377" y="3424172"/>
              <a:ext cx="348739" cy="1894678"/>
              <a:chOff x="8450528" y="4383779"/>
              <a:chExt cx="348739" cy="187678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DF5AC679-0391-AA1C-993E-DF617E3C35A2}"/>
                  </a:ext>
                </a:extLst>
              </p:cNvPr>
              <p:cNvCxnSpPr/>
              <p:nvPr/>
            </p:nvCxnSpPr>
            <p:spPr>
              <a:xfrm>
                <a:off x="8609053" y="4982716"/>
                <a:ext cx="156998" cy="190069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D67E2722-C439-B0DC-FAAB-07ED90DCC3E0}"/>
                  </a:ext>
                </a:extLst>
              </p:cNvPr>
              <p:cNvCxnSpPr/>
              <p:nvPr/>
            </p:nvCxnSpPr>
            <p:spPr>
              <a:xfrm flipV="1">
                <a:off x="8450528" y="5187554"/>
                <a:ext cx="325710" cy="150041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CBFD11BC-F40B-0084-DD28-F47F8CB1F868}"/>
                  </a:ext>
                </a:extLst>
              </p:cNvPr>
              <p:cNvCxnSpPr/>
              <p:nvPr/>
            </p:nvCxnSpPr>
            <p:spPr>
              <a:xfrm flipH="1" flipV="1">
                <a:off x="8605760" y="4383779"/>
                <a:ext cx="0" cy="618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F862EEAF-438D-22D5-FD07-911218370F97}"/>
                  </a:ext>
                </a:extLst>
              </p:cNvPr>
              <p:cNvCxnSpPr/>
              <p:nvPr/>
            </p:nvCxnSpPr>
            <p:spPr>
              <a:xfrm>
                <a:off x="8473012" y="5327858"/>
                <a:ext cx="316334" cy="221493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7EF8743C-C7BA-1EF6-107C-7A171615C168}"/>
                  </a:ext>
                </a:extLst>
              </p:cNvPr>
              <p:cNvCxnSpPr/>
              <p:nvPr/>
            </p:nvCxnSpPr>
            <p:spPr>
              <a:xfrm flipV="1">
                <a:off x="8562106" y="5560256"/>
                <a:ext cx="237161" cy="174027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8EAC1522-6A53-6172-BC89-6B53B682CCE9}"/>
                  </a:ext>
                </a:extLst>
              </p:cNvPr>
              <p:cNvCxnSpPr/>
              <p:nvPr/>
            </p:nvCxnSpPr>
            <p:spPr>
              <a:xfrm flipV="1">
                <a:off x="8562106" y="5734284"/>
                <a:ext cx="0" cy="526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E0A3348C-95E9-6552-4A0E-4B2487283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1402" y="4436781"/>
              <a:ext cx="856069" cy="12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999" y="3337562"/>
            <a:ext cx="4114042" cy="2906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9993" y="1719543"/>
            <a:ext cx="6685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Assume zero initial conditions, find the input impedance seen by the source. Assume all parameter values are </a:t>
            </a:r>
            <a:r>
              <a:rPr lang="en-US" sz="2000" i="1" dirty="0">
                <a:latin typeface="Cambria" panose="02040503050406030204" pitchFamily="18" charset="0"/>
              </a:rPr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9993" y="463933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40D2C7BB-1EC1-B362-EC3F-7D1A25ECA01C}"/>
                  </a:ext>
                </a:extLst>
              </p:cNvPr>
              <p:cNvSpPr txBox="1"/>
              <p:nvPr/>
            </p:nvSpPr>
            <p:spPr>
              <a:xfrm>
                <a:off x="1254758" y="2790555"/>
                <a:ext cx="5580151" cy="1094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en-GB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𝐶𝑠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𝐶𝑠</m:t>
                            </m:r>
                          </m:den>
                        </m:f>
                      </m:den>
                    </m:f>
                  </m:oMath>
                </a14:m>
                <a:r>
                  <a:rPr lang="en-GB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𝐿𝑠</m:t>
                        </m:r>
                      </m:num>
                      <m:den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en-GB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D2C7BB-1EC1-B362-EC3F-7D1A25EC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58" y="2790555"/>
                <a:ext cx="5580151" cy="109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2501AF9-86D2-6D82-057D-0BEDCF4C1B7E}"/>
                  </a:ext>
                </a:extLst>
              </p:cNvPr>
              <p:cNvSpPr txBox="1"/>
              <p:nvPr/>
            </p:nvSpPr>
            <p:spPr>
              <a:xfrm>
                <a:off x="1099993" y="4424633"/>
                <a:ext cx="4796698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501AF9-86D2-6D82-057D-0BEDCF4C1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93" y="4424633"/>
                <a:ext cx="4796698" cy="933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31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61039" y="1839899"/>
            <a:ext cx="5539906" cy="2831807"/>
            <a:chOff x="2588796" y="2472710"/>
            <a:chExt cx="6975255" cy="3531849"/>
          </a:xfrm>
        </p:grpSpPr>
        <p:sp>
          <p:nvSpPr>
            <p:cNvPr id="5" name="Oval 4"/>
            <p:cNvSpPr/>
            <p:nvPr/>
          </p:nvSpPr>
          <p:spPr>
            <a:xfrm>
              <a:off x="3397374" y="4223920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833143" y="3592113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4"/>
            </p:cNvCxnSpPr>
            <p:nvPr/>
          </p:nvCxnSpPr>
          <p:spPr>
            <a:xfrm flipH="1" flipV="1">
              <a:off x="3833143" y="5024020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849812" y="3592112"/>
              <a:ext cx="1140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21952" y="4247859"/>
              <a:ext cx="184997" cy="1895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248521" y="4437399"/>
              <a:ext cx="370677" cy="18592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255180" y="3624210"/>
              <a:ext cx="11603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41"/>
            <p:cNvSpPr>
              <a:spLocks/>
            </p:cNvSpPr>
            <p:nvPr/>
          </p:nvSpPr>
          <p:spPr bwMode="auto">
            <a:xfrm rot="-5400000" flipV="1">
              <a:off x="8519753" y="4239988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429677" y="3624210"/>
              <a:ext cx="10327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90693" y="3153396"/>
              <a:ext cx="566478" cy="8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57171" y="2843784"/>
              <a:ext cx="0" cy="619224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16200000">
              <a:off x="5554288" y="2804912"/>
              <a:ext cx="1114425" cy="714146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3849812" y="5599842"/>
              <a:ext cx="4630940" cy="190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65389" y="4321697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10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16" y="421031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9712" y="2472710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0.1 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8796" y="4394983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01536" y="4653616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7418350" y="3605161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259025" y="4612930"/>
              <a:ext cx="360173" cy="234437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366353" y="4835827"/>
              <a:ext cx="252845" cy="206007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370591" y="5043029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8462409" y="3633474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41"/>
            <p:cNvSpPr>
              <a:spLocks/>
            </p:cNvSpPr>
            <p:nvPr/>
          </p:nvSpPr>
          <p:spPr bwMode="auto">
            <a:xfrm rot="-5400000" flipV="1">
              <a:off x="8533857" y="4421844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 rot="-5400000" flipV="1">
              <a:off x="8540558" y="4599827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 rot="-5400000" flipV="1">
              <a:off x="8533857" y="4796801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3" name="Straight Connector 32"/>
            <p:cNvCxnSpPr>
              <a:endCxn id="32" idx="0"/>
            </p:cNvCxnSpPr>
            <p:nvPr/>
          </p:nvCxnSpPr>
          <p:spPr>
            <a:xfrm flipV="1">
              <a:off x="8476513" y="5030600"/>
              <a:ext cx="0" cy="597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175520" y="387347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485083" y="387347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18397" y="387347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8825" y="408540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74394" y="389013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990693" y="3144132"/>
              <a:ext cx="0" cy="977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248774" y="3144132"/>
              <a:ext cx="42" cy="977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90693" y="4102070"/>
              <a:ext cx="184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20263" y="4102070"/>
              <a:ext cx="3349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754427" y="3153396"/>
              <a:ext cx="5007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88124" y="449155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82178" y="4414521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  <a:endParaRPr lang="en-US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4276820" y="5292660"/>
              <a:ext cx="0" cy="614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301104" y="5292660"/>
              <a:ext cx="454301" cy="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277036" y="5635227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 (s) 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3964750" y="3463008"/>
              <a:ext cx="45430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909692" y="307043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I (s)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744596" y="4414521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0</a:t>
              </a:r>
              <a:r>
                <a:rPr lang="en-US" b="1" dirty="0">
                  <a:latin typeface="Cambria" panose="02040503050406030204" pitchFamily="18" charset="0"/>
                </a:rPr>
                <a:t> (s) 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37194" y="406289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74357" y="4857168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7332" y="1212614"/>
            <a:ext cx="11605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 the shown circuit, Compute the following: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1-Draw the circuit in the S-domain.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 Find Z(s).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0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(s) in terms of V(s).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4-Given that v(t) = u(t), find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0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7332" y="469739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13.14 (p. 613)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0AE54A1-2B47-7748-8F60-8CB9B389D10D}"/>
              </a:ext>
            </a:extLst>
          </p:cNvPr>
          <p:cNvSpPr/>
          <p:nvPr/>
        </p:nvSpPr>
        <p:spPr>
          <a:xfrm>
            <a:off x="465527" y="3785478"/>
            <a:ext cx="7378217" cy="274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R1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R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10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Ω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R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Ω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Ls = 1s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Ω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1/(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= 1/(0.1s) = 10/s Ω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E76D6B-E8C5-4944-B60B-98E2CF1179D5}"/>
              </a:ext>
            </a:extLst>
          </p:cNvPr>
          <p:cNvSpPr/>
          <p:nvPr/>
        </p:nvSpPr>
        <p:spPr>
          <a:xfrm>
            <a:off x="915539" y="3295780"/>
            <a:ext cx="4147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Assume zero initial conditions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1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0D09C4D-C41B-7A4E-9721-01B1A336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067" y="0"/>
            <a:ext cx="2972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D3DE165E-B6EA-9042-B5E5-2FE129DEA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40980"/>
              </p:ext>
            </p:extLst>
          </p:nvPr>
        </p:nvGraphicFramePr>
        <p:xfrm>
          <a:off x="8502977" y="1917479"/>
          <a:ext cx="3538194" cy="28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3981450" imgH="2057400" progId="PBrush">
                  <p:embed/>
                </p:oleObj>
              </mc:Choice>
              <mc:Fallback>
                <p:oleObj r:id="rId3" imgW="3981450" imgH="20574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D3DE165E-B6EA-9042-B5E5-2FE129DEA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977" y="1917479"/>
                        <a:ext cx="3538194" cy="28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13D5FC7-B718-1B42-B558-0ED87FCEC162}"/>
                  </a:ext>
                </a:extLst>
              </p:cNvPr>
              <p:cNvSpPr/>
              <p:nvPr/>
            </p:nvSpPr>
            <p:spPr>
              <a:xfrm>
                <a:off x="759954" y="933274"/>
                <a:ext cx="7657171" cy="5517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//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R1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 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 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0.1s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endParaRPr lang="en-CA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Similarly,</a:t>
                </a: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endParaRPr lang="en-CA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//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R2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𝑠𝐿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then,  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3D5FC7-B718-1B42-B558-0ED87FCEC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4" y="933274"/>
                <a:ext cx="7657171" cy="5517664"/>
              </a:xfrm>
              <a:prstGeom prst="rect">
                <a:avLst/>
              </a:prstGeom>
              <a:blipFill>
                <a:blip r:embed="rId5"/>
                <a:stretch>
                  <a:fillRect t="-1105" b="-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276B89C-A522-C746-820F-6FAC9E924199}"/>
              </a:ext>
            </a:extLst>
          </p:cNvPr>
          <p:cNvSpPr/>
          <p:nvPr/>
        </p:nvSpPr>
        <p:spPr>
          <a:xfrm>
            <a:off x="995536" y="2603500"/>
            <a:ext cx="2082800" cy="825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09CFF9-4780-6244-885C-320313342A00}"/>
              </a:ext>
            </a:extLst>
          </p:cNvPr>
          <p:cNvSpPr/>
          <p:nvPr/>
        </p:nvSpPr>
        <p:spPr>
          <a:xfrm>
            <a:off x="2106786" y="5721284"/>
            <a:ext cx="1943100" cy="7296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9691F9-8E47-8D4B-A888-287634D2D252}"/>
              </a:ext>
            </a:extLst>
          </p:cNvPr>
          <p:cNvSpPr/>
          <p:nvPr/>
        </p:nvSpPr>
        <p:spPr>
          <a:xfrm>
            <a:off x="3078336" y="260350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0E159B-6B16-C343-BF53-458A69B833BB}"/>
              </a:ext>
            </a:extLst>
          </p:cNvPr>
          <p:cNvSpPr/>
          <p:nvPr/>
        </p:nvSpPr>
        <p:spPr>
          <a:xfrm>
            <a:off x="4199032" y="5733879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4279E6-6AE4-DEF5-CB2D-858EFB50AF8B}"/>
              </a:ext>
            </a:extLst>
          </p:cNvPr>
          <p:cNvSpPr txBox="1"/>
          <p:nvPr/>
        </p:nvSpPr>
        <p:spPr>
          <a:xfrm>
            <a:off x="759954" y="305090"/>
            <a:ext cx="60462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13.14 (</a:t>
            </a:r>
            <a:r>
              <a:rPr lang="en-US" sz="40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contin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84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4352" y="902895"/>
            <a:ext cx="5145313" cy="2564899"/>
            <a:chOff x="6028113" y="988155"/>
            <a:chExt cx="5982091" cy="2934231"/>
          </a:xfrm>
        </p:grpSpPr>
        <p:sp>
          <p:nvSpPr>
            <p:cNvPr id="5" name="Oval 4"/>
            <p:cNvSpPr/>
            <p:nvPr/>
          </p:nvSpPr>
          <p:spPr>
            <a:xfrm>
              <a:off x="6836691" y="2102263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7272460" y="1470456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4"/>
            </p:cNvCxnSpPr>
            <p:nvPr/>
          </p:nvCxnSpPr>
          <p:spPr>
            <a:xfrm flipH="1" flipV="1">
              <a:off x="7272460" y="2902363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706707" y="1470456"/>
              <a:ext cx="12517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0976788" y="1455246"/>
              <a:ext cx="3267" cy="629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0976788" y="2615193"/>
              <a:ext cx="0" cy="853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289129" y="3469100"/>
              <a:ext cx="36876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942200" y="171548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  <a:r>
                <a:rPr lang="en-US" b="1" dirty="0">
                  <a:latin typeface="Cambria" panose="02040503050406030204" pitchFamily="18" charset="0"/>
                </a:rPr>
                <a:t>(s)</a:t>
              </a:r>
              <a:endParaRPr lang="en-US" b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20333" y="208866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8113" y="2273326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40853" y="253195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9097732" y="1023758"/>
              <a:ext cx="364042" cy="853908"/>
            </a:xfrm>
            <a:prstGeom prst="rect">
              <a:avLst/>
            </a:prstGeom>
            <a:solidFill>
              <a:srgbClr val="FFBDF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9384" y="2095814"/>
              <a:ext cx="364042" cy="853908"/>
            </a:xfrm>
            <a:prstGeom prst="rect">
              <a:avLst/>
            </a:prstGeom>
            <a:solidFill>
              <a:srgbClr val="7FFF57"/>
            </a:solidFill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7272460" y="1451571"/>
              <a:ext cx="15803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021454" y="2255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</a:t>
              </a:r>
              <a:r>
                <a:rPr lang="en-US" b="1" baseline="-25000" dirty="0">
                  <a:latin typeface="Cambria" panose="02040503050406030204" pitchFamily="18" charset="0"/>
                </a:rPr>
                <a:t>2</a:t>
              </a:r>
              <a:r>
                <a:rPr lang="en-US" b="1" dirty="0">
                  <a:latin typeface="Cambria" panose="02040503050406030204" pitchFamily="18" charset="0"/>
                </a:rPr>
                <a:t>(s)</a:t>
              </a:r>
              <a:endParaRPr lang="en-US" b="1" baseline="-25000" dirty="0">
                <a:latin typeface="Cambria" panose="02040503050406030204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542221" y="1380726"/>
              <a:ext cx="45430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487163" y="98815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I (s) 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7494267" y="3210487"/>
              <a:ext cx="0" cy="614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518551" y="3210487"/>
              <a:ext cx="454301" cy="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94483" y="355305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 (s)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90749" y="232070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0</a:t>
              </a:r>
              <a:r>
                <a:rPr lang="en-US" b="1" dirty="0">
                  <a:latin typeface="Cambria" panose="02040503050406030204" pitchFamily="18" charset="0"/>
                </a:rPr>
                <a:t> (s)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83347" y="196907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20510" y="2763347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307781" y="1529535"/>
                <a:ext cx="1946494" cy="791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200" baseline="-25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" y="1529535"/>
                <a:ext cx="1946494" cy="791370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297393" y="2828069"/>
                <a:ext cx="2173417" cy="803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3" y="2828069"/>
                <a:ext cx="2173417" cy="803810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21914" y="4077624"/>
                <a:ext cx="30084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Z(s)=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4" y="4077624"/>
                <a:ext cx="3008452" cy="523220"/>
              </a:xfrm>
              <a:prstGeom prst="rect">
                <a:avLst/>
              </a:prstGeom>
              <a:blipFill>
                <a:blip r:embed="rId4"/>
                <a:stretch>
                  <a:fillRect l="-4049" t="-15116" b="-29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21914" y="5154234"/>
                <a:ext cx="5350696" cy="74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4" y="5154234"/>
                <a:ext cx="5350696" cy="742511"/>
              </a:xfrm>
              <a:prstGeom prst="rect">
                <a:avLst/>
              </a:prstGeom>
              <a:blipFill>
                <a:blip r:embed="rId5"/>
                <a:stretch>
                  <a:fillRect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C3161A5-8273-A64F-B43A-E03ED09D5590}"/>
              </a:ext>
            </a:extLst>
          </p:cNvPr>
          <p:cNvSpPr/>
          <p:nvPr/>
        </p:nvSpPr>
        <p:spPr>
          <a:xfrm>
            <a:off x="3440317" y="1563774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Ω</a:t>
            </a:r>
            <a:endParaRPr lang="en-US" sz="3200" baseline="300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4DA3321-0782-2444-B6C5-A0182E5E2736}"/>
              </a:ext>
            </a:extLst>
          </p:cNvPr>
          <p:cNvSpPr/>
          <p:nvPr/>
        </p:nvSpPr>
        <p:spPr>
          <a:xfrm>
            <a:off x="3485147" y="2857729"/>
            <a:ext cx="463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Ω</a:t>
            </a:r>
            <a:endParaRPr lang="en-US" sz="3200" baseline="300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652CAB5-70B9-4C4E-A56B-3A91DC9BA8CE}"/>
              </a:ext>
            </a:extLst>
          </p:cNvPr>
          <p:cNvSpPr/>
          <p:nvPr/>
        </p:nvSpPr>
        <p:spPr>
          <a:xfrm>
            <a:off x="6891193" y="5154234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b="1" baseline="300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B36626-46A4-A769-6BAF-9D8F36071D02}"/>
              </a:ext>
            </a:extLst>
          </p:cNvPr>
          <p:cNvSpPr txBox="1"/>
          <p:nvPr/>
        </p:nvSpPr>
        <p:spPr>
          <a:xfrm>
            <a:off x="1303619" y="461954"/>
            <a:ext cx="60462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13.14 (</a:t>
            </a:r>
            <a:r>
              <a:rPr lang="en-US" sz="40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contin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92413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A19D62E-5F31-B54E-A270-B42C6DD833E9}"/>
                  </a:ext>
                </a:extLst>
              </p:cNvPr>
              <p:cNvSpPr/>
              <p:nvPr/>
            </p:nvSpPr>
            <p:spPr>
              <a:xfrm>
                <a:off x="1027521" y="755130"/>
                <a:ext cx="7352907" cy="608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endParaRPr lang="en-CA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24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CA" sz="2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CA" sz="24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sz="24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CA" sz="24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(2</m:t>
                              </m:r>
                              <m:sSup>
                                <m:sSupPr>
                                  <m:ctrlPr>
                                    <a:rPr lang="en-CA" sz="2400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+20)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+1)(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+2)(2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+20)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+20)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CA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C00000"/>
                            </a:solidFill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rgbClr val="C00000"/>
                            </a:solidFill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solidFill>
                              <a:srgbClr val="C00000"/>
                            </a:solidFill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2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+10)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rgbClr val="C00000"/>
                    </a:solidFill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19D62E-5F31-B54E-A270-B42C6DD8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1" y="755130"/>
                <a:ext cx="7352907" cy="6085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CFC8511-B5EB-8D46-B72A-2B22389D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3727" y="116279"/>
            <a:ext cx="2383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672379-20DC-BAF6-1519-AC4EC0D425AF}"/>
              </a:ext>
            </a:extLst>
          </p:cNvPr>
          <p:cNvSpPr txBox="1"/>
          <p:nvPr/>
        </p:nvSpPr>
        <p:spPr>
          <a:xfrm>
            <a:off x="1303619" y="161998"/>
            <a:ext cx="60462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13.14 (</a:t>
            </a:r>
            <a:r>
              <a:rPr lang="en-US" sz="40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contin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15583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78A745A9-9FAA-2140-B39E-EDEC9AB8694E}"/>
                  </a:ext>
                </a:extLst>
              </p:cNvPr>
              <p:cNvSpPr/>
              <p:nvPr/>
            </p:nvSpPr>
            <p:spPr>
              <a:xfrm>
                <a:off x="91857" y="76464"/>
                <a:ext cx="6096000" cy="66827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Given that v(t) = u(t), find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(t)</a:t>
                </a:r>
              </a:p>
              <a:p>
                <a:pPr lvl="0" algn="just">
                  <a:lnSpc>
                    <a:spcPct val="107000"/>
                  </a:lnSpc>
                </a:pPr>
                <a:endParaRPr lang="en-CA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+10)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And given that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v(t) = u(t), then V(s) = 1/s, then</a:t>
                </a:r>
                <a:endParaRPr lang="en-CA" sz="16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+10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+10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+3−3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𝑪𝒐𝒔</m:t>
                    </m:r>
                    <m:d>
                      <m:d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sSup>
                      <m:sSup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𝑺𝒊𝒏</m:t>
                    </m:r>
                    <m:d>
                      <m:d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CA" sz="20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CA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V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745A9-9FAA-2140-B39E-EDEC9AB86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" y="76464"/>
                <a:ext cx="6096000" cy="6682727"/>
              </a:xfrm>
              <a:prstGeom prst="rect">
                <a:avLst/>
              </a:prstGeom>
              <a:blipFill>
                <a:blip r:embed="rId3"/>
                <a:stretch>
                  <a:fillRect t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C711530E-3DCB-7F4F-B36A-1765E60F0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31900"/>
              </p:ext>
            </p:extLst>
          </p:nvPr>
        </p:nvGraphicFramePr>
        <p:xfrm>
          <a:off x="6922542" y="2298478"/>
          <a:ext cx="4092126" cy="250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3981450" imgH="2057400" progId="PBrush">
                  <p:embed/>
                </p:oleObj>
              </mc:Choice>
              <mc:Fallback>
                <p:oleObj r:id="rId4" imgW="3981450" imgH="20574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C711530E-3DCB-7F4F-B36A-1765E60F0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542" y="2298478"/>
                        <a:ext cx="4092126" cy="2500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loud 5">
            <a:extLst>
              <a:ext uri="{FF2B5EF4-FFF2-40B4-BE49-F238E27FC236}">
                <a16:creationId xmlns:a16="http://schemas.microsoft.com/office/drawing/2014/main" xmlns="" id="{4E0C4ED3-F16C-5A48-A387-0033A089ABC2}"/>
              </a:ext>
            </a:extLst>
          </p:cNvPr>
          <p:cNvSpPr/>
          <p:nvPr/>
        </p:nvSpPr>
        <p:spPr>
          <a:xfrm>
            <a:off x="7617274" y="4891658"/>
            <a:ext cx="4092126" cy="1691289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Repeat example 13.14 for R</a:t>
            </a:r>
            <a:r>
              <a:rPr lang="en-US" sz="2400" i="1" baseline="-25000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r>
              <a:rPr lang="en-US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=10 </a:t>
            </a:r>
            <a:r>
              <a:rPr lang="el-GR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Ω</a:t>
            </a:r>
            <a:r>
              <a:rPr lang="en-US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 and C= 0.01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868A91-0F43-9D44-AB36-190EC9ACA1E5}"/>
              </a:ext>
            </a:extLst>
          </p:cNvPr>
          <p:cNvSpPr/>
          <p:nvPr/>
        </p:nvSpPr>
        <p:spPr>
          <a:xfrm>
            <a:off x="482600" y="6083300"/>
            <a:ext cx="5705257" cy="6758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1EC4237-1907-4881-A765-DFF2C2ED6862}"/>
              </a:ext>
            </a:extLst>
          </p:cNvPr>
          <p:cNvSpPr/>
          <p:nvPr/>
        </p:nvSpPr>
        <p:spPr>
          <a:xfrm>
            <a:off x="1570182" y="2620702"/>
            <a:ext cx="1690255" cy="41913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8E852F2-727C-46AC-B9A3-B25DC05DC5D5}"/>
              </a:ext>
            </a:extLst>
          </p:cNvPr>
          <p:cNvCxnSpPr>
            <a:cxnSpLocks/>
          </p:cNvCxnSpPr>
          <p:nvPr/>
        </p:nvCxnSpPr>
        <p:spPr>
          <a:xfrm flipH="1" flipV="1">
            <a:off x="3165974" y="2868565"/>
            <a:ext cx="2166024" cy="342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FB2AB8E-2069-4A60-9542-D31217298027}"/>
                  </a:ext>
                </a:extLst>
              </p:cNvPr>
              <p:cNvSpPr txBox="1"/>
              <p:nvPr/>
            </p:nvSpPr>
            <p:spPr>
              <a:xfrm>
                <a:off x="5453171" y="2880433"/>
                <a:ext cx="1469371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</a:rPr>
                  <a:t>Has complex roots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2AB8E-2069-4A60-9542-D31217298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71" y="2880433"/>
                <a:ext cx="1469371" cy="584775"/>
              </a:xfrm>
              <a:prstGeom prst="rect">
                <a:avLst/>
              </a:prstGeom>
              <a:blipFill>
                <a:blip r:embed="rId6"/>
                <a:stretch>
                  <a:fillRect l="-2058" t="-2062" b="-123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0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50585" y="1077694"/>
            <a:ext cx="4090385" cy="2325816"/>
            <a:chOff x="6230472" y="612788"/>
            <a:chExt cx="5203125" cy="2711911"/>
          </a:xfrm>
        </p:grpSpPr>
        <p:sp>
          <p:nvSpPr>
            <p:cNvPr id="5" name="Oval 4"/>
            <p:cNvSpPr/>
            <p:nvPr/>
          </p:nvSpPr>
          <p:spPr>
            <a:xfrm>
              <a:off x="7039050" y="1938812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7474819" y="1269800"/>
              <a:ext cx="0" cy="651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4"/>
            </p:cNvCxnSpPr>
            <p:nvPr/>
          </p:nvCxnSpPr>
          <p:spPr>
            <a:xfrm flipH="1" flipV="1">
              <a:off x="7474819" y="2738912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938114" y="1953666"/>
              <a:ext cx="165192" cy="1976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789281" y="2141628"/>
              <a:ext cx="343567" cy="1772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41"/>
            <p:cNvSpPr>
              <a:spLocks/>
            </p:cNvSpPr>
            <p:nvPr/>
          </p:nvSpPr>
          <p:spPr bwMode="auto">
            <a:xfrm rot="5400000" flipV="1">
              <a:off x="10298023" y="1921404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8295419" y="1269800"/>
              <a:ext cx="31381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491489" y="3305649"/>
              <a:ext cx="3942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22692" y="1925209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0472" y="210987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43212" y="2368508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934512" y="1269800"/>
              <a:ext cx="0" cy="705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789281" y="2318831"/>
              <a:ext cx="346079" cy="23434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886753" y="2537572"/>
              <a:ext cx="246095" cy="21126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886753" y="2748836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10512658" y="1298823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41"/>
            <p:cNvSpPr>
              <a:spLocks/>
            </p:cNvSpPr>
            <p:nvPr/>
          </p:nvSpPr>
          <p:spPr bwMode="auto">
            <a:xfrm rot="5400000" flipV="1">
              <a:off x="10305425" y="2105458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 rot="5400000" flipV="1">
              <a:off x="10295076" y="2292262"/>
              <a:ext cx="197153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 rot="5400000" flipV="1">
              <a:off x="10295821" y="2486219"/>
              <a:ext cx="178910" cy="274386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1" name="Straight Connector 30"/>
            <p:cNvCxnSpPr>
              <a:endCxn id="30" idx="2"/>
            </p:cNvCxnSpPr>
            <p:nvPr/>
          </p:nvCxnSpPr>
          <p:spPr>
            <a:xfrm flipV="1">
              <a:off x="10495441" y="2712867"/>
              <a:ext cx="0" cy="611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78040" y="1030457"/>
              <a:ext cx="0" cy="619224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6200000">
              <a:off x="8075157" y="991585"/>
              <a:ext cx="1114425" cy="714146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 flipV="1">
              <a:off x="7483153" y="1269800"/>
              <a:ext cx="594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42848" y="227801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2.5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17364" y="213416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6085" y="612788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0.2F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5134" y="819707"/>
            <a:ext cx="5729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Assume zero initial conditions, Use source transformation to determine </a:t>
            </a:r>
            <a:r>
              <a:rPr lang="en-US" sz="2000" dirty="0" err="1">
                <a:solidFill>
                  <a:srgbClr val="C00000"/>
                </a:solidFill>
                <a:latin typeface="Cambria" panose="02040503050406030204" pitchFamily="18" charset="0"/>
              </a:rPr>
              <a:t>Z</a:t>
            </a:r>
            <a:r>
              <a:rPr lang="en-US" sz="20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th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 (s) for the indicated terminals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01547" y="4518027"/>
            <a:ext cx="4443728" cy="1659131"/>
            <a:chOff x="6125608" y="4469107"/>
            <a:chExt cx="5441769" cy="2074715"/>
          </a:xfrm>
        </p:grpSpPr>
        <p:sp>
          <p:nvSpPr>
            <p:cNvPr id="57" name="Oval 56"/>
            <p:cNvSpPr/>
            <p:nvPr/>
          </p:nvSpPr>
          <p:spPr>
            <a:xfrm>
              <a:off x="6671211" y="5117185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flipV="1">
              <a:off x="7106980" y="4469107"/>
              <a:ext cx="0" cy="64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7" idx="4"/>
            </p:cNvCxnSpPr>
            <p:nvPr/>
          </p:nvCxnSpPr>
          <p:spPr>
            <a:xfrm flipH="1" flipV="1">
              <a:off x="7106980" y="5917285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0030188" y="5160291"/>
              <a:ext cx="165192" cy="1976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9881355" y="5348253"/>
              <a:ext cx="343567" cy="1772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41"/>
            <p:cNvSpPr>
              <a:spLocks/>
            </p:cNvSpPr>
            <p:nvPr/>
          </p:nvSpPr>
          <p:spPr bwMode="auto">
            <a:xfrm rot="5400000" flipV="1">
              <a:off x="11107761" y="5140527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7123649" y="4487649"/>
              <a:ext cx="4443728" cy="1275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7123649" y="6503072"/>
              <a:ext cx="4443728" cy="21701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125608" y="5340789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I(s) 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0026586" y="4476425"/>
              <a:ext cx="0" cy="705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81355" y="5525456"/>
              <a:ext cx="346079" cy="23434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90419" y="5744197"/>
              <a:ext cx="234503" cy="21126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9978827" y="5955461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11322396" y="4517946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41"/>
            <p:cNvSpPr>
              <a:spLocks/>
            </p:cNvSpPr>
            <p:nvPr/>
          </p:nvSpPr>
          <p:spPr bwMode="auto">
            <a:xfrm rot="5400000" flipV="1">
              <a:off x="11115163" y="5324581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 rot="5400000" flipV="1">
              <a:off x="11104814" y="5511385"/>
              <a:ext cx="197153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 rot="5400000" flipV="1">
              <a:off x="11105559" y="5705342"/>
              <a:ext cx="178910" cy="274386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6" name="Straight Connector 75"/>
            <p:cNvCxnSpPr>
              <a:endCxn id="75" idx="2"/>
            </p:cNvCxnSpPr>
            <p:nvPr/>
          </p:nvCxnSpPr>
          <p:spPr>
            <a:xfrm flipV="1">
              <a:off x="11305179" y="5931990"/>
              <a:ext cx="0" cy="611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427102" y="53532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7086462" y="5226677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8689299" y="4469107"/>
              <a:ext cx="0" cy="868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671655" y="5555015"/>
              <a:ext cx="0" cy="9542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8295419" y="5338737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/>
            <p:cNvSpPr/>
            <p:nvPr/>
          </p:nvSpPr>
          <p:spPr>
            <a:xfrm>
              <a:off x="8114442" y="5555015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6227" y="5558379"/>
              <a:ext cx="6815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2.5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92819" y="5692324"/>
              <a:ext cx="63671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0.2F</a:t>
              </a:r>
            </a:p>
          </p:txBody>
        </p:sp>
      </p:grpSp>
      <p:sp>
        <p:nvSpPr>
          <p:cNvPr id="95" name="Down Arrow 94"/>
          <p:cNvSpPr/>
          <p:nvPr/>
        </p:nvSpPr>
        <p:spPr>
          <a:xfrm>
            <a:off x="8984176" y="3687255"/>
            <a:ext cx="505937" cy="583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44885" y="2353167"/>
                <a:ext cx="3353034" cy="889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85" y="2353167"/>
                <a:ext cx="3353034" cy="889218"/>
              </a:xfrm>
              <a:prstGeom prst="rect">
                <a:avLst/>
              </a:prstGeom>
              <a:blipFill>
                <a:blip r:embed="rId3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767607" y="302204"/>
            <a:ext cx="2141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26347" y="4117692"/>
                <a:ext cx="54379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7" y="4117692"/>
                <a:ext cx="543796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399" y="4805187"/>
                <a:ext cx="6729093" cy="76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+0.2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9" y="4805187"/>
                <a:ext cx="6729093" cy="76854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88439" y="5641726"/>
                <a:ext cx="3764492" cy="94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9" y="5641726"/>
                <a:ext cx="3764492" cy="94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xmlns="" id="{FEB15549-7D66-4FAA-8D85-0BC61E29FFF6}"/>
              </a:ext>
            </a:extLst>
          </p:cNvPr>
          <p:cNvSpPr/>
          <p:nvPr/>
        </p:nvSpPr>
        <p:spPr>
          <a:xfrm rot="1920498">
            <a:off x="7095270" y="843937"/>
            <a:ext cx="1432714" cy="260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D4A26F8E-FAAC-412A-A13C-07600E2CCC19}"/>
              </a:ext>
            </a:extLst>
          </p:cNvPr>
          <p:cNvSpPr/>
          <p:nvPr/>
        </p:nvSpPr>
        <p:spPr>
          <a:xfrm rot="1920498">
            <a:off x="6611612" y="4014841"/>
            <a:ext cx="2387561" cy="260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3CA27D1-671F-4C8F-B559-8B3B6F5906E0}"/>
              </a:ext>
            </a:extLst>
          </p:cNvPr>
          <p:cNvCxnSpPr>
            <a:cxnSpLocks/>
          </p:cNvCxnSpPr>
          <p:nvPr/>
        </p:nvCxnSpPr>
        <p:spPr>
          <a:xfrm flipH="1">
            <a:off x="7003578" y="3353366"/>
            <a:ext cx="169849" cy="9714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FFFE8618-A085-4454-BEF2-6F143368B7E5}"/>
              </a:ext>
            </a:extLst>
          </p:cNvPr>
          <p:cNvSpPr/>
          <p:nvPr/>
        </p:nvSpPr>
        <p:spPr>
          <a:xfrm>
            <a:off x="734154" y="3508194"/>
            <a:ext cx="41839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Turn the current source off :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F4A725BB-DFC6-4D3C-9147-B2978731236F}"/>
              </a:ext>
            </a:extLst>
          </p:cNvPr>
          <p:cNvSpPr/>
          <p:nvPr/>
        </p:nvSpPr>
        <p:spPr>
          <a:xfrm>
            <a:off x="746860" y="1929185"/>
            <a:ext cx="3675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By source transformation :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5" grpId="0" animBg="1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FE2B8B8-1B06-D1A3-0EBC-AD582F5F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729" y="1518816"/>
            <a:ext cx="1104672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difference between impedance and admittance in a circuit?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frequency affect the impedance of an inductor and a capacitor?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does the impedance of an inductor behave like a short circuit at low frequencies?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admittance simplify the analysis of parallel circuits?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3192D4-19F2-1541-D8C4-EBBEE83E6DC8}"/>
              </a:ext>
            </a:extLst>
          </p:cNvPr>
          <p:cNvSpPr txBox="1"/>
          <p:nvPr/>
        </p:nvSpPr>
        <p:spPr>
          <a:xfrm>
            <a:off x="498728" y="276258"/>
            <a:ext cx="92334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Use AI and answer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20287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78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GCA1 during Week 5 Second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2044" y="4765637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13: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2044" y="5276521"/>
            <a:ext cx="119497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13.1 (p. 609), 13.2 (p. 611), 13.3 (p. 612), 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 (p. 606), (p. 607)??? </a:t>
            </a:r>
          </a:p>
        </p:txBody>
      </p:sp>
      <p:sp>
        <p:nvSpPr>
          <p:cNvPr id="4" name="مربع نص 1">
            <a:extLst>
              <a:ext uri="{FF2B5EF4-FFF2-40B4-BE49-F238E27FC236}">
                <a16:creationId xmlns:a16="http://schemas.microsoft.com/office/drawing/2014/main" xmlns="" id="{652B3B0F-A0D4-D65F-21EB-50F25FC3CB55}"/>
              </a:ext>
            </a:extLst>
          </p:cNvPr>
          <p:cNvSpPr txBox="1"/>
          <p:nvPr/>
        </p:nvSpPr>
        <p:spPr>
          <a:xfrm>
            <a:off x="1117137" y="583088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18E1F9-F8A1-5892-0E76-5C22212EC1C5}"/>
              </a:ext>
            </a:extLst>
          </p:cNvPr>
          <p:cNvSpPr txBox="1"/>
          <p:nvPr/>
        </p:nvSpPr>
        <p:spPr>
          <a:xfrm>
            <a:off x="950647" y="1425436"/>
            <a:ext cx="8691373" cy="39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Inductance Impedance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Capacitance Impedance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Series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ircuit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manipulation rules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Series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ircuit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manipulation rules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9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9966736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Solving equation differential and integrals using LT 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928850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973105"/>
            <a:ext cx="9477619" cy="165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Impedances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Admittances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416EC8C-6F9B-FCB6-E00B-5BC4457A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xmlns="" id="{B256729A-3FF4-6AA7-D0E1-E37DAC9A8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42523"/>
              </p:ext>
            </p:extLst>
          </p:nvPr>
        </p:nvGraphicFramePr>
        <p:xfrm>
          <a:off x="1436198" y="1582738"/>
          <a:ext cx="216217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1218893" imgH="2212665" progId="">
                  <p:embed/>
                </p:oleObj>
              </mc:Choice>
              <mc:Fallback>
                <p:oleObj r:id="rId3" imgW="1218893" imgH="2212665" progId="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98" y="1582738"/>
                        <a:ext cx="2162175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xmlns="" id="{D015B179-D88C-DD0C-E3E0-0A691C6E4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830990"/>
              </p:ext>
            </p:extLst>
          </p:nvPr>
        </p:nvGraphicFramePr>
        <p:xfrm>
          <a:off x="5160818" y="1730375"/>
          <a:ext cx="2120900" cy="377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1163846" imgH="2072118" progId="">
                  <p:embed/>
                </p:oleObj>
              </mc:Choice>
              <mc:Fallback>
                <p:oleObj r:id="rId5" imgW="1163846" imgH="2072118" progId="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818" y="1730375"/>
                        <a:ext cx="2120900" cy="377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xmlns="" id="{7F1E7CFE-F7FD-6CEC-EE56-678ED1A4A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86462"/>
              </p:ext>
            </p:extLst>
          </p:nvPr>
        </p:nvGraphicFramePr>
        <p:xfrm>
          <a:off x="8555183" y="1655764"/>
          <a:ext cx="209391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2450794" imgH="4330159" progId="">
                  <p:embed/>
                </p:oleObj>
              </mc:Choice>
              <mc:Fallback>
                <p:oleObj r:id="rId7" imgW="2450794" imgH="4330159" progId="">
                  <p:embed/>
                  <p:pic>
                    <p:nvPicPr>
                      <p:cNvPr id="2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183" y="1655764"/>
                        <a:ext cx="2093913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>
            <a:extLst>
              <a:ext uri="{FF2B5EF4-FFF2-40B4-BE49-F238E27FC236}">
                <a16:creationId xmlns:a16="http://schemas.microsoft.com/office/drawing/2014/main" xmlns="" id="{978485FF-257D-A080-E1EF-C844EDDC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537" y="5619876"/>
            <a:ext cx="12493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Resistor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xmlns="" id="{D0A4FB2F-1620-8B62-FCC0-8C48B3DC9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972" y="5641587"/>
            <a:ext cx="13049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Inductor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xmlns="" id="{D67ED208-947F-DA97-F01A-B1D4BC009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183" y="5561220"/>
            <a:ext cx="14176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Capacitor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F2D2AD4-8C50-0B1D-CDC0-643B7320C8EF}"/>
              </a:ext>
            </a:extLst>
          </p:cNvPr>
          <p:cNvSpPr/>
          <p:nvPr/>
        </p:nvSpPr>
        <p:spPr>
          <a:xfrm>
            <a:off x="1353044" y="545967"/>
            <a:ext cx="42125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Passive Elements</a:t>
            </a:r>
          </a:p>
        </p:txBody>
      </p:sp>
    </p:spTree>
    <p:extLst>
      <p:ext uri="{BB962C8B-B14F-4D97-AF65-F5344CB8AC3E}">
        <p14:creationId xmlns:p14="http://schemas.microsoft.com/office/powerpoint/2010/main" val="27625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6718" y="407208"/>
            <a:ext cx="584320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What is an Impedance??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718" y="878888"/>
            <a:ext cx="7017221" cy="147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 Math" panose="02040503050406030204" pitchFamily="18" charset="0"/>
              </a:rPr>
              <a:t>Impedance is a generalized Resistance that is frequency dependent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6718" y="2364903"/>
            <a:ext cx="6289182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Impedance, denoted Z</a:t>
            </a:r>
            <a:r>
              <a:rPr lang="en-US" sz="2400" baseline="-25000" dirty="0">
                <a:latin typeface="Cambria" panose="02040503050406030204" pitchFamily="18" charset="0"/>
              </a:rPr>
              <a:t>in</a:t>
            </a:r>
            <a:r>
              <a:rPr lang="en-US" sz="2400" dirty="0">
                <a:latin typeface="Cambria" panose="02040503050406030204" pitchFamily="18" charset="0"/>
              </a:rPr>
              <a:t>(s), in the s-­‐‑world,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FF0000"/>
                </a:solidFill>
                <a:latin typeface="Cambria" panose="02040503050406030204" pitchFamily="18" charset="0"/>
              </a:rPr>
              <a:t>total absence of initial conditions</a:t>
            </a:r>
            <a:r>
              <a:rPr lang="en-US" sz="2400" dirty="0">
                <a:latin typeface="Cambria" panose="02040503050406030204" pitchFamily="18" charset="0"/>
              </a:rPr>
              <a:t>, is: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835922" y="1618064"/>
            <a:ext cx="2030436" cy="1569660"/>
          </a:xfrm>
          <a:prstGeom prst="wedgeEllipseCallout">
            <a:avLst>
              <a:gd name="adj1" fmla="val -90655"/>
              <a:gd name="adj2" fmla="val 17227"/>
            </a:avLst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Cambria" panose="02040503050406030204" pitchFamily="18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55454" y="3567727"/>
                <a:ext cx="2286523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200" b="1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54" y="3567727"/>
                <a:ext cx="2286523" cy="784510"/>
              </a:xfrm>
              <a:prstGeom prst="rect">
                <a:avLst/>
              </a:prstGeom>
              <a:blipFill>
                <a:blip r:embed="rId3"/>
                <a:stretch>
                  <a:fillRect t="-1550" b="-7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367" y="3869446"/>
            <a:ext cx="4441320" cy="226392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56718" y="4654429"/>
            <a:ext cx="4014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32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(s) = Z</a:t>
            </a:r>
            <a:r>
              <a:rPr lang="en-US" sz="32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(s) × </a:t>
            </a:r>
            <a:r>
              <a:rPr lang="en-US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b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7630" y="3625056"/>
            <a:ext cx="463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0051" y="5398991"/>
                <a:ext cx="4703852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40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4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51" y="5398991"/>
                <a:ext cx="4703852" cy="980525"/>
              </a:xfrm>
              <a:prstGeom prst="rect">
                <a:avLst/>
              </a:prstGeom>
              <a:blipFill>
                <a:blip r:embed="rId5"/>
                <a:stretch>
                  <a:fillRect t="-1863" b="-7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26349" y="5586010"/>
                <a:ext cx="873572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l-GR" sz="360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600" b="1" baseline="30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349" y="5586010"/>
                <a:ext cx="873572" cy="566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3769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424" y="442760"/>
            <a:ext cx="680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Resistance Impedance/Admittance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1207" y="1667086"/>
                <a:ext cx="45859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7" y="1667086"/>
                <a:ext cx="45859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31207" y="2477324"/>
                <a:ext cx="77382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7" y="2477324"/>
                <a:ext cx="77382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18464" y="3197984"/>
                <a:ext cx="6492769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nor/>
                      </m:rPr>
                      <a:rPr lang="en-US" sz="32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64" y="3197984"/>
                <a:ext cx="6492769" cy="790345"/>
              </a:xfrm>
              <a:prstGeom prst="rect">
                <a:avLst/>
              </a:prstGeom>
              <a:blipFill>
                <a:blip r:embed="rId4"/>
                <a:stretch>
                  <a:fillRect b="-10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31207" y="5342187"/>
            <a:ext cx="8597438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+mj-lt"/>
              </a:rPr>
              <a:t>Note: At s = 0, the impedance of the inductor is zero meaning the inductor looks like a short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C1F962-01BC-4480-9593-A6E7833D6DCE}"/>
                  </a:ext>
                </a:extLst>
              </p:cNvPr>
              <p:cNvSpPr txBox="1"/>
              <p:nvPr/>
            </p:nvSpPr>
            <p:spPr>
              <a:xfrm>
                <a:off x="1518464" y="4268499"/>
                <a:ext cx="6800850" cy="56714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esult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b="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   and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C1F962-01BC-4480-9593-A6E7833D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64" y="4268499"/>
                <a:ext cx="6800850" cy="567143"/>
              </a:xfrm>
              <a:prstGeom prst="rect">
                <a:avLst/>
              </a:prstGeom>
              <a:blipFill>
                <a:blip r:embed="rId5"/>
                <a:stretch>
                  <a:fillRect t="-1053" b="-2000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EC83C8-7894-48CD-BB2A-44D81C913C11}"/>
              </a:ext>
            </a:extLst>
          </p:cNvPr>
          <p:cNvSpPr/>
          <p:nvPr/>
        </p:nvSpPr>
        <p:spPr>
          <a:xfrm>
            <a:off x="1431207" y="1069537"/>
            <a:ext cx="40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mbria" panose="02040503050406030204" pitchFamily="18" charset="0"/>
              </a:rPr>
              <a:t>In the total absence of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5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8888" y="348708"/>
            <a:ext cx="680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Inductance Impedance/Admittance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6728" y="1483337"/>
                <a:ext cx="471885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28" y="1483337"/>
                <a:ext cx="4718856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48888" y="2543998"/>
                <a:ext cx="78244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8" y="2543998"/>
                <a:ext cx="782445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02928" y="3346976"/>
                <a:ext cx="6492769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m:rPr>
                        <m:nor/>
                      </m:rPr>
                      <a:rPr lang="en-US" sz="32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28" y="3346976"/>
                <a:ext cx="6492769" cy="7903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28346" y="5450144"/>
            <a:ext cx="8597438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+mj-lt"/>
              </a:rPr>
              <a:t>Note: At s = 0, the impedance of the inductor is zero meaning the inductor looks like a short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EC1F962-01BC-4480-9593-A6E7833D6DCE}"/>
                  </a:ext>
                </a:extLst>
              </p:cNvPr>
              <p:cNvSpPr txBox="1"/>
              <p:nvPr/>
            </p:nvSpPr>
            <p:spPr>
              <a:xfrm>
                <a:off x="1528346" y="4494456"/>
                <a:ext cx="6800850" cy="5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esult</m:t>
                    </m:r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b="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   and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C1F962-01BC-4480-9593-A6E7833D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46" y="4494456"/>
                <a:ext cx="6800850" cy="567143"/>
              </a:xfrm>
              <a:prstGeom prst="rect">
                <a:avLst/>
              </a:prstGeom>
              <a:blipFill>
                <a:blip r:embed="rId5"/>
                <a:stretch>
                  <a:fillRect t="-1075" b="-21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EC83C8-7894-48CD-BB2A-44D81C913C11}"/>
              </a:ext>
            </a:extLst>
          </p:cNvPr>
          <p:cNvSpPr/>
          <p:nvPr/>
        </p:nvSpPr>
        <p:spPr>
          <a:xfrm>
            <a:off x="1284757" y="988344"/>
            <a:ext cx="40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mbria" panose="02040503050406030204" pitchFamily="18" charset="0"/>
              </a:rPr>
              <a:t>In the total absence of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4827" y="357915"/>
            <a:ext cx="8935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Capacitance Impedance/Admittance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4130" y="1315930"/>
                <a:ext cx="480125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30" y="1315930"/>
                <a:ext cx="4801251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1134" y="2438013"/>
                <a:ext cx="81637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4" y="2438013"/>
                <a:ext cx="816371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61434" y="3117539"/>
                <a:ext cx="7338368" cy="803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⟹</m:t>
                        </m:r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𝐶𝑠</m:t>
                        </m:r>
                      </m:den>
                    </m:f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(s)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34" y="3117539"/>
                <a:ext cx="7338368" cy="8036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61434" y="5372054"/>
            <a:ext cx="9053984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+mj-lt"/>
              </a:rPr>
              <a:t>Note: At s = 0, the impedance of the capacitor is infinite meaning the capacitor looks like an open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0D3E8544-8C04-48C3-8802-4FCDC8F35BBE}"/>
                  </a:ext>
                </a:extLst>
              </p:cNvPr>
              <p:cNvSpPr txBox="1"/>
              <p:nvPr/>
            </p:nvSpPr>
            <p:spPr>
              <a:xfrm>
                <a:off x="1161434" y="4363066"/>
                <a:ext cx="6800850" cy="5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esult</m:t>
                    </m:r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b="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   and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𝐶𝑠</m:t>
                    </m:r>
                  </m:oMath>
                </a14:m>
                <a:endParaRPr 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E8544-8C04-48C3-8802-4FCDC8F3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34" y="4363066"/>
                <a:ext cx="6800850" cy="567143"/>
              </a:xfrm>
              <a:prstGeom prst="rect">
                <a:avLst/>
              </a:prstGeom>
              <a:blipFill>
                <a:blip r:embed="rId5"/>
                <a:stretch>
                  <a:fillRect t="-2151" b="-21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D762457-B57B-4352-A387-484234C49D30}"/>
              </a:ext>
            </a:extLst>
          </p:cNvPr>
          <p:cNvSpPr/>
          <p:nvPr/>
        </p:nvSpPr>
        <p:spPr>
          <a:xfrm>
            <a:off x="985682" y="942690"/>
            <a:ext cx="40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mbria" panose="02040503050406030204" pitchFamily="18" charset="0"/>
              </a:rPr>
              <a:t>In the total absence of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4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524584"/>
                  </p:ext>
                </p:extLst>
              </p:nvPr>
            </p:nvGraphicFramePr>
            <p:xfrm>
              <a:off x="1199844" y="1422353"/>
              <a:ext cx="8915823" cy="452771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7194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723917"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Impedance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0000FF"/>
                              </a:solidFill>
                              <a:latin typeface="Cambria" panose="02040503050406030204" pitchFamily="18" charset="0"/>
                            </a:rPr>
                            <a:t>Admittance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265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Resistor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Z</a:t>
                          </a:r>
                          <a:r>
                            <a:rPr lang="en-US" sz="3600" baseline="-25000" dirty="0">
                              <a:latin typeface="Cambria" panose="02040503050406030204" pitchFamily="18" charset="0"/>
                            </a:rPr>
                            <a:t>R</a:t>
                          </a:r>
                          <a:r>
                            <a:rPr lang="en-US" sz="3600" baseline="0" dirty="0">
                              <a:latin typeface="Cambria" panose="02040503050406030204" pitchFamily="18" charset="0"/>
                            </a:rPr>
                            <a:t> =R</a:t>
                          </a:r>
                          <a:endParaRPr lang="en-US" sz="3600" baseline="-250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Inductor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𝐿𝑠</m:t>
                                </m:r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Capacitor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𝐶𝑠</m:t>
                                </m:r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524584"/>
                  </p:ext>
                </p:extLst>
              </p:nvPr>
            </p:nvGraphicFramePr>
            <p:xfrm>
              <a:off x="1199844" y="1422353"/>
              <a:ext cx="8915823" cy="452771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719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23917"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Impedance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0000FF"/>
                              </a:solidFill>
                              <a:latin typeface="Cambria" panose="02040503050406030204" pitchFamily="18" charset="0"/>
                            </a:rPr>
                            <a:t>Admittance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5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Resistor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Z</a:t>
                          </a:r>
                          <a:r>
                            <a:rPr lang="en-US" sz="3600" baseline="-25000" dirty="0">
                              <a:latin typeface="Cambria" panose="02040503050406030204" pitchFamily="18" charset="0"/>
                            </a:rPr>
                            <a:t>R</a:t>
                          </a:r>
                          <a:r>
                            <a:rPr lang="en-US" sz="3600" baseline="0" dirty="0">
                              <a:latin typeface="Cambria" panose="02040503050406030204" pitchFamily="18" charset="0"/>
                            </a:rPr>
                            <a:t> =R</a:t>
                          </a:r>
                          <a:endParaRPr lang="en-US" sz="3600" baseline="-250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615" t="-64423" r="-410" b="-201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Inductor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0615" t="-164423" r="-100410" b="-101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615" t="-164423" r="-410" b="-101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Capacitor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0615" t="-263158" r="-100410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615" t="-263158" r="-410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86960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24360</TotalTime>
  <Words>1849</Words>
  <Application>Microsoft Office PowerPoint</Application>
  <PresentationFormat>Custom</PresentationFormat>
  <Paragraphs>220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52</cp:revision>
  <dcterms:created xsi:type="dcterms:W3CDTF">2017-10-25T09:04:12Z</dcterms:created>
  <dcterms:modified xsi:type="dcterms:W3CDTF">2025-01-14T07:42:50Z</dcterms:modified>
</cp:coreProperties>
</file>