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8"/>
  </p:notesMasterIdLst>
  <p:sldIdLst>
    <p:sldId id="431" r:id="rId5"/>
    <p:sldId id="303" r:id="rId6"/>
    <p:sldId id="304" r:id="rId7"/>
    <p:sldId id="278" r:id="rId8"/>
    <p:sldId id="296" r:id="rId9"/>
    <p:sldId id="297" r:id="rId10"/>
    <p:sldId id="301" r:id="rId11"/>
    <p:sldId id="298" r:id="rId12"/>
    <p:sldId id="299" r:id="rId13"/>
    <p:sldId id="300" r:id="rId14"/>
    <p:sldId id="302" r:id="rId15"/>
    <p:sldId id="430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033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6" autoAdjust="0"/>
  </p:normalViewPr>
  <p:slideViewPr>
    <p:cSldViewPr snapToGrid="0" snapToObjects="1">
      <p:cViewPr varScale="1">
        <p:scale>
          <a:sx n="86" d="100"/>
          <a:sy n="86" d="100"/>
        </p:scale>
        <p:origin x="-7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1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7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8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3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69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7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044903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2152506" y="2636408"/>
            <a:ext cx="5095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Biquad</a:t>
            </a: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Realization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39" y="274320"/>
            <a:ext cx="10972800" cy="276999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Butterworth Low Pass Filter – Active Realization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777238" y="1444055"/>
            <a:ext cx="9912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realized using passive components and active components such as resistors, capacitors, and operational amplifiers with Sallen-key topology.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Sallen–Key topology is an electronic filter topology used to implement second-order active filters that is particularly valued for its simplicity.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number of reactive elements used in the filter circuit will decide the order of the filter.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B2BA32-5FFC-ED14-F7BB-E7B90647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79" y="3706199"/>
            <a:ext cx="4549449" cy="2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Butterworth Low Pass Filter – Active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654FFA1-83B2-4453-ACA6-EE445F0C37D9}"/>
                  </a:ext>
                </a:extLst>
              </p:cNvPr>
              <p:cNvSpPr txBox="1"/>
              <p:nvPr/>
            </p:nvSpPr>
            <p:spPr>
              <a:xfrm>
                <a:off x="609600" y="1710338"/>
                <a:ext cx="8933690" cy="395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Determine Filter Specifications</a:t>
                </a:r>
              </a:p>
              <a:p>
                <a:pPr marL="800100" lvl="1" indent="-342900" algn="just">
                  <a:buFont typeface="Courier New" panose="02070309020205020404" pitchFamily="49" charset="0"/>
                  <a:buChar char="o"/>
                </a:pPr>
                <a:r>
                  <a:rPr lang="en-GB" sz="20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Cutoff frequency, Voltage gain (Av), Quality factor (Q) Typically, Q is set to 0.7071 for a Butterworth filter, but you can adjust it if needed.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2: Choose an Op-Amp</a:t>
                </a:r>
              </a:p>
              <a:p>
                <a:pPr marL="800100" lvl="1" indent="-342900" algn="just">
                  <a:buFont typeface="Courier New" panose="02070309020205020404" pitchFamily="49" charset="0"/>
                  <a:buChar char="o"/>
                </a:pPr>
                <a:r>
                  <a:rPr lang="en-GB" sz="2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Select an op-amp that meets your requirements in terms of voltage supply, input/output impedance, bandwidth, and other necessary features.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3: Calculate Component Values for the Filtering Section</a:t>
                </a:r>
              </a:p>
              <a:p>
                <a:pPr marL="800100" lvl="1" indent="-342900" algn="just">
                  <a:buFont typeface="Courier New" panose="02070309020205020404" pitchFamily="49" charset="0"/>
                  <a:buChar char="o"/>
                </a:pPr>
                <a:r>
                  <a:rPr lang="en-GB" sz="2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Use the formulas to calculate the component values for the filtering section (R1, R2, C1, C2).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4: Calculate Component Values for the Gain Section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5: Calculate the Quality Factor (Q),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GB" sz="2000" i="1" dirty="0">
                            <a:latin typeface="Cambria Math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3−</m:t>
                        </m:r>
                        <m:sSub>
                          <m:sSubPr>
                            <m:ctrlPr>
                              <a:rPr lang="en-GB" sz="2000" i="1" dirty="0">
                                <a:latin typeface="Cambria Math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Step 6: Implement the Circuit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4FFA1-83B2-4453-ACA6-EE445F0C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10338"/>
                <a:ext cx="8933690" cy="3951979"/>
              </a:xfrm>
              <a:prstGeom prst="rect">
                <a:avLst/>
              </a:prstGeom>
              <a:blipFill>
                <a:blip r:embed="rId2"/>
                <a:stretch>
                  <a:fillRect l="-614" t="-926" r="-614"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B2BA32-5FFC-ED14-F7BB-E7B90647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924" y="4471415"/>
            <a:ext cx="3681220" cy="23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72D0FD-1E04-B940-627A-EA9DA05DCCCD}"/>
              </a:ext>
            </a:extLst>
          </p:cNvPr>
          <p:cNvSpPr txBox="1"/>
          <p:nvPr/>
        </p:nvSpPr>
        <p:spPr>
          <a:xfrm>
            <a:off x="835462" y="98367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806253"/>
            <a:ext cx="1123677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primary differences between passive and active filters. Why might you choose one over the other?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a filter's order. How does the order affect the frequency response?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the Butterworth filter commonly used for anti-aliasing in data converters?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differences between Chebyshev Type I and Type II filters?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the Sallen-Key topology is used in active filter design.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3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2" y="1507986"/>
            <a:ext cx="10626526" cy="49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Passive vs active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types of filter: Butterworth, Chebyshev I, Chebyshev II, Elliptic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Filter: Determines roll-off steepness</a:t>
            </a:r>
            <a:endParaRPr lang="en-US" sz="3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Bode Plot: Represents cutoff frequency and attenuation characteristics.</a:t>
            </a:r>
            <a:endParaRPr lang="en-US" sz="3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Application: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Signal Conditioning: Noise reduction in sensor signals.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Audio Systems: Ensures smooth frequency response.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Radar Systems: Enhances target tracking.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Converters: Anti-aliasing for precise measurement. </a:t>
            </a:r>
          </a:p>
        </p:txBody>
      </p:sp>
    </p:spTree>
    <p:extLst>
      <p:ext uri="{BB962C8B-B14F-4D97-AF65-F5344CB8AC3E}">
        <p14:creationId xmlns:p14="http://schemas.microsoft.com/office/powerpoint/2010/main" val="11502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 1 Voice Over PPT due in Week 10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13419"/>
            <a:ext cx="9966736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Transfer function of LP, BP, and HP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53626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E955C2-410D-5EE0-CFAB-8FE55D451121}"/>
              </a:ext>
            </a:extLst>
          </p:cNvPr>
          <p:cNvSpPr txBox="1"/>
          <p:nvPr/>
        </p:nvSpPr>
        <p:spPr>
          <a:xfrm>
            <a:off x="950647" y="3429000"/>
            <a:ext cx="9966736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vs passive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active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Passive vs Active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1024128" y="1392130"/>
            <a:ext cx="9875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Passive filters are built from passive components like resistors, capacitors and inductors.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filters are made from active components like amplifiers in addition to passive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filters require a power source to operate, whereas passive filters don’t.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output of passive filters changes with the load, whereas active filters maintain their performance irrespective of the load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Passive filters cannot apply additional gain to the signal, whereas active filters can.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 if no gain is applied, active filters maintain the signal amplitude, whereas passive filters attenuate the entire signal.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Common Type of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506336" y="1722637"/>
            <a:ext cx="9555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(binomial)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Chebyshev (type I)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Chebyshev (type II)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Elliptic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Comparison of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131895" y="1247213"/>
            <a:ext cx="3431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Butterworth filter has a frequency response that is as flat as possible in the passband (i.e., has no ripples) in the passband.  It rolls off towards zero in the stopband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3D5A8D9-EB00-0B5C-F0CA-BDA53F5ECA44}"/>
              </a:ext>
            </a:extLst>
          </p:cNvPr>
          <p:cNvGrpSpPr/>
          <p:nvPr/>
        </p:nvGrpSpPr>
        <p:grpSpPr>
          <a:xfrm>
            <a:off x="2822677" y="2412825"/>
            <a:ext cx="5241996" cy="3629546"/>
            <a:chOff x="1088342" y="1198995"/>
            <a:chExt cx="6607858" cy="52108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095F0488-D9AC-AE2D-0E42-2B0B8A3DE0F5}"/>
                </a:ext>
              </a:extLst>
            </p:cNvPr>
            <p:cNvGrpSpPr/>
            <p:nvPr/>
          </p:nvGrpSpPr>
          <p:grpSpPr>
            <a:xfrm>
              <a:off x="1556657" y="1198995"/>
              <a:ext cx="6139543" cy="5016748"/>
              <a:chOff x="1382486" y="1253424"/>
              <a:chExt cx="6139543" cy="5016748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xmlns="" id="{F21852BA-FE0E-153B-4ED6-CFB93BBB4D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82486" y="1358538"/>
                <a:ext cx="6139543" cy="4911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76CE3AB-5C82-1481-CE25-973E1DCB2A6A}"/>
                  </a:ext>
                </a:extLst>
              </p:cNvPr>
              <p:cNvSpPr txBox="1"/>
              <p:nvPr/>
            </p:nvSpPr>
            <p:spPr>
              <a:xfrm>
                <a:off x="2502628" y="1253424"/>
                <a:ext cx="1234633" cy="3385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Butterworth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3E3E77A1-9953-5078-9C02-6F44BDF4E591}"/>
                  </a:ext>
                </a:extLst>
              </p:cNvPr>
              <p:cNvSpPr txBox="1"/>
              <p:nvPr/>
            </p:nvSpPr>
            <p:spPr>
              <a:xfrm>
                <a:off x="5153986" y="1360718"/>
                <a:ext cx="1963999" cy="3385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Chebyshev (type 1)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76D00682-CF16-EE25-DFE8-F0B3133353C6}"/>
                  </a:ext>
                </a:extLst>
              </p:cNvPr>
              <p:cNvSpPr txBox="1"/>
              <p:nvPr/>
            </p:nvSpPr>
            <p:spPr>
              <a:xfrm>
                <a:off x="2073330" y="3842661"/>
                <a:ext cx="196399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Chebyshev (type 2)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62D355C-C56B-1D40-585B-02824B4AF878}"/>
                  </a:ext>
                </a:extLst>
              </p:cNvPr>
              <p:cNvSpPr txBox="1"/>
              <p:nvPr/>
            </p:nvSpPr>
            <p:spPr>
              <a:xfrm>
                <a:off x="5748705" y="3864432"/>
                <a:ext cx="77457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Elliptic</a:t>
                </a:r>
              </a:p>
            </p:txBody>
          </p:sp>
        </p:grpSp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xmlns="" id="{E5E83883-F671-8F20-B219-DA97875E45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2115" y="2176941"/>
            <a:ext cx="718457" cy="390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4" imgW="508000" imgH="279400" progId="Equation.DSMT4">
                    <p:embed/>
                  </p:oleObj>
                </mc:Choice>
                <mc:Fallback>
                  <p:oleObj name="Equation" r:id="rId4" imgW="508000" imgH="279400" progId="Equation.DSMT4">
                    <p:embed/>
                    <p:pic>
                      <p:nvPicPr>
                        <p:cNvPr id="1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115" y="2176941"/>
                          <a:ext cx="718457" cy="390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xmlns="" id="{D01A3126-9321-1C43-728B-35CCAEFC7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342" y="4581978"/>
            <a:ext cx="71913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6" imgW="508000" imgH="279400" progId="Equation.DSMT4">
                    <p:embed/>
                  </p:oleObj>
                </mc:Choice>
                <mc:Fallback>
                  <p:oleObj name="Equation" r:id="rId6" imgW="508000" imgH="279400" progId="Equation.DSMT4">
                    <p:embed/>
                    <p:pic>
                      <p:nvPicPr>
                        <p:cNvPr id="9216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342" y="4581978"/>
                          <a:ext cx="71913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xmlns="" id="{E12EA284-E727-4837-E16D-B05B8B8175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600" y="2678113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7" imgW="533169" imgH="228501" progId="Equation.DSMT4">
                    <p:embed/>
                  </p:oleObj>
                </mc:Choice>
                <mc:Fallback>
                  <p:oleObj name="Equation" r:id="rId7" imgW="533169" imgH="228501" progId="Equation.DSMT4">
                    <p:embed/>
                    <p:pic>
                      <p:nvPicPr>
                        <p:cNvPr id="9216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678113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xmlns="" id="{BF058AED-3C0C-0A38-0339-9ED854A7AD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64629" y="2667227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9" imgW="533169" imgH="228501" progId="Equation.DSMT4">
                    <p:embed/>
                  </p:oleObj>
                </mc:Choice>
                <mc:Fallback>
                  <p:oleObj name="Equation" r:id="rId9" imgW="533169" imgH="228501" progId="Equation.DSMT4">
                    <p:embed/>
                    <p:pic>
                      <p:nvPicPr>
                        <p:cNvPr id="9216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629" y="2667227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xmlns="" id="{FBFDA03B-2C6C-A9DF-FB82-0C8236463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391959"/>
                </p:ext>
              </p:extLst>
            </p:nvPr>
          </p:nvGraphicFramePr>
          <p:xfrm>
            <a:off x="2185194" y="6130479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10" imgW="533169" imgH="228501" progId="Equation.DSMT4">
                    <p:embed/>
                  </p:oleObj>
                </mc:Choice>
                <mc:Fallback>
                  <p:oleObj name="Equation" r:id="rId10" imgW="533169" imgH="228501" progId="Equation.DSMT4">
                    <p:embed/>
                    <p:pic>
                      <p:nvPicPr>
                        <p:cNvPr id="921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194" y="6130479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>
              <a:extLst>
                <a:ext uri="{FF2B5EF4-FFF2-40B4-BE49-F238E27FC236}">
                  <a16:creationId xmlns:a16="http://schemas.microsoft.com/office/drawing/2014/main" xmlns="" id="{C6BE09FC-52A1-27C2-EDB7-7FB4119AE1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1" y="4931456"/>
            <a:ext cx="6588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11" imgW="533169" imgH="228501" progId="Equation.DSMT4">
                    <p:embed/>
                  </p:oleObj>
                </mc:Choice>
                <mc:Fallback>
                  <p:oleObj name="Equation" r:id="rId11" imgW="533169" imgH="228501" progId="Equation.DSMT4">
                    <p:embed/>
                    <p:pic>
                      <p:nvPicPr>
                        <p:cNvPr id="9216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71" y="4931456"/>
                          <a:ext cx="6588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53FD7A4-9E53-C0D7-0C71-5164A5A6B55B}"/>
              </a:ext>
            </a:extLst>
          </p:cNvPr>
          <p:cNvSpPr txBox="1"/>
          <p:nvPr/>
        </p:nvSpPr>
        <p:spPr>
          <a:xfrm>
            <a:off x="7991086" y="2283841"/>
            <a:ext cx="3135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Steeper </a:t>
            </a:r>
            <a:r>
              <a:rPr lang="en-GB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rolloff</a:t>
            </a:r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than Butterworth filters, and have ripple in passband ripple (type I)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16F158E-1431-4C8C-A2D4-57AB6EB892E3}"/>
              </a:ext>
            </a:extLst>
          </p:cNvPr>
          <p:cNvSpPr txBox="1"/>
          <p:nvPr/>
        </p:nvSpPr>
        <p:spPr>
          <a:xfrm>
            <a:off x="127418" y="5210624"/>
            <a:ext cx="3167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Steeper </a:t>
            </a:r>
            <a:r>
              <a:rPr lang="en-GB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rolloff</a:t>
            </a:r>
            <a:r>
              <a:rPr lang="en-GB" sz="20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than Butterworth filters, and have ripple in stopband ripple (type II)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513E5F1-81A6-FEB2-C858-6D6471814542}"/>
              </a:ext>
            </a:extLst>
          </p:cNvPr>
          <p:cNvSpPr txBox="1"/>
          <p:nvPr/>
        </p:nvSpPr>
        <p:spPr>
          <a:xfrm>
            <a:off x="7932622" y="5493817"/>
            <a:ext cx="3426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Equalized ripple (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equiripple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GB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both the passband and the stopband</a:t>
            </a:r>
          </a:p>
        </p:txBody>
      </p:sp>
    </p:spTree>
    <p:extLst>
      <p:ext uri="{BB962C8B-B14F-4D97-AF65-F5344CB8AC3E}">
        <p14:creationId xmlns:p14="http://schemas.microsoft.com/office/powerpoint/2010/main" val="101707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Applications of Butterworth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1024129" y="1392130"/>
            <a:ext cx="9555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Butterworth filter is typically used in data converter applications as an anti-aliasing filter because of its maximum flat pass band nature.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radar target track display can be designed using Butterworth filter.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Butterworth filters are frequently used in high quality audio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Signal Conditioning: Sensors often produce noisy or unfiltered output signals. A Butterworth filter can be used to remove high-frequency noise and unwanted harmonics from the sensor signal, ensuring that only the relevant low-frequency information is passed through. This is crucial for obtaining accurate and reliable measurements.</a:t>
            </a:r>
          </a:p>
          <a:p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of Filter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933171" y="1135097"/>
            <a:ext cx="9587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frequency response of a filter is generally represented using a Bode plot, and the filter is characterized by its cutoff frequency and rate of frequency </a:t>
            </a:r>
            <a:r>
              <a:rPr lang="en-GB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rolloff</a:t>
            </a: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all cases, at the cutoff frequency, the filter attenuates the input power by half or 3 </a:t>
            </a:r>
            <a:r>
              <a:rPr lang="en-GB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dB.</a:t>
            </a: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order of the filter determines the amount of additional attenuation for frequencies higher than the cutoff frequency.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C03B666-5E84-A43C-5E7B-0B1A6C60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250" y="3305916"/>
            <a:ext cx="5029499" cy="35520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6125C5B-05B9-77EF-9D24-85614046A70A}"/>
              </a:ext>
            </a:extLst>
          </p:cNvPr>
          <p:cNvSpPr txBox="1"/>
          <p:nvPr/>
        </p:nvSpPr>
        <p:spPr>
          <a:xfrm>
            <a:off x="8085920" y="3706026"/>
            <a:ext cx="410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first-order filter reduces the signal amplitude by half every time frequency doubles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CA18259-5B2E-9E0A-EAA8-71444FEF09D7}"/>
              </a:ext>
            </a:extLst>
          </p:cNvPr>
          <p:cNvSpPr txBox="1"/>
          <p:nvPr/>
        </p:nvSpPr>
        <p:spPr>
          <a:xfrm>
            <a:off x="8142479" y="4866834"/>
            <a:ext cx="383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second-order filter attenuates high frequencies more steeply.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Butterworth Low Pass Filter – Passive Realization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4FFA1-83B2-4453-ACA6-EE445F0C37D9}"/>
              </a:ext>
            </a:extLst>
          </p:cNvPr>
          <p:cNvSpPr txBox="1"/>
          <p:nvPr/>
        </p:nvSpPr>
        <p:spPr>
          <a:xfrm>
            <a:off x="1024127" y="1779381"/>
            <a:ext cx="8933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Butterworth filter can be realized using passive components such as series inductors and shunt capacitors.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filters starting with the series elements are voltage driven and the filters starting with shunt elements are current driven.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quality factor is Q=0.707, all high frequencies above the cut-off point band rolls down to zero at 20dB per decade or 6dB per octave in the stop band.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04B372-2A53-E563-4ABC-14DF8D382AC1}"/>
              </a:ext>
            </a:extLst>
          </p:cNvPr>
          <p:cNvSpPr txBox="1"/>
          <p:nvPr/>
        </p:nvSpPr>
        <p:spPr>
          <a:xfrm>
            <a:off x="7757924" y="3131317"/>
            <a:ext cx="416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ED08F8-3BBA-8D06-1653-7969FEFC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18" y="3747104"/>
            <a:ext cx="518232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0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0AA1E-8E89-4A9D-B1A6-D9111EEE5315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369faee-33c0-4fdb-9614-7992bb34146d"/>
  </ds:schemaRefs>
</ds:datastoreItem>
</file>

<file path=customXml/itemProps2.xml><?xml version="1.0" encoding="utf-8"?>
<ds:datastoreItem xmlns:ds="http://schemas.openxmlformats.org/officeDocument/2006/customXml" ds:itemID="{521843C9-2E02-4BEA-BC3B-C5EFE55AF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636107-D898-4101-B59E-59A9A37B7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11682</TotalTime>
  <Words>818</Words>
  <Application>Microsoft Office PowerPoint</Application>
  <PresentationFormat>Custom</PresentationFormat>
  <Paragraphs>93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1_Office Theme</vt:lpstr>
      <vt:lpstr>Equation</vt:lpstr>
      <vt:lpstr>PowerPoint Presentation</vt:lpstr>
      <vt:lpstr>PowerPoint Presentation</vt:lpstr>
      <vt:lpstr>PowerPoint Presentation</vt:lpstr>
      <vt:lpstr>Passive vs Active Filters</vt:lpstr>
      <vt:lpstr>Common Type of Filters</vt:lpstr>
      <vt:lpstr>Comparison of Responses</vt:lpstr>
      <vt:lpstr>Applications of Butterworth Filters</vt:lpstr>
      <vt:lpstr>Order of Filter </vt:lpstr>
      <vt:lpstr>Butterworth Low Pass Filter – Passive Realization</vt:lpstr>
      <vt:lpstr>Butterworth Low Pass Filter – Active Realization</vt:lpstr>
      <vt:lpstr>Butterworth Low Pass Filter – Active Realization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61</cp:revision>
  <dcterms:created xsi:type="dcterms:W3CDTF">2017-10-25T09:04:12Z</dcterms:created>
  <dcterms:modified xsi:type="dcterms:W3CDTF">2025-01-14T12:35:21Z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