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4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sldIdLst>
    <p:sldId id="431" r:id="rId5"/>
    <p:sldId id="303" r:id="rId6"/>
    <p:sldId id="304" r:id="rId7"/>
    <p:sldId id="259" r:id="rId8"/>
    <p:sldId id="261" r:id="rId9"/>
    <p:sldId id="432" r:id="rId10"/>
    <p:sldId id="262" r:id="rId11"/>
    <p:sldId id="433" r:id="rId12"/>
    <p:sldId id="400" r:id="rId13"/>
    <p:sldId id="263" r:id="rId14"/>
    <p:sldId id="434" r:id="rId15"/>
    <p:sldId id="265" r:id="rId16"/>
    <p:sldId id="266" r:id="rId17"/>
    <p:sldId id="435" r:id="rId18"/>
    <p:sldId id="267" r:id="rId19"/>
    <p:sldId id="268" r:id="rId20"/>
    <p:sldId id="269" r:id="rId21"/>
    <p:sldId id="270" r:id="rId22"/>
    <p:sldId id="271" r:id="rId23"/>
    <p:sldId id="272" r:id="rId24"/>
    <p:sldId id="436" r:id="rId25"/>
    <p:sldId id="273" r:id="rId26"/>
    <p:sldId id="278" r:id="rId27"/>
    <p:sldId id="279" r:id="rId28"/>
    <p:sldId id="399" r:id="rId29"/>
    <p:sldId id="430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-9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9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9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20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8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21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8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DB5C-AEAC-42B9-8214-1E26724954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16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51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5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41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9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83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6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0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1.png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1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883260" y="36898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883259" y="2371188"/>
            <a:ext cx="81826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Poles, Zeroes, S-Plane Plot, and Stability</a:t>
            </a:r>
            <a:r>
              <a:rPr lang="en-US" sz="4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.</a:t>
            </a:r>
            <a:endParaRPr lang="en-US" sz="44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7620" y="30089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7620" y="1048744"/>
            <a:ext cx="885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the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zeros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poles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for the following transfer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094217" y="1593074"/>
            <a:ext cx="2718079" cy="8969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7620" y="2618093"/>
            <a:ext cx="8625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given transfer function can be rewritten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blipFill>
                <a:blip r:embed="rId4"/>
                <a:stretch>
                  <a:fillRect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16">
            <a:extLst>
              <a:ext uri="{FF2B5EF4-FFF2-40B4-BE49-F238E27FC236}">
                <a16:creationId xmlns:a16="http://schemas.microsoft.com/office/drawing/2014/main" xmlns="" id="{21F3B9CC-7E85-4DD7-BF6D-2ACD2896D782}"/>
              </a:ext>
            </a:extLst>
          </p:cNvPr>
          <p:cNvSpPr/>
          <p:nvPr/>
        </p:nvSpPr>
        <p:spPr>
          <a:xfrm>
            <a:off x="6812296" y="360169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C1415E3-1731-4803-9AD1-5ECF40076C26}"/>
                  </a:ext>
                </a:extLst>
              </p:cNvPr>
              <p:cNvSpPr txBox="1"/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zero at 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rPr>
                      <m:t>1/2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415E3-1731-4803-9AD1-5ECF4007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blipFill>
                <a:blip r:embed="rId5"/>
                <a:stretch>
                  <a:fillRect l="-3175" t="-9877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B7CF501-A0EA-4C5A-8760-92460E80292B}"/>
                  </a:ext>
                </a:extLst>
              </p:cNvPr>
              <p:cNvSpPr txBox="1"/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poles: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7CF501-A0EA-4C5A-8760-92460E80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blipFill>
                <a:blip r:embed="rId6"/>
                <a:stretch>
                  <a:fillRect l="-2752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6">
            <a:extLst>
              <a:ext uri="{FF2B5EF4-FFF2-40B4-BE49-F238E27FC236}">
                <a16:creationId xmlns:a16="http://schemas.microsoft.com/office/drawing/2014/main" xmlns="" id="{6412163B-E3F9-4243-AD17-E1A4AC99F27B}"/>
              </a:ext>
            </a:extLst>
          </p:cNvPr>
          <p:cNvSpPr/>
          <p:nvPr/>
        </p:nvSpPr>
        <p:spPr>
          <a:xfrm>
            <a:off x="6897106" y="407993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5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7620" y="30089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7620" y="1048744"/>
            <a:ext cx="885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the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zeros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poles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for the following transfer function: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7620" y="2618093"/>
            <a:ext cx="8625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given transfer function can be rewritten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blipFill>
                <a:blip r:embed="rId4"/>
                <a:stretch>
                  <a:fillRect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16">
            <a:extLst>
              <a:ext uri="{FF2B5EF4-FFF2-40B4-BE49-F238E27FC236}">
                <a16:creationId xmlns:a16="http://schemas.microsoft.com/office/drawing/2014/main" xmlns="" id="{21F3B9CC-7E85-4DD7-BF6D-2ACD2896D782}"/>
              </a:ext>
            </a:extLst>
          </p:cNvPr>
          <p:cNvSpPr/>
          <p:nvPr/>
        </p:nvSpPr>
        <p:spPr>
          <a:xfrm>
            <a:off x="6812296" y="360169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C1415E3-1731-4803-9AD1-5ECF40076C26}"/>
                  </a:ext>
                </a:extLst>
              </p:cNvPr>
              <p:cNvSpPr txBox="1"/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zero at 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rPr>
                      <m:t>1/2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415E3-1731-4803-9AD1-5ECF4007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blipFill>
                <a:blip r:embed="rId5"/>
                <a:stretch>
                  <a:fillRect l="-3175" t="-9877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B7CF501-A0EA-4C5A-8760-92460E80292B}"/>
                  </a:ext>
                </a:extLst>
              </p:cNvPr>
              <p:cNvSpPr txBox="1"/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poles: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7CF501-A0EA-4C5A-8760-92460E80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blipFill>
                <a:blip r:embed="rId6"/>
                <a:stretch>
                  <a:fillRect l="-2752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6">
            <a:extLst>
              <a:ext uri="{FF2B5EF4-FFF2-40B4-BE49-F238E27FC236}">
                <a16:creationId xmlns:a16="http://schemas.microsoft.com/office/drawing/2014/main" xmlns="" id="{6412163B-E3F9-4243-AD17-E1A4AC99F27B}"/>
              </a:ext>
            </a:extLst>
          </p:cNvPr>
          <p:cNvSpPr/>
          <p:nvPr/>
        </p:nvSpPr>
        <p:spPr>
          <a:xfrm>
            <a:off x="6897106" y="407993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53241" y="1636478"/>
                <a:ext cx="3743865" cy="98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40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+5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+6</m:t>
                        </m:r>
                      </m:den>
                    </m:f>
                  </m:oMath>
                </a14:m>
                <a:endParaRPr lang="en-US" sz="4000" i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241" y="1636478"/>
                <a:ext cx="3743865" cy="981615"/>
              </a:xfrm>
              <a:prstGeom prst="rect">
                <a:avLst/>
              </a:prstGeom>
              <a:blipFill rotWithShape="1">
                <a:blip r:embed="rId7"/>
                <a:stretch>
                  <a:fillRect l="-5700" b="-1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8528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4963" y="2338125"/>
                <a:ext cx="579896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63" y="2338125"/>
                <a:ext cx="5798960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843592" y="1222247"/>
            <a:ext cx="9154146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00000"/>
                </a:solidFill>
              </a:rPr>
              <a:t>Find </a:t>
            </a:r>
            <a:r>
              <a:rPr lang="en-US" sz="2400" i="1" dirty="0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,  zeros and poles for the following transfer function, map the poles and zeros on s-plane.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592" y="36969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981AA5A-3C22-41AA-A54D-12066BF2F546}"/>
                  </a:ext>
                </a:extLst>
              </p:cNvPr>
              <p:cNvSpPr txBox="1"/>
              <p:nvPr/>
            </p:nvSpPr>
            <p:spPr>
              <a:xfrm>
                <a:off x="826504" y="3984989"/>
                <a:ext cx="496777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chemeClr val="tx1"/>
                    </a:solidFill>
                  </a:rPr>
                  <a:t>Two real zeros: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=−1.4,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=−2.6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81AA5A-3C22-41AA-A54D-12066BF2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04" y="3984989"/>
                <a:ext cx="4967770" cy="492443"/>
              </a:xfrm>
              <a:prstGeom prst="rect">
                <a:avLst/>
              </a:prstGeom>
              <a:blipFill>
                <a:blip r:embed="rId4"/>
                <a:stretch>
                  <a:fillRect l="-2209" t="-112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81AD6F8-CC63-4827-8CDC-F067CB1D0440}"/>
                  </a:ext>
                </a:extLst>
              </p:cNvPr>
              <p:cNvSpPr txBox="1"/>
              <p:nvPr/>
            </p:nvSpPr>
            <p:spPr>
              <a:xfrm>
                <a:off x="810851" y="4456065"/>
                <a:ext cx="593540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Two real poles: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AD6F8-CC63-4827-8CDC-F067CB1D0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51" y="4456065"/>
                <a:ext cx="5935407" cy="492443"/>
              </a:xfrm>
              <a:prstGeom prst="rect">
                <a:avLst/>
              </a:prstGeom>
              <a:blipFill>
                <a:blip r:embed="rId5"/>
                <a:stretch>
                  <a:fillRect l="-1848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27CDFA3-D3B7-4659-BCF4-887785A87680}"/>
                  </a:ext>
                </a:extLst>
              </p:cNvPr>
              <p:cNvSpPr txBox="1"/>
              <p:nvPr/>
            </p:nvSpPr>
            <p:spPr>
              <a:xfrm>
                <a:off x="822031" y="4930165"/>
                <a:ext cx="547085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Two complex poles: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7CDFA3-D3B7-4659-BCF4-887785A87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1" y="4930165"/>
                <a:ext cx="5470857" cy="492443"/>
              </a:xfrm>
              <a:prstGeom prst="rect">
                <a:avLst/>
              </a:prstGeom>
              <a:blipFill>
                <a:blip r:embed="rId6"/>
                <a:stretch>
                  <a:fillRect l="-2007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9FDE36-D6B1-4D8F-B533-92DDAEAD578B}"/>
              </a:ext>
            </a:extLst>
          </p:cNvPr>
          <p:cNvSpPr txBox="1"/>
          <p:nvPr/>
        </p:nvSpPr>
        <p:spPr>
          <a:xfrm>
            <a:off x="843592" y="3418557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B7060C41-925E-4B27-94C9-D1CBC9873237}"/>
                  </a:ext>
                </a:extLst>
              </p:cNvPr>
              <p:cNvSpPr txBox="1"/>
              <p:nvPr/>
            </p:nvSpPr>
            <p:spPr>
              <a:xfrm>
                <a:off x="810851" y="5382898"/>
                <a:ext cx="1001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060C41-925E-4B27-94C9-D1CBC987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51" y="5382898"/>
                <a:ext cx="1001813" cy="492443"/>
              </a:xfrm>
              <a:prstGeom prst="rect">
                <a:avLst/>
              </a:prstGeom>
              <a:blipFill>
                <a:blip r:embed="rId7"/>
                <a:stretch>
                  <a:fillRect t="-9877" r="-9756" b="-32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27AC71E-D07A-475E-B29C-B370074FA6BA}"/>
              </a:ext>
            </a:extLst>
          </p:cNvPr>
          <p:cNvGrpSpPr/>
          <p:nvPr/>
        </p:nvGrpSpPr>
        <p:grpSpPr>
          <a:xfrm>
            <a:off x="6881032" y="3294434"/>
            <a:ext cx="4946289" cy="3131786"/>
            <a:chOff x="3693110" y="4311674"/>
            <a:chExt cx="4946289" cy="31317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E061D54F-88E1-4CCD-836B-CF2C69BE19F9}"/>
                </a:ext>
              </a:extLst>
            </p:cNvPr>
            <p:cNvGrpSpPr/>
            <p:nvPr/>
          </p:nvGrpSpPr>
          <p:grpSpPr>
            <a:xfrm>
              <a:off x="3693110" y="4311674"/>
              <a:ext cx="4946289" cy="3131786"/>
              <a:chOff x="6384573" y="3455695"/>
              <a:chExt cx="5211463" cy="333544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E7BBB132-BB0A-4107-ABE3-4896A086E4A3}"/>
                  </a:ext>
                </a:extLst>
              </p:cNvPr>
              <p:cNvGrpSpPr/>
              <p:nvPr/>
            </p:nvGrpSpPr>
            <p:grpSpPr>
              <a:xfrm>
                <a:off x="6384573" y="3455695"/>
                <a:ext cx="5211463" cy="3335447"/>
                <a:chOff x="5678273" y="3218483"/>
                <a:chExt cx="5211463" cy="33354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xmlns="" id="{1192A7E8-5727-45F4-8942-D73BD4674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8273" y="5158265"/>
                  <a:ext cx="4761867" cy="167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xmlns="" id="{2439E2F5-FC18-434D-9D8B-4B87A6125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3923" y="3598232"/>
                  <a:ext cx="0" cy="29556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xmlns="" id="{F8797D44-50B9-40CB-A65A-C310E74C0B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F8797D44-50B9-40CB-A65A-C310E74C0B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xmlns="" id="{10D6EA14-0DC4-4D6B-9F67-33E7A7A9E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10D6EA14-0DC4-4D6B-9F67-33E7A7A9E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042" b="-1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71B7B210-2503-46D0-9B7D-096B20A77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3502" y="3808532"/>
                <a:ext cx="698373" cy="481102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2EAF1BE-D212-4883-A823-6C49606C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86453" y="6023886"/>
              <a:ext cx="256403" cy="2635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986388E0-5699-40FB-9845-29D9E6C4A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40060" y="6006856"/>
              <a:ext cx="250950" cy="25792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EDB9AF-0E76-4CBD-9B8F-3EB9F8BA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8834" y="6001251"/>
              <a:ext cx="250350" cy="263526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E14C5159-716D-491F-9611-CAC02E052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6268" y="4990103"/>
            <a:ext cx="250350" cy="2635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ABA408E-46CD-4E4E-B150-D9EE9E6775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3843" y="3888662"/>
            <a:ext cx="250350" cy="2635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D04FA617-94C5-4816-B740-20FBAFF8FE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7872" y="5884427"/>
            <a:ext cx="250350" cy="2635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38558B6-BC3A-4427-9AE8-BE57C1A95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3843" y="4983215"/>
            <a:ext cx="250350" cy="2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3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A system has a pair of complex conjugate poles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−1 ±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 single real zero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−2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and a gain factor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. Find the transfer function representing the system.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  <a:blipFill>
                <a:blip r:embed="rId3"/>
                <a:stretch>
                  <a:fillRect l="-931" t="-3867" r="-860" b="-10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9332" y="2376190"/>
            <a:ext cx="3250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transfer function 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5158" y="3125583"/>
            <a:ext cx="5860915" cy="2248453"/>
            <a:chOff x="411298" y="3722089"/>
            <a:chExt cx="5860915" cy="2248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411298" y="3722089"/>
              <a:ext cx="5860915" cy="224845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71964" y="4405880"/>
              <a:ext cx="3209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4653" y="5199014"/>
              <a:ext cx="41710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2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02872" y="2150769"/>
            <a:ext cx="5698774" cy="4562886"/>
            <a:chOff x="6272214" y="2191525"/>
            <a:chExt cx="5698774" cy="45628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lum bright="-20000" contrast="40000"/>
            </a:blip>
            <a:stretch>
              <a:fillRect/>
            </a:stretch>
          </p:blipFill>
          <p:spPr>
            <a:xfrm>
              <a:off x="6272214" y="2191525"/>
              <a:ext cx="5698774" cy="456288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945821" y="4572000"/>
              <a:ext cx="268013" cy="31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5271" y="32778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2B9ADFA-1379-4D4F-A76A-152056A15B60}"/>
                  </a:ext>
                </a:extLst>
              </p:cNvPr>
              <p:cNvSpPr txBox="1"/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9ADFA-1379-4D4F-A76A-152056A1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blipFill>
                <a:blip r:embed="rId6"/>
                <a:stretch>
                  <a:fillRect l="-74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0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A system has a pair of complex conjugate poles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−1 ±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 single real zero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−2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and a gain factor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. Find the transfer function representing the system.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  <a:blipFill>
                <a:blip r:embed="rId3"/>
                <a:stretch>
                  <a:fillRect l="-931" t="-3867" r="-860" b="-10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9332" y="2376190"/>
            <a:ext cx="3250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transfer function 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02872" y="2150769"/>
            <a:ext cx="5698774" cy="4562886"/>
            <a:chOff x="6272214" y="2191525"/>
            <a:chExt cx="5698774" cy="45628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6272214" y="2191525"/>
              <a:ext cx="5698774" cy="456288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945821" y="4572000"/>
              <a:ext cx="268013" cy="31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5271" y="32778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2B9ADFA-1379-4D4F-A76A-152056A15B60}"/>
                  </a:ext>
                </a:extLst>
              </p:cNvPr>
              <p:cNvSpPr txBox="1"/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9ADFA-1379-4D4F-A76A-152056A1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blipFill>
                <a:blip r:embed="rId6"/>
                <a:stretch>
                  <a:fillRect l="-74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48694" y="2779387"/>
                <a:ext cx="4954178" cy="330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H(s) = 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i="1" dirty="0" smtClean="0"/>
                  <a:t> </a:t>
                </a:r>
              </a:p>
              <a:p>
                <a:endParaRPr lang="en-US" sz="3200" i="1" dirty="0" smtClean="0"/>
              </a:p>
              <a:p>
                <a:r>
                  <a:rPr lang="en-US" sz="3200" i="1" dirty="0" smtClean="0"/>
                  <a:t>=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−(−2)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−1+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−(−1−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2)</m:t>
                        </m:r>
                      </m:den>
                    </m:f>
                  </m:oMath>
                </a14:m>
                <a:r>
                  <a:rPr lang="en-US" sz="3200" i="1" dirty="0" smtClean="0"/>
                  <a:t> </a:t>
                </a:r>
              </a:p>
              <a:p>
                <a:endParaRPr lang="en-US" sz="3200" i="1" dirty="0"/>
              </a:p>
              <a:p>
                <a:r>
                  <a:rPr lang="en-US" sz="3200" i="1" dirty="0" smtClean="0"/>
                  <a:t>=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+5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694" y="2779387"/>
                <a:ext cx="4954178" cy="3305649"/>
              </a:xfrm>
              <a:prstGeom prst="rect">
                <a:avLst/>
              </a:prstGeom>
              <a:blipFill rotWithShape="1">
                <a:blip r:embed="rId7"/>
                <a:stretch>
                  <a:fillRect l="-3075" t="-369" b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2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ability in the s 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52" y="1607652"/>
            <a:ext cx="9197444" cy="500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71852" y="395990"/>
            <a:ext cx="91974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Stability in the S-plane (characterized by pole locations)</a:t>
            </a:r>
          </a:p>
        </p:txBody>
      </p:sp>
    </p:spTree>
    <p:extLst>
      <p:ext uri="{BB962C8B-B14F-4D97-AF65-F5344CB8AC3E}">
        <p14:creationId xmlns:p14="http://schemas.microsoft.com/office/powerpoint/2010/main" val="369726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9790" y="2782336"/>
                <a:ext cx="579896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0" y="2782336"/>
                <a:ext cx="5798960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1035847" y="1053588"/>
            <a:ext cx="7387311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Check the stability of the following systems.</a:t>
            </a:r>
          </a:p>
          <a:p>
            <a:pPr algn="l"/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5847" y="4536489"/>
            <a:ext cx="4451435" cy="96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</a:rPr>
              <a:t>System is </a:t>
            </a:r>
            <a:r>
              <a:rPr lang="en-US" sz="2800" b="1" u="sng" dirty="0">
                <a:solidFill>
                  <a:srgbClr val="C00000"/>
                </a:solidFill>
              </a:rPr>
              <a:t>unstable</a:t>
            </a:r>
            <a:r>
              <a:rPr lang="en-US" sz="2800" b="1" dirty="0">
                <a:solidFill>
                  <a:srgbClr val="C00000"/>
                </a:solidFill>
              </a:rPr>
              <a:t> because of the pole at s=1.1</a:t>
            </a:r>
          </a:p>
          <a:p>
            <a:pPr algn="l"/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005477" y="1458346"/>
            <a:ext cx="4759799" cy="381106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313841" y="5269415"/>
            <a:ext cx="4451435" cy="830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</a:rPr>
              <a:t>System is </a:t>
            </a:r>
            <a:r>
              <a:rPr lang="en-US" sz="2800" b="1" u="sng" dirty="0">
                <a:solidFill>
                  <a:srgbClr val="C00000"/>
                </a:solidFill>
              </a:rPr>
              <a:t>stable because all poles are at the LHP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5847" y="298170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A137D3DC-F5A3-4035-A16A-5246330AAF1C}"/>
              </a:ext>
            </a:extLst>
          </p:cNvPr>
          <p:cNvCxnSpPr/>
          <p:nvPr/>
        </p:nvCxnSpPr>
        <p:spPr>
          <a:xfrm>
            <a:off x="6740992" y="1568065"/>
            <a:ext cx="0" cy="4746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9474" y="1433978"/>
            <a:ext cx="8778994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at 0, -2 and -3 and zeros at -1, -4 and -6, note that H(1)=21. Check the stability of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1005" y="3013086"/>
                <a:ext cx="523265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005" y="3013086"/>
                <a:ext cx="5232651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94780" y="4755056"/>
            <a:ext cx="9465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Critically Stable because two poles are negative and one at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780" y="362659"/>
            <a:ext cx="2623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 -5</a:t>
            </a:r>
          </a:p>
        </p:txBody>
      </p:sp>
    </p:spTree>
    <p:extLst>
      <p:ext uri="{BB962C8B-B14F-4D97-AF65-F5344CB8AC3E}">
        <p14:creationId xmlns:p14="http://schemas.microsoft.com/office/powerpoint/2010/main" val="34900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949645" y="1456690"/>
            <a:ext cx="8441244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and zeros shown in the figure, note that H(1)=8. Check the stability of the system.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33630" y="705169"/>
            <a:ext cx="2859108" cy="5783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7076" y="4991440"/>
                <a:ext cx="412843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76" y="4991440"/>
                <a:ext cx="4128438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896741" y="5178382"/>
            <a:ext cx="3519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Critically Stable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644" y="446235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-6</a:t>
            </a:r>
          </a:p>
        </p:txBody>
      </p:sp>
    </p:spTree>
    <p:extLst>
      <p:ext uri="{BB962C8B-B14F-4D97-AF65-F5344CB8AC3E}">
        <p14:creationId xmlns:p14="http://schemas.microsoft.com/office/powerpoint/2010/main" val="30975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17" y="3758989"/>
            <a:ext cx="4948698" cy="239159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2612" y="1564925"/>
            <a:ext cx="8688588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and zeros shown in the figure, note that H(0)=3. Check the stability of the system.</a:t>
            </a:r>
          </a:p>
          <a:p>
            <a:pPr algn="l"/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612" y="2861884"/>
                <a:ext cx="4543295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12" y="2861884"/>
                <a:ext cx="4543295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64484" y="6150584"/>
            <a:ext cx="2300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Stable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612" y="369596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-7</a:t>
            </a:r>
          </a:p>
        </p:txBody>
      </p:sp>
    </p:spTree>
    <p:extLst>
      <p:ext uri="{BB962C8B-B14F-4D97-AF65-F5344CB8AC3E}">
        <p14:creationId xmlns:p14="http://schemas.microsoft.com/office/powerpoint/2010/main" val="35367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 1 Voice Over PPT due in Week 10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GCA2 – Group Week 11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7042" y="998578"/>
            <a:ext cx="7334054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in terms of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b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from the pole-zero plot below assuming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 = 5.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9783" y="4230934"/>
            <a:ext cx="3960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981779" y="2561678"/>
            <a:ext cx="7293" cy="33385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blipFill>
                <a:blip r:embed="rId3"/>
                <a:stretch>
                  <a:fillRect l="-190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474743" y="42309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093777" y="3265501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093777" y="5146689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86666" y="487840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60629" y="30112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537778" y="3265501"/>
            <a:ext cx="0" cy="18579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35639" y="301576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1433" y="487840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61843" y="4311228"/>
            <a:ext cx="4379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-a</a:t>
            </a:r>
          </a:p>
        </p:txBody>
      </p:sp>
      <p:sp>
        <p:nvSpPr>
          <p:cNvPr id="26" name="Oval 25"/>
          <p:cNvSpPr/>
          <p:nvPr/>
        </p:nvSpPr>
        <p:spPr>
          <a:xfrm>
            <a:off x="10855779" y="3139292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867479" y="5020689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lum bright="-20000" contrast="40000"/>
          </a:blip>
          <a:srcRect l="12757"/>
          <a:stretch/>
        </p:blipFill>
        <p:spPr>
          <a:xfrm>
            <a:off x="1150389" y="2567277"/>
            <a:ext cx="5869471" cy="12137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6888" y="5342618"/>
            <a:ext cx="6942895" cy="1113188"/>
            <a:chOff x="3404965" y="5317852"/>
            <a:chExt cx="7339235" cy="136366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lum bright="-20000" contrast="40000"/>
            </a:blip>
            <a:srcRect l="17142"/>
            <a:stretch/>
          </p:blipFill>
          <p:spPr>
            <a:xfrm>
              <a:off x="3404965" y="5317852"/>
              <a:ext cx="7339235" cy="136366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801101" y="5707295"/>
              <a:ext cx="40748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70085" y="355289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-8</a:t>
            </a:r>
          </a:p>
        </p:txBody>
      </p:sp>
    </p:spTree>
    <p:extLst>
      <p:ext uri="{BB962C8B-B14F-4D97-AF65-F5344CB8AC3E}">
        <p14:creationId xmlns:p14="http://schemas.microsoft.com/office/powerpoint/2010/main" val="26881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7042" y="998578"/>
            <a:ext cx="7334054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in terms of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b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from the pole-zero plot below assuming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 = 5.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9783" y="4230934"/>
            <a:ext cx="3960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981779" y="2561678"/>
            <a:ext cx="7293" cy="33385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blipFill>
                <a:blip r:embed="rId3"/>
                <a:stretch>
                  <a:fillRect l="-190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474743" y="42309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093777" y="3265501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093777" y="5146689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86666" y="487840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60629" y="30112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537778" y="3265501"/>
            <a:ext cx="0" cy="18579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35639" y="301576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1433" y="487840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61843" y="4311228"/>
            <a:ext cx="4379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-a</a:t>
            </a:r>
          </a:p>
        </p:txBody>
      </p:sp>
      <p:sp>
        <p:nvSpPr>
          <p:cNvPr id="26" name="Oval 25"/>
          <p:cNvSpPr/>
          <p:nvPr/>
        </p:nvSpPr>
        <p:spPr>
          <a:xfrm>
            <a:off x="10855779" y="3139292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867479" y="5020689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76888" y="5342618"/>
            <a:ext cx="6942895" cy="1113188"/>
            <a:chOff x="3404965" y="5317852"/>
            <a:chExt cx="7339235" cy="136366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4">
              <a:lum bright="-20000" contrast="40000"/>
            </a:blip>
            <a:srcRect l="17142"/>
            <a:stretch/>
          </p:blipFill>
          <p:spPr>
            <a:xfrm>
              <a:off x="3404965" y="5317852"/>
              <a:ext cx="7339235" cy="136366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801101" y="5707295"/>
              <a:ext cx="40748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70085" y="355289"/>
            <a:ext cx="2914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en-US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- 8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67982" y="2470042"/>
                <a:ext cx="8812359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H(s) = 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82" y="2470042"/>
                <a:ext cx="8812359" cy="876843"/>
              </a:xfrm>
              <a:prstGeom prst="rect">
                <a:avLst/>
              </a:prstGeom>
              <a:blipFill rotWithShape="1">
                <a:blip r:embed="rId5"/>
                <a:stretch>
                  <a:fillRect l="-1799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337" y="205633"/>
            <a:ext cx="72868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Effect of Pole Location on the Impulse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20000" r="1495" b="13563"/>
          <a:stretch/>
        </p:blipFill>
        <p:spPr>
          <a:xfrm>
            <a:off x="1179602" y="1529072"/>
            <a:ext cx="904339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48948" y="3230472"/>
            <a:ext cx="5288683" cy="2019967"/>
            <a:chOff x="5048465" y="818001"/>
            <a:chExt cx="6863506" cy="2633100"/>
          </a:xfrm>
        </p:grpSpPr>
        <p:sp>
          <p:nvSpPr>
            <p:cNvPr id="7" name="Oval 6"/>
            <p:cNvSpPr/>
            <p:nvPr/>
          </p:nvSpPr>
          <p:spPr>
            <a:xfrm>
              <a:off x="5638263" y="2034921"/>
              <a:ext cx="828000" cy="8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32" idx="0"/>
            </p:cNvCxnSpPr>
            <p:nvPr/>
          </p:nvCxnSpPr>
          <p:spPr>
            <a:xfrm flipH="1" flipV="1">
              <a:off x="7964460" y="1446740"/>
              <a:ext cx="4167" cy="3984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6052263" y="1433690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584476" y="1446740"/>
              <a:ext cx="18897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052265" y="3441421"/>
              <a:ext cx="5421980" cy="968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0251448" y="1446741"/>
              <a:ext cx="0" cy="58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243873" y="2736906"/>
              <a:ext cx="0" cy="7045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771383" y="81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39527" y="93503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 rot="-10800000" flipV="1">
              <a:off x="8819233" y="1256475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 rot="-10800000" flipV="1">
              <a:off x="9077269" y="126115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 rot="-10800000" flipV="1">
              <a:off x="9326440" y="126584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628509" y="122782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938072" y="122782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71386" y="12278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301814" y="143975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27383" y="124448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/>
            <p:cNvSpPr/>
            <p:nvPr/>
          </p:nvSpPr>
          <p:spPr>
            <a:xfrm>
              <a:off x="7543454" y="1845141"/>
              <a:ext cx="850345" cy="116816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7964460" y="2978656"/>
              <a:ext cx="4167" cy="472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26712" y="83566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8465" y="2213807"/>
              <a:ext cx="660309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in</a:t>
              </a:r>
              <a:r>
                <a:rPr lang="en-US" sz="2200" b="1" dirty="0">
                  <a:latin typeface="Cambria" panose="02040503050406030204" pitchFamily="18" charset="0"/>
                </a:rPr>
                <a:t>  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6052263" y="2881483"/>
              <a:ext cx="1084" cy="559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061668" y="1454337"/>
              <a:ext cx="0" cy="600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379233" y="1456420"/>
              <a:ext cx="14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243873" y="2013913"/>
              <a:ext cx="330341" cy="8560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9883906" y="2117076"/>
              <a:ext cx="677948" cy="2318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883906" y="2362099"/>
              <a:ext cx="677948" cy="376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923014" y="2412867"/>
              <a:ext cx="651200" cy="23182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923014" y="2657835"/>
              <a:ext cx="338974" cy="7907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7964460" y="2172182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902222" y="2070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24664" y="24890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218063" y="2281805"/>
              <a:ext cx="693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out</a:t>
              </a:r>
              <a:r>
                <a:rPr lang="en-US" sz="2200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82819" y="2244557"/>
              <a:ext cx="893807" cy="442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a</a:t>
              </a:r>
              <a:r>
                <a:rPr lang="en-US" b="1" dirty="0">
                  <a:latin typeface="Cambria" panose="02040503050406030204" pitchFamily="18" charset="0"/>
                </a:rPr>
                <a:t> V</a:t>
              </a:r>
              <a:r>
                <a:rPr lang="en-US" b="1" baseline="-25000" dirty="0">
                  <a:latin typeface="Cambria" panose="02040503050406030204" pitchFamily="18" charset="0"/>
                </a:rPr>
                <a:t>out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75587" y="15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276360" y="29793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74214" y="22370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81761" y="142611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44900" y="826514"/>
            <a:ext cx="5493355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Range of “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” that achieves stability for the transfer function of  the circuit shown.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9869" y="2579483"/>
            <a:ext cx="394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By applying Nodal analysis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48550" y="3131401"/>
            <a:ext cx="4145520" cy="96238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748550" y="5025548"/>
            <a:ext cx="3048668" cy="8511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39869" y="3326959"/>
            <a:ext cx="16851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Node </a:t>
            </a:r>
            <a:r>
              <a:rPr lang="en-US" sz="2800" b="1" dirty="0" err="1">
                <a:solidFill>
                  <a:srgbClr val="0000FF"/>
                </a:solidFill>
                <a:latin typeface="Cambria" panose="02040503050406030204" pitchFamily="18" charset="0"/>
              </a:rPr>
              <a:t>V</a:t>
            </a:r>
            <a:r>
              <a:rPr lang="en-US" sz="2800" b="1" baseline="-25000" dirty="0" err="1">
                <a:solidFill>
                  <a:srgbClr val="0000FF"/>
                </a:solidFill>
                <a:latin typeface="Cambria" panose="02040503050406030204" pitchFamily="18" charset="0"/>
              </a:rPr>
              <a:t>out</a:t>
            </a:r>
            <a:endParaRPr lang="en-US" sz="2800" b="1" baseline="-25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463E0037-5CDC-8A4A-9B4D-7FEC3D2AEE49}"/>
                  </a:ext>
                </a:extLst>
              </p:cNvPr>
              <p:cNvSpPr txBox="1"/>
              <p:nvPr/>
            </p:nvSpPr>
            <p:spPr>
              <a:xfrm>
                <a:off x="2884126" y="4240456"/>
                <a:ext cx="4009944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3E0037-5CDC-8A4A-9B4D-7FEC3D2AE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26" y="4240456"/>
                <a:ext cx="4009944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27381A17-B6C0-484D-A124-E1B6B5D149CF}"/>
                  </a:ext>
                </a:extLst>
              </p:cNvPr>
              <p:cNvSpPr txBox="1"/>
              <p:nvPr/>
            </p:nvSpPr>
            <p:spPr>
              <a:xfrm>
                <a:off x="617034" y="4344862"/>
                <a:ext cx="210108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3000" dirty="0">
                    <a:solidFill>
                      <a:srgbClr val="0000FF"/>
                    </a:solidFill>
                  </a:rPr>
                  <a:t>Multiply by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000" baseline="-25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381A17-B6C0-484D-A124-E1B6B5D1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4" y="4344862"/>
                <a:ext cx="2101088" cy="461665"/>
              </a:xfrm>
              <a:prstGeom prst="rect">
                <a:avLst/>
              </a:prstGeom>
              <a:blipFill>
                <a:blip r:embed="rId5"/>
                <a:stretch>
                  <a:fillRect l="-11014" t="-26667" b="-5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A36ACFF-348B-4442-B6A3-7E71183E6A2D}"/>
              </a:ext>
            </a:extLst>
          </p:cNvPr>
          <p:cNvSpPr txBox="1"/>
          <p:nvPr/>
        </p:nvSpPr>
        <p:spPr>
          <a:xfrm>
            <a:off x="6214843" y="5253712"/>
            <a:ext cx="7734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3000" b="1" dirty="0">
                <a:solidFill>
                  <a:srgbClr val="0000FF"/>
                </a:solidFill>
              </a:rPr>
              <a:t>Eq. 1</a:t>
            </a:r>
            <a:endParaRPr lang="en-US" sz="3000" b="1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983E89-8530-7C4C-ACD7-16E2FA7D1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2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3770" y="3719992"/>
            <a:ext cx="487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By substituting eq. 1 into eq. 2 </a:t>
            </a:r>
            <a:endParaRPr lang="en-US" sz="2800" baseline="-25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768FB7-0B0E-7E49-8CE0-70917AFA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44261" y="719169"/>
            <a:ext cx="5382616" cy="863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F540F6-B653-304B-BA01-CC7DB181D087}"/>
              </a:ext>
            </a:extLst>
          </p:cNvPr>
          <p:cNvSpPr txBox="1"/>
          <p:nvPr/>
        </p:nvSpPr>
        <p:spPr>
          <a:xfrm>
            <a:off x="883770" y="175615"/>
            <a:ext cx="142058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Node V</a:t>
            </a:r>
            <a:r>
              <a:rPr lang="en-US" sz="2800" baseline="-25000" dirty="0">
                <a:solidFill>
                  <a:srgbClr val="0000FF"/>
                </a:solidFill>
                <a:latin typeface="Cambria" panose="02040503050406030204" pitchFamily="18" charset="0"/>
              </a:rPr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515D2CF-4522-564C-95F5-A0E40B736F02}"/>
              </a:ext>
            </a:extLst>
          </p:cNvPr>
          <p:cNvGrpSpPr/>
          <p:nvPr/>
        </p:nvGrpSpPr>
        <p:grpSpPr>
          <a:xfrm>
            <a:off x="7208579" y="4504477"/>
            <a:ext cx="4917832" cy="1837947"/>
            <a:chOff x="5014965" y="818001"/>
            <a:chExt cx="6806233" cy="26331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8418187-D219-4349-AC3B-DC11732D8F5D}"/>
                </a:ext>
              </a:extLst>
            </p:cNvPr>
            <p:cNvSpPr/>
            <p:nvPr/>
          </p:nvSpPr>
          <p:spPr>
            <a:xfrm>
              <a:off x="5638263" y="2034921"/>
              <a:ext cx="828000" cy="8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268AC1FE-8E73-B647-8FC5-64CF453C92BA}"/>
                </a:ext>
              </a:extLst>
            </p:cNvPr>
            <p:cNvCxnSpPr>
              <a:stCxn id="29" idx="0"/>
            </p:cNvCxnSpPr>
            <p:nvPr/>
          </p:nvCxnSpPr>
          <p:spPr>
            <a:xfrm flipH="1" flipV="1">
              <a:off x="7964460" y="1446740"/>
              <a:ext cx="4167" cy="3984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7AA01FE-27A9-BD45-8ACC-2DC7583EE90A}"/>
                </a:ext>
              </a:extLst>
            </p:cNvPr>
            <p:cNvCxnSpPr/>
            <p:nvPr/>
          </p:nvCxnSpPr>
          <p:spPr>
            <a:xfrm flipH="1" flipV="1">
              <a:off x="6052263" y="1433690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0EADAAA-57A7-7F43-A5A7-056EBD2E352E}"/>
                </a:ext>
              </a:extLst>
            </p:cNvPr>
            <p:cNvCxnSpPr/>
            <p:nvPr/>
          </p:nvCxnSpPr>
          <p:spPr>
            <a:xfrm flipH="1" flipV="1">
              <a:off x="9584476" y="1446740"/>
              <a:ext cx="18897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D3B65C7-756F-9441-9E3E-F5BBF4CF406B}"/>
                </a:ext>
              </a:extLst>
            </p:cNvPr>
            <p:cNvCxnSpPr/>
            <p:nvPr/>
          </p:nvCxnSpPr>
          <p:spPr>
            <a:xfrm flipH="1" flipV="1">
              <a:off x="6052265" y="3441421"/>
              <a:ext cx="5421980" cy="968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1AE3C71-1FF1-0B4F-BF0A-818FD7318A1B}"/>
                </a:ext>
              </a:extLst>
            </p:cNvPr>
            <p:cNvCxnSpPr/>
            <p:nvPr/>
          </p:nvCxnSpPr>
          <p:spPr>
            <a:xfrm flipV="1">
              <a:off x="10251448" y="1446741"/>
              <a:ext cx="0" cy="58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2BAC5E0-6E5F-5044-B190-8873678C1764}"/>
                </a:ext>
              </a:extLst>
            </p:cNvPr>
            <p:cNvCxnSpPr/>
            <p:nvPr/>
          </p:nvCxnSpPr>
          <p:spPr>
            <a:xfrm flipV="1">
              <a:off x="10243873" y="2736906"/>
              <a:ext cx="0" cy="7045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B4E1897-778D-5449-B681-C5783324E9B7}"/>
                </a:ext>
              </a:extLst>
            </p:cNvPr>
            <p:cNvSpPr txBox="1"/>
            <p:nvPr/>
          </p:nvSpPr>
          <p:spPr>
            <a:xfrm>
              <a:off x="6771383" y="81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2D0FA81-4181-8E4D-92B6-8DDE0ED0AB78}"/>
                </a:ext>
              </a:extLst>
            </p:cNvPr>
            <p:cNvSpPr txBox="1"/>
            <p:nvPr/>
          </p:nvSpPr>
          <p:spPr>
            <a:xfrm>
              <a:off x="7647790" y="85835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xmlns="" id="{F4D59BA1-4CB0-3145-BC6D-387270781A1A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8819233" y="1256475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xmlns="" id="{601CB1EB-7D96-AD42-8535-0ED21A7141CC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9077269" y="126115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xmlns="" id="{A4B41D54-1732-9E4F-BCA5-CEA93DFCD723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9326440" y="126584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39ADCBE-0900-8B48-94CA-99351C415691}"/>
                </a:ext>
              </a:extLst>
            </p:cNvPr>
            <p:cNvCxnSpPr/>
            <p:nvPr/>
          </p:nvCxnSpPr>
          <p:spPr>
            <a:xfrm flipV="1">
              <a:off x="6628509" y="122782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DDD4C3B-CB63-CF4E-86B9-BB7CC6A4C197}"/>
                </a:ext>
              </a:extLst>
            </p:cNvPr>
            <p:cNvCxnSpPr/>
            <p:nvPr/>
          </p:nvCxnSpPr>
          <p:spPr>
            <a:xfrm flipV="1">
              <a:off x="6938072" y="122782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8505C23-8517-BA4A-BE03-A290D97F2E42}"/>
                </a:ext>
              </a:extLst>
            </p:cNvPr>
            <p:cNvCxnSpPr/>
            <p:nvPr/>
          </p:nvCxnSpPr>
          <p:spPr>
            <a:xfrm>
              <a:off x="6771386" y="12278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4595F8B6-6FCE-9B45-A4A8-D11AB2D75C52}"/>
                </a:ext>
              </a:extLst>
            </p:cNvPr>
            <p:cNvCxnSpPr/>
            <p:nvPr/>
          </p:nvCxnSpPr>
          <p:spPr>
            <a:xfrm flipV="1">
              <a:off x="7301814" y="143975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0881F707-4936-E547-B20C-5F5A79BB438A}"/>
                </a:ext>
              </a:extLst>
            </p:cNvPr>
            <p:cNvCxnSpPr/>
            <p:nvPr/>
          </p:nvCxnSpPr>
          <p:spPr>
            <a:xfrm>
              <a:off x="7127383" y="124448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xmlns="" id="{6C89DF40-A2DE-9D4B-AD90-2E3D8C54F0FA}"/>
                </a:ext>
              </a:extLst>
            </p:cNvPr>
            <p:cNvSpPr/>
            <p:nvPr/>
          </p:nvSpPr>
          <p:spPr>
            <a:xfrm>
              <a:off x="7543454" y="1845141"/>
              <a:ext cx="850345" cy="116816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104A8B61-0591-6A42-8985-A1AB3797EDFD}"/>
                </a:ext>
              </a:extLst>
            </p:cNvPr>
            <p:cNvCxnSpPr/>
            <p:nvPr/>
          </p:nvCxnSpPr>
          <p:spPr>
            <a:xfrm flipV="1">
              <a:off x="7964460" y="2978656"/>
              <a:ext cx="4167" cy="472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9B5F0DC-A5CA-8048-B90B-F74E0185EE45}"/>
                </a:ext>
              </a:extLst>
            </p:cNvPr>
            <p:cNvSpPr txBox="1"/>
            <p:nvPr/>
          </p:nvSpPr>
          <p:spPr>
            <a:xfrm>
              <a:off x="8926712" y="83566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5612C38-BF99-114D-84AD-33FBD6861256}"/>
                </a:ext>
              </a:extLst>
            </p:cNvPr>
            <p:cNvSpPr txBox="1"/>
            <p:nvPr/>
          </p:nvSpPr>
          <p:spPr>
            <a:xfrm>
              <a:off x="5014965" y="2229369"/>
              <a:ext cx="660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in</a:t>
              </a:r>
              <a:r>
                <a:rPr lang="en-US" sz="2200" b="1" dirty="0">
                  <a:latin typeface="Cambria" panose="02040503050406030204" pitchFamily="18" charset="0"/>
                </a:rPr>
                <a:t> 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7DF0E684-E482-6945-8CC7-5A88F135766A}"/>
                </a:ext>
              </a:extLst>
            </p:cNvPr>
            <p:cNvCxnSpPr/>
            <p:nvPr/>
          </p:nvCxnSpPr>
          <p:spPr>
            <a:xfrm flipV="1">
              <a:off x="6052263" y="2881483"/>
              <a:ext cx="1084" cy="559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D84F276-F3F1-384B-B318-8866A76FC56B}"/>
                </a:ext>
              </a:extLst>
            </p:cNvPr>
            <p:cNvCxnSpPr/>
            <p:nvPr/>
          </p:nvCxnSpPr>
          <p:spPr>
            <a:xfrm flipH="1" flipV="1">
              <a:off x="6061668" y="1454337"/>
              <a:ext cx="0" cy="600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3B8CD05B-CE4D-D841-ACEB-9C7AB76BC2E0}"/>
                </a:ext>
              </a:extLst>
            </p:cNvPr>
            <p:cNvCxnSpPr/>
            <p:nvPr/>
          </p:nvCxnSpPr>
          <p:spPr>
            <a:xfrm flipH="1">
              <a:off x="7379233" y="1456420"/>
              <a:ext cx="14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577D182-CCF4-F841-B953-A4027E776FB8}"/>
                </a:ext>
              </a:extLst>
            </p:cNvPr>
            <p:cNvCxnSpPr/>
            <p:nvPr/>
          </p:nvCxnSpPr>
          <p:spPr>
            <a:xfrm>
              <a:off x="10243873" y="2013913"/>
              <a:ext cx="330341" cy="8560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2A945A0-BA83-DA4C-A122-87F08A3A0CC7}"/>
                </a:ext>
              </a:extLst>
            </p:cNvPr>
            <p:cNvCxnSpPr/>
            <p:nvPr/>
          </p:nvCxnSpPr>
          <p:spPr>
            <a:xfrm flipV="1">
              <a:off x="9883906" y="2117076"/>
              <a:ext cx="677948" cy="2318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ADB6499-6107-6342-9D4F-F723D80552C4}"/>
                </a:ext>
              </a:extLst>
            </p:cNvPr>
            <p:cNvCxnSpPr/>
            <p:nvPr/>
          </p:nvCxnSpPr>
          <p:spPr>
            <a:xfrm>
              <a:off x="9883906" y="2362099"/>
              <a:ext cx="677948" cy="376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1C05DF32-5245-024F-A9BA-C941E74622C6}"/>
                </a:ext>
              </a:extLst>
            </p:cNvPr>
            <p:cNvCxnSpPr/>
            <p:nvPr/>
          </p:nvCxnSpPr>
          <p:spPr>
            <a:xfrm flipV="1">
              <a:off x="9923014" y="2412867"/>
              <a:ext cx="651200" cy="23182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BF79C0B-AD12-2540-AE7D-1F5B2D5C0930}"/>
                </a:ext>
              </a:extLst>
            </p:cNvPr>
            <p:cNvCxnSpPr/>
            <p:nvPr/>
          </p:nvCxnSpPr>
          <p:spPr>
            <a:xfrm>
              <a:off x="9923014" y="2657835"/>
              <a:ext cx="338974" cy="7907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21CB1C8-75B7-5043-8070-7B4D9F4A5E17}"/>
                </a:ext>
              </a:extLst>
            </p:cNvPr>
            <p:cNvCxnSpPr/>
            <p:nvPr/>
          </p:nvCxnSpPr>
          <p:spPr>
            <a:xfrm flipV="1">
              <a:off x="7964460" y="2172182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23115A4-A161-A444-9D9B-A581850B7B50}"/>
                </a:ext>
              </a:extLst>
            </p:cNvPr>
            <p:cNvSpPr txBox="1"/>
            <p:nvPr/>
          </p:nvSpPr>
          <p:spPr>
            <a:xfrm>
              <a:off x="5902222" y="2070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631A9F8-1DC2-D844-8814-50AE6D4550BE}"/>
                </a:ext>
              </a:extLst>
            </p:cNvPr>
            <p:cNvSpPr txBox="1"/>
            <p:nvPr/>
          </p:nvSpPr>
          <p:spPr>
            <a:xfrm>
              <a:off x="5924664" y="24890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7C3DDD9-D921-6B45-96BC-632EFE0302D3}"/>
                </a:ext>
              </a:extLst>
            </p:cNvPr>
            <p:cNvSpPr txBox="1"/>
            <p:nvPr/>
          </p:nvSpPr>
          <p:spPr>
            <a:xfrm>
              <a:off x="11127290" y="2297588"/>
              <a:ext cx="693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out</a:t>
              </a:r>
              <a:r>
                <a:rPr lang="en-US" sz="2200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343156F-7D72-C046-8369-01A8D1FBDA23}"/>
                </a:ext>
              </a:extLst>
            </p:cNvPr>
            <p:cNvSpPr txBox="1"/>
            <p:nvPr/>
          </p:nvSpPr>
          <p:spPr>
            <a:xfrm>
              <a:off x="8348850" y="2259374"/>
              <a:ext cx="1083357" cy="529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a</a:t>
              </a:r>
              <a:r>
                <a:rPr lang="en-US" b="1" dirty="0">
                  <a:latin typeface="Cambria" panose="02040503050406030204" pitchFamily="18" charset="0"/>
                </a:rPr>
                <a:t> V</a:t>
              </a:r>
              <a:r>
                <a:rPr lang="en-US" b="1" baseline="-25000" dirty="0">
                  <a:latin typeface="Cambria" panose="02040503050406030204" pitchFamily="18" charset="0"/>
                </a:rPr>
                <a:t>out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90727A9-4F97-4444-A5C0-C27A72BF3D75}"/>
                </a:ext>
              </a:extLst>
            </p:cNvPr>
            <p:cNvSpPr txBox="1"/>
            <p:nvPr/>
          </p:nvSpPr>
          <p:spPr>
            <a:xfrm>
              <a:off x="11275587" y="15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94D2A58-2F0B-8B4D-BA1B-B2ED40D6A604}"/>
                </a:ext>
              </a:extLst>
            </p:cNvPr>
            <p:cNvSpPr txBox="1"/>
            <p:nvPr/>
          </p:nvSpPr>
          <p:spPr>
            <a:xfrm>
              <a:off x="11276360" y="29793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643F702-7AFD-8342-9721-4ABF47705B8D}"/>
                </a:ext>
              </a:extLst>
            </p:cNvPr>
            <p:cNvSpPr txBox="1"/>
            <p:nvPr/>
          </p:nvSpPr>
          <p:spPr>
            <a:xfrm>
              <a:off x="10574214" y="22370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F6DBDD7E-3DF5-764C-88D0-A13ECE4F9834}"/>
                  </a:ext>
                </a:extLst>
              </p:cNvPr>
              <p:cNvSpPr txBox="1"/>
              <p:nvPr/>
            </p:nvSpPr>
            <p:spPr>
              <a:xfrm>
                <a:off x="944261" y="1964131"/>
                <a:ext cx="6573915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DBDD7E-3DF5-764C-88D0-A13ECE4F9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1" y="1964131"/>
                <a:ext cx="6573915" cy="451021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948D20EB-1F6F-6F49-8D54-CCE27FCCD6B4}"/>
                  </a:ext>
                </a:extLst>
              </p:cNvPr>
              <p:cNvSpPr txBox="1"/>
              <p:nvPr/>
            </p:nvSpPr>
            <p:spPr>
              <a:xfrm>
                <a:off x="923856" y="2850339"/>
                <a:ext cx="6106865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8D20EB-1F6F-6F49-8D54-CCE27FCC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6" y="2850339"/>
                <a:ext cx="6106865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5BFB780-7222-2146-9AE3-D52D4D2DC3DE}"/>
              </a:ext>
            </a:extLst>
          </p:cNvPr>
          <p:cNvSpPr txBox="1"/>
          <p:nvPr/>
        </p:nvSpPr>
        <p:spPr>
          <a:xfrm>
            <a:off x="7621603" y="2890196"/>
            <a:ext cx="7734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3000" dirty="0">
                <a:solidFill>
                  <a:srgbClr val="C00000"/>
                </a:solidFill>
              </a:rPr>
              <a:t>Eq. 2</a:t>
            </a:r>
            <a:endParaRPr lang="en-US" sz="3000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C39437AB-1CC8-AE45-97E4-D913813E8DA8}"/>
                  </a:ext>
                </a:extLst>
              </p:cNvPr>
              <p:cNvSpPr txBox="1"/>
              <p:nvPr/>
            </p:nvSpPr>
            <p:spPr>
              <a:xfrm>
                <a:off x="883770" y="4568878"/>
                <a:ext cx="6552498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437AB-1CC8-AE45-97E4-D913813E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70" y="4568878"/>
                <a:ext cx="6552498" cy="451021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D73C555E-630F-2E41-BD31-C60E7661DD1A}"/>
                  </a:ext>
                </a:extLst>
              </p:cNvPr>
              <p:cNvSpPr txBox="1"/>
              <p:nvPr/>
            </p:nvSpPr>
            <p:spPr>
              <a:xfrm>
                <a:off x="916071" y="5493818"/>
                <a:ext cx="6248698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3C555E-630F-2E41-BD31-C60E7661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1" y="5493818"/>
                <a:ext cx="6248698" cy="451021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912818E-A2D3-104A-8FF4-DD9878FA8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887680-66E8-FC4C-8F53-8DA7044C8EA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91958" y="3941407"/>
            <a:ext cx="4002757" cy="1211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AF59D8-34F9-9B4D-A2BF-5CFDD9542679}"/>
              </a:ext>
            </a:extLst>
          </p:cNvPr>
          <p:cNvSpPr txBox="1"/>
          <p:nvPr/>
        </p:nvSpPr>
        <p:spPr>
          <a:xfrm>
            <a:off x="1121370" y="5653464"/>
            <a:ext cx="97732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CC"/>
                </a:solidFill>
                <a:latin typeface="Cambria" panose="02040503050406030204" pitchFamily="18" charset="0"/>
              </a:rPr>
              <a:t>For the system to be stable, (a-2)&lt; 0, then a&lt;2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72E4B74E-F19F-0D48-8AFC-228F795386EB}"/>
                  </a:ext>
                </a:extLst>
              </p:cNvPr>
              <p:cNvSpPr txBox="1"/>
              <p:nvPr/>
            </p:nvSpPr>
            <p:spPr>
              <a:xfrm>
                <a:off x="3582088" y="481430"/>
                <a:ext cx="4871269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4B74E-F19F-0D48-8AFC-228F7953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88" y="481430"/>
                <a:ext cx="4871269" cy="451021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D9AB57C0-D159-3941-86E5-1A55AAEA3B4A}"/>
                  </a:ext>
                </a:extLst>
              </p:cNvPr>
              <p:cNvSpPr txBox="1"/>
              <p:nvPr/>
            </p:nvSpPr>
            <p:spPr>
              <a:xfrm>
                <a:off x="4014511" y="1515778"/>
                <a:ext cx="4063356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B57C0-D159-3941-86E5-1A55AAEA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11" y="1515778"/>
                <a:ext cx="4063356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7945501-2FFA-6C43-A5C1-0E427449104A}"/>
                  </a:ext>
                </a:extLst>
              </p:cNvPr>
              <p:cNvSpPr txBox="1"/>
              <p:nvPr/>
            </p:nvSpPr>
            <p:spPr>
              <a:xfrm>
                <a:off x="4530108" y="2420314"/>
                <a:ext cx="3126882" cy="9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>
                              <a:latin typeface="Cambria Math" panose="02040503050406030204" pitchFamily="18" charset="0"/>
                            </a:rPr>
                            <m:t>𝒐𝒖𝒕</m:t>
                          </m:r>
                        </m:num>
                        <m:den>
                          <m:r>
                            <a:rPr lang="en-CA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den>
                      </m:f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45501-2FFA-6C43-A5C1-0E427449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108" y="2420314"/>
                <a:ext cx="3126882" cy="949299"/>
              </a:xfrm>
              <a:prstGeom prst="rect">
                <a:avLst/>
              </a:prstGeom>
              <a:blipFill>
                <a:blip r:embed="rId5"/>
                <a:stretch>
                  <a:fillRect l="-2834" t="-2667" r="-404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9B0728C-F934-214D-8DA8-01674366A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72D0FD-1E04-B940-627A-EA9DA05DCCCD}"/>
              </a:ext>
            </a:extLst>
          </p:cNvPr>
          <p:cNvSpPr txBox="1"/>
          <p:nvPr/>
        </p:nvSpPr>
        <p:spPr>
          <a:xfrm>
            <a:off x="835462" y="98367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94834A0-1862-CA27-570A-0EDFCE7EE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832667"/>
            <a:ext cx="1152591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physical significance of poles and zeros in a system.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location of poles on the s-plane affect the system’s stability and response?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s-plane represent in control system analysis?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mapping poles and zeros onto the s-plane useful?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moving poles closer to the imaginary axis affect the system's response?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2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91896" y="5581723"/>
            <a:ext cx="8707379" cy="1392247"/>
          </a:xfrm>
        </p:spPr>
        <p:txBody>
          <a:bodyPr/>
          <a:lstStyle/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685, example 14.1		Page 686, example 14.2</a:t>
            </a:r>
          </a:p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687, exercise		Page 742, examples: 3, 5</a:t>
            </a:r>
          </a:p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745, examples: 16, 17, 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22" y="5173212"/>
            <a:ext cx="10972800" cy="276999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Suggested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9D4BE0-AA7E-DAE6-7E0D-5B85686C081C}"/>
              </a:ext>
            </a:extLst>
          </p:cNvPr>
          <p:cNvSpPr txBox="1"/>
          <p:nvPr/>
        </p:nvSpPr>
        <p:spPr>
          <a:xfrm>
            <a:off x="1383223" y="665225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CBF542A-4DA7-EE11-F531-5C71868CC308}"/>
              </a:ext>
            </a:extLst>
          </p:cNvPr>
          <p:cNvSpPr txBox="1">
            <a:spLocks/>
          </p:cNvSpPr>
          <p:nvPr/>
        </p:nvSpPr>
        <p:spPr>
          <a:xfrm>
            <a:off x="1111322" y="1276277"/>
            <a:ext cx="10626526" cy="404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Zeros: Values of s that make H(s)=0.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Poles: Values of s that make H(s)→∞.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Mapped on the s-plane to </a:t>
            </a:r>
            <a:r>
              <a:rPr lang="en-GB" sz="24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system </a:t>
            </a:r>
            <a:r>
              <a:rPr lang="en-GB" sz="24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Stability depends on pole locations: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in the Left Half Plane (LHP): Stable.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in the Right Half Plane (RHP): Unstable.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on the imaginary axis: Critically stable.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Impulse response shape is influenced by pole 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Closer to the origin: Faster response.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Farther from the origin: Slower response or oscillatory.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943" y="1209162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vs passive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 of active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Butterworth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3103189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E955C2-410D-5EE0-CFAB-8FE55D451121}"/>
              </a:ext>
            </a:extLst>
          </p:cNvPr>
          <p:cNvSpPr txBox="1"/>
          <p:nvPr/>
        </p:nvSpPr>
        <p:spPr>
          <a:xfrm>
            <a:off x="950647" y="3831898"/>
            <a:ext cx="9966736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Transfer function revision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Stability in s-plane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Effect of pole location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7120" y="263330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Revision (Transfer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547352" y="1276293"/>
                <a:ext cx="10333149" cy="8095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𝑶𝒖𝒕𝒑𝒖𝒕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2" y="1276293"/>
                <a:ext cx="10333149" cy="809516"/>
              </a:xfrm>
              <a:prstGeom prst="rect">
                <a:avLst/>
              </a:prstGeom>
              <a:blipFill rotWithShape="0">
                <a:blip r:embed="rId2"/>
                <a:stretch>
                  <a:fillRect t="-6015"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68912" y="3626572"/>
                <a:ext cx="5539978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Impulse response</a:t>
                </a:r>
              </a:p>
              <a:p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𝑛𝑝𝑢𝑡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 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12" y="3626572"/>
                <a:ext cx="5539978" cy="1292662"/>
              </a:xfrm>
              <a:prstGeom prst="rect">
                <a:avLst/>
              </a:prstGeom>
              <a:blipFill>
                <a:blip r:embed="rId3"/>
                <a:stretch>
                  <a:fillRect l="-3850" t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99855" y="5015624"/>
                <a:ext cx="6463308" cy="1903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Unit step response or the step response</a:t>
                </a:r>
              </a:p>
              <a:p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𝐼𝑛𝑝𝑢𝑡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𝑂𝑢𝑡𝑝𝑢𝑡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5" y="5015624"/>
                <a:ext cx="6463308" cy="1903855"/>
              </a:xfrm>
              <a:prstGeom prst="rect">
                <a:avLst/>
              </a:prstGeom>
              <a:blipFill>
                <a:blip r:embed="rId4"/>
                <a:stretch>
                  <a:fillRect l="-3299" t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547352" y="2538875"/>
                <a:ext cx="10333149" cy="8095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𝑶𝒖𝒕𝒑𝒖𝒕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𝑰𝒏𝒑𝒖𝒕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2" y="2538875"/>
                <a:ext cx="10333149" cy="809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62141" y="2538875"/>
            <a:ext cx="5602310" cy="809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3576" y="1005301"/>
            <a:ext cx="8267856" cy="12184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As defined, the transfer function is a rational function in the complex variable </a:t>
            </a:r>
            <a:r>
              <a:rPr lang="en-US" sz="2600" dirty="0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s = σ + </a:t>
            </a:r>
            <a:r>
              <a:rPr lang="en-US" sz="2600" dirty="0" err="1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jω</a:t>
            </a: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, that 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30288" y="2223711"/>
            <a:ext cx="7814431" cy="1288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3576" y="3600218"/>
            <a:ext cx="10444128" cy="121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It is often convenient to factor the polynomials in the numerator and denominator, and to write the transfer function in terms of those factors: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39249" y="263254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60193" y="564620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….(2)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1281" y="288733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A829EB-F041-49ED-A7DC-28920C055C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72857" y="1557805"/>
            <a:ext cx="1461713" cy="81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3576" y="1005301"/>
            <a:ext cx="8267856" cy="12184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As defined, the transfer function is a rational function in the complex variable </a:t>
            </a:r>
            <a:r>
              <a:rPr lang="en-US" sz="2600" dirty="0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s = σ + </a:t>
            </a:r>
            <a:r>
              <a:rPr lang="en-US" sz="2600" dirty="0" err="1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jω</a:t>
            </a: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, that is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3576" y="3600218"/>
            <a:ext cx="10444128" cy="121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It is often convenient to factor the polynomials in the numerator and denominator, and to write the transfer function in terms of those factors: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39249" y="263254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60193" y="564620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….(2)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4634" y="380451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04608" y="2462561"/>
                <a:ext cx="6746488" cy="99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𝒎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𝒎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𝒃𝒎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_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𝒎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 ….. 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40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𝒂𝒏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𝒏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 …+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𝟎</m:t>
                        </m:r>
                      </m:den>
                    </m:f>
                  </m:oMath>
                </a14:m>
                <a:endParaRPr lang="en-US" sz="40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8" y="2462561"/>
                <a:ext cx="6746488" cy="990912"/>
              </a:xfrm>
              <a:prstGeom prst="rect">
                <a:avLst/>
              </a:prstGeom>
              <a:blipFill rotWithShape="1">
                <a:blip r:embed="rId3"/>
                <a:stretch>
                  <a:fillRect l="-3162" t="-613" b="-1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04608" y="5012199"/>
                <a:ext cx="9512853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40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4000" b="1" i="1" smtClean="0">
                            <a:latin typeface="Cambria Math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4000" b="1" i="1" smtClean="0">
                        <a:latin typeface="Cambria Math"/>
                      </a:rPr>
                      <m:t>=</m:t>
                    </m:r>
                    <m:r>
                      <a:rPr lang="en-US" sz="4000" b="1" i="1" smtClean="0"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4000" b="1" i="1" baseline="-2500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4000" b="1" i="1" baseline="-2500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4000" b="1" i="1" smtClean="0">
                            <a:latin typeface="Cambria Math"/>
                          </a:rPr>
                          <m:t>…(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𝒛𝒎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US" sz="4000" b="1" i="1" baseline="-2500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US" sz="4000" b="1" i="1" baseline="-2500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4000" b="1" i="1" smtClean="0">
                            <a:latin typeface="Cambria Math"/>
                          </a:rPr>
                          <m:t>…(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𝒑𝒏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4000" b="1" i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8" y="5012199"/>
                <a:ext cx="9512853" cy="1088952"/>
              </a:xfrm>
              <a:prstGeom prst="rect">
                <a:avLst/>
              </a:prstGeom>
              <a:blipFill rotWithShape="1">
                <a:blip r:embed="rId4"/>
                <a:stretch>
                  <a:fillRect l="-2242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20898" y="11119"/>
            <a:ext cx="296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5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3015" y="388802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7050" y="-2283889"/>
            <a:ext cx="1461713" cy="810846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976575" y="1399293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31777" y="1182727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Zeros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976575" y="1941562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777" y="1802270"/>
            <a:ext cx="1088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Poles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3088" y="3413167"/>
            <a:ext cx="11208912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s-plane.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zeros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poles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i="1" dirty="0">
                    <a:solidFill>
                      <a:schemeClr val="tx1"/>
                    </a:solidFill>
                  </a:rPr>
                  <a:t>K</a:t>
                </a:r>
                <a:r>
                  <a:rPr lang="en-US" sz="3200" dirty="0">
                    <a:solidFill>
                      <a:schemeClr val="tx1"/>
                    </a:solidFill>
                  </a:rPr>
                  <a:t> is the gain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  <a:blipFill>
                <a:blip r:embed="rId3"/>
                <a:stretch>
                  <a:fillRect l="-2216" t="-2778" r="-2868" b="-7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722C092-1185-40D3-AB3D-3D24EC73A7F1}"/>
              </a:ext>
            </a:extLst>
          </p:cNvPr>
          <p:cNvGrpSpPr/>
          <p:nvPr/>
        </p:nvGrpSpPr>
        <p:grpSpPr>
          <a:xfrm>
            <a:off x="3418066" y="4062460"/>
            <a:ext cx="5772825" cy="2615803"/>
            <a:chOff x="7117297" y="3429000"/>
            <a:chExt cx="5772825" cy="26158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29387826-F168-45EA-9A23-2E36D688163B}"/>
                </a:ext>
              </a:extLst>
            </p:cNvPr>
            <p:cNvGrpSpPr/>
            <p:nvPr/>
          </p:nvGrpSpPr>
          <p:grpSpPr>
            <a:xfrm>
              <a:off x="7249143" y="3429000"/>
              <a:ext cx="5640979" cy="2615803"/>
              <a:chOff x="6542843" y="3191788"/>
              <a:chExt cx="5640979" cy="261580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05E15716-7256-4D98-899C-802196E58DDC}"/>
                  </a:ext>
                </a:extLst>
              </p:cNvPr>
              <p:cNvCxnSpPr/>
              <p:nvPr/>
            </p:nvCxnSpPr>
            <p:spPr>
              <a:xfrm>
                <a:off x="6542843" y="5175035"/>
                <a:ext cx="38972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2C987636-8F69-4D6F-B18E-364BEF598549}"/>
                  </a:ext>
                </a:extLst>
              </p:cNvPr>
              <p:cNvCxnSpPr/>
              <p:nvPr/>
            </p:nvCxnSpPr>
            <p:spPr>
              <a:xfrm flipV="1">
                <a:off x="8253923" y="3598231"/>
                <a:ext cx="0" cy="2209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5EDA5248-CB02-4254-B578-7502DDF7C8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DA5248-CB02-4254-B578-7502DDF7C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id="{24E3D9C5-101C-440A-8F65-339C750A63B4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𝑰𝒎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E3D9C5-101C-440A-8F65-339C750A6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DE9E4F6A-D1E4-4BCB-8DCA-1D7C7882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7297" y="3965531"/>
              <a:ext cx="958626" cy="660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1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3015" y="388802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 cont.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976575" y="1399293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31777" y="1182727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Zeros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976575" y="1941562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777" y="1802270"/>
            <a:ext cx="1088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Poles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3088" y="3413167"/>
            <a:ext cx="11208912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s-plane.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zeros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poles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i="1" dirty="0">
                    <a:solidFill>
                      <a:schemeClr val="tx1"/>
                    </a:solidFill>
                  </a:rPr>
                  <a:t>K</a:t>
                </a:r>
                <a:r>
                  <a:rPr lang="en-US" sz="3200" dirty="0">
                    <a:solidFill>
                      <a:schemeClr val="tx1"/>
                    </a:solidFill>
                  </a:rPr>
                  <a:t> is the gain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  <a:blipFill>
                <a:blip r:embed="rId3"/>
                <a:stretch>
                  <a:fillRect l="-2216" t="-2778" r="-2868" b="-7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722C092-1185-40D3-AB3D-3D24EC73A7F1}"/>
              </a:ext>
            </a:extLst>
          </p:cNvPr>
          <p:cNvGrpSpPr/>
          <p:nvPr/>
        </p:nvGrpSpPr>
        <p:grpSpPr>
          <a:xfrm>
            <a:off x="3418066" y="4062460"/>
            <a:ext cx="5772825" cy="2615803"/>
            <a:chOff x="7117297" y="3429000"/>
            <a:chExt cx="5772825" cy="26158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29387826-F168-45EA-9A23-2E36D688163B}"/>
                </a:ext>
              </a:extLst>
            </p:cNvPr>
            <p:cNvGrpSpPr/>
            <p:nvPr/>
          </p:nvGrpSpPr>
          <p:grpSpPr>
            <a:xfrm>
              <a:off x="7249143" y="3429000"/>
              <a:ext cx="5640979" cy="2615803"/>
              <a:chOff x="6542843" y="3191788"/>
              <a:chExt cx="5640979" cy="261580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05E15716-7256-4D98-899C-802196E58DDC}"/>
                  </a:ext>
                </a:extLst>
              </p:cNvPr>
              <p:cNvCxnSpPr/>
              <p:nvPr/>
            </p:nvCxnSpPr>
            <p:spPr>
              <a:xfrm>
                <a:off x="6542843" y="5175035"/>
                <a:ext cx="38972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2C987636-8F69-4D6F-B18E-364BEF598549}"/>
                  </a:ext>
                </a:extLst>
              </p:cNvPr>
              <p:cNvCxnSpPr/>
              <p:nvPr/>
            </p:nvCxnSpPr>
            <p:spPr>
              <a:xfrm flipV="1">
                <a:off x="8253923" y="3598231"/>
                <a:ext cx="0" cy="2209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5EDA5248-CB02-4254-B578-7502DDF7C8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DA5248-CB02-4254-B578-7502DDF7C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id="{24E3D9C5-101C-440A-8F65-339C750A63B4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𝑰𝒎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E3D9C5-101C-440A-8F65-339C750A6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DE9E4F6A-D1E4-4BCB-8DCA-1D7C7882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7297" y="3965531"/>
              <a:ext cx="958626" cy="66038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63208" y="1207972"/>
                <a:ext cx="9512853" cy="118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4400" b="1" i="1" smtClean="0">
                            <a:latin typeface="Cambria Math"/>
                          </a:rPr>
                          <m:t>(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4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44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4400" b="1" i="1" smtClean="0">
                            <a:latin typeface="Cambria Math"/>
                          </a:rPr>
                          <m:t>(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4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4400" b="1" i="1" smtClean="0">
                        <a:latin typeface="Cambria Math"/>
                      </a:rPr>
                      <m:t>=</m:t>
                    </m:r>
                    <m:r>
                      <a:rPr lang="en-US" sz="4400" b="1" i="1" smtClean="0"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4400" b="1" i="1" baseline="-2500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4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4400" b="1" i="1" baseline="-2500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4400" b="1" i="1" smtClean="0">
                            <a:latin typeface="Cambria Math"/>
                          </a:rPr>
                          <m:t>…(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𝒛𝒎</m:t>
                        </m:r>
                        <m:r>
                          <a:rPr lang="en-US" sz="44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4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US" sz="4400" b="1" i="1" baseline="-2500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4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US" sz="4400" b="1" i="1" baseline="-2500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4400" b="1" i="1" smtClean="0">
                            <a:latin typeface="Cambria Math"/>
                          </a:rPr>
                          <m:t>…(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𝒑𝒏</m:t>
                        </m:r>
                        <m:r>
                          <a:rPr lang="en-US" sz="4400" b="1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4400" b="1" i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08" y="1207972"/>
                <a:ext cx="9512853" cy="1188595"/>
              </a:xfrm>
              <a:prstGeom prst="rect">
                <a:avLst/>
              </a:prstGeom>
              <a:blipFill rotWithShape="1">
                <a:blip r:embed="rId7"/>
                <a:stretch>
                  <a:fillRect l="-262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230244" y="111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915177" y="3787495"/>
            <a:ext cx="1239993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7561" y="3796857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8352" y="3796857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0034" y="3256894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58902" y="3256894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9106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 cont.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1607" y="1037841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1856" y="3225200"/>
                <a:ext cx="4884286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6" y="3225200"/>
                <a:ext cx="4884286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691607" y="1934006"/>
            <a:ext cx="9695977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Find zeros and poles for the following transfer function, map poles and zeros on s-plane.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571500" y="3297830"/>
            <a:ext cx="508730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16286" y="3125136"/>
                <a:ext cx="439479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zeros at 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286" y="3125136"/>
                <a:ext cx="4394793" cy="492443"/>
              </a:xfrm>
              <a:prstGeom prst="rect">
                <a:avLst/>
              </a:prstGeom>
              <a:blipFill>
                <a:blip r:embed="rId3"/>
                <a:stretch>
                  <a:fillRect l="-2497" t="-112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5692508" y="3838970"/>
            <a:ext cx="423778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80230" y="3657437"/>
                <a:ext cx="53573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poles: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30" y="3657437"/>
                <a:ext cx="5357364" cy="492443"/>
              </a:xfrm>
              <a:prstGeom prst="rect">
                <a:avLst/>
              </a:prstGeom>
              <a:blipFill>
                <a:blip r:embed="rId4"/>
                <a:stretch>
                  <a:fillRect l="-2048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051D7E56-5F43-42B9-921F-526523DED3DC}"/>
              </a:ext>
            </a:extLst>
          </p:cNvPr>
          <p:cNvGrpSpPr/>
          <p:nvPr/>
        </p:nvGrpSpPr>
        <p:grpSpPr>
          <a:xfrm>
            <a:off x="1166010" y="4311674"/>
            <a:ext cx="7473390" cy="2431018"/>
            <a:chOff x="1166010" y="4311674"/>
            <a:chExt cx="7473390" cy="24310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ECD5E94-5794-4AEF-A21A-4F1FD2C2CC7C}"/>
                </a:ext>
              </a:extLst>
            </p:cNvPr>
            <p:cNvGrpSpPr/>
            <p:nvPr/>
          </p:nvGrpSpPr>
          <p:grpSpPr>
            <a:xfrm>
              <a:off x="1166010" y="4311674"/>
              <a:ext cx="7473390" cy="2431018"/>
              <a:chOff x="3721993" y="3455695"/>
              <a:chExt cx="7874043" cy="258910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6AA4688D-39CB-4A0F-AC02-EDF5EBA4C085}"/>
                  </a:ext>
                </a:extLst>
              </p:cNvPr>
              <p:cNvGrpSpPr/>
              <p:nvPr/>
            </p:nvGrpSpPr>
            <p:grpSpPr>
              <a:xfrm>
                <a:off x="3721993" y="3455695"/>
                <a:ext cx="7874043" cy="2589108"/>
                <a:chOff x="3015693" y="3218483"/>
                <a:chExt cx="7874043" cy="2589108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xmlns="" id="{DB32F512-78FB-4615-8E70-45171FB60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5693" y="5158265"/>
                  <a:ext cx="7424447" cy="167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xmlns="" id="{F4309B50-0308-4059-A657-6A3D03DE5F98}"/>
                    </a:ext>
                  </a:extLst>
                </p:cNvPr>
                <p:cNvCxnSpPr/>
                <p:nvPr/>
              </p:nvCxnSpPr>
              <p:spPr>
                <a:xfrm flipV="1">
                  <a:off x="8253923" y="3598231"/>
                  <a:ext cx="0" cy="2209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xmlns="" id="{74F3F902-A568-4C18-89C9-4409FB4A5D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74F3F902-A568-4C18-89C9-4409FB4A5D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xmlns="" id="{2151C035-90BA-4972-823E-54932F9C6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51C035-90BA-4972-823E-54932F9C60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05" b="-154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65AE12B4-6DAD-468F-A240-8CB3F57B7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3502" y="3808532"/>
                <a:ext cx="698373" cy="481102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99FC18C7-911B-40A6-9357-F68BF1754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0779" y="6017041"/>
              <a:ext cx="256403" cy="2635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8D720BB7-816C-4C03-9444-A8B7FF5C0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3961" y="6017041"/>
              <a:ext cx="250950" cy="25792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2490B1C9-B13B-4CE0-8A42-D0015EC06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85985" y="6003688"/>
              <a:ext cx="250350" cy="26352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B2A7BA0F-CDE0-497E-8EDF-56D2041E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68905" y="5990346"/>
              <a:ext cx="250350" cy="26352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DB499DF2-FAAE-49CB-AA95-4038C7800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8266" y="5988795"/>
              <a:ext cx="250350" cy="263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8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2" grpId="0" animBg="1"/>
      <p:bldP spid="2" grpId="1" animBg="1"/>
      <p:bldP spid="10" grpId="0"/>
      <p:bldP spid="11" grpId="0"/>
      <p:bldP spid="12" grpId="0"/>
      <p:bldP spid="17" grpId="0" animBg="1"/>
      <p:bldP spid="18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24BF65-10E6-4371-BE0B-C7F4E978F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EA8D7C-9361-455D-B9F8-8D4FEC7AD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B86EF-D245-45F1-B95A-0D7686101EC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369faee-33c0-4fdb-9614-7992bb34146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1935</Words>
  <Application>Microsoft Office PowerPoint</Application>
  <PresentationFormat>Custom</PresentationFormat>
  <Paragraphs>226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90</cp:revision>
  <dcterms:created xsi:type="dcterms:W3CDTF">2017-10-25T09:04:12Z</dcterms:created>
  <dcterms:modified xsi:type="dcterms:W3CDTF">2025-01-14T13:31:16Z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