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media/image2.jpg" ContentType="image/jpeg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8"/>
  </p:notesMasterIdLst>
  <p:sldIdLst>
    <p:sldId id="431" r:id="rId2"/>
    <p:sldId id="303" r:id="rId3"/>
    <p:sldId id="304" r:id="rId4"/>
    <p:sldId id="260" r:id="rId5"/>
    <p:sldId id="261" r:id="rId6"/>
    <p:sldId id="282" r:id="rId7"/>
    <p:sldId id="287" r:id="rId8"/>
    <p:sldId id="289" r:id="rId9"/>
    <p:sldId id="262" r:id="rId10"/>
    <p:sldId id="263" r:id="rId11"/>
    <p:sldId id="284" r:id="rId12"/>
    <p:sldId id="288" r:id="rId13"/>
    <p:sldId id="286" r:id="rId14"/>
    <p:sldId id="277" r:id="rId15"/>
    <p:sldId id="278" r:id="rId16"/>
    <p:sldId id="279" r:id="rId17"/>
    <p:sldId id="280" r:id="rId18"/>
    <p:sldId id="281" r:id="rId19"/>
    <p:sldId id="264" r:id="rId20"/>
    <p:sldId id="265" r:id="rId21"/>
    <p:sldId id="266" r:id="rId22"/>
    <p:sldId id="433" r:id="rId23"/>
    <p:sldId id="267" r:id="rId24"/>
    <p:sldId id="434" r:id="rId25"/>
    <p:sldId id="268" r:id="rId26"/>
    <p:sldId id="435" r:id="rId27"/>
    <p:sldId id="269" r:id="rId28"/>
    <p:sldId id="436" r:id="rId29"/>
    <p:sldId id="270" r:id="rId30"/>
    <p:sldId id="271" r:id="rId31"/>
    <p:sldId id="272" r:id="rId32"/>
    <p:sldId id="437" r:id="rId33"/>
    <p:sldId id="290" r:id="rId34"/>
    <p:sldId id="438" r:id="rId35"/>
    <p:sldId id="430" r:id="rId36"/>
    <p:sldId id="432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75" autoAdjust="0"/>
    <p:restoredTop sz="94666"/>
  </p:normalViewPr>
  <p:slideViewPr>
    <p:cSldViewPr snapToGrid="0" snapToObjects="1">
      <p:cViewPr varScale="1">
        <p:scale>
          <a:sx n="85" d="100"/>
          <a:sy n="85" d="100"/>
        </p:scale>
        <p:origin x="-96" y="-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AB4343-410D-4114-8175-E2D7C9308D80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6D8643-BD33-49CB-B3F5-37AD37437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772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A4A1C0-ED99-4AF8-86FF-221D02F2F68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69776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FDB5C-AEAC-42B9-8214-1E2672495413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9351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FDB5C-AEAC-42B9-8214-1E2672495413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9351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 cannot find this example in the book. There is a similar one on page 620, example 13.6,</a:t>
            </a:r>
            <a:r>
              <a:rPr lang="en-US" baseline="0" dirty="0"/>
              <a:t> but this one can be used. Use example 13.6 as an exercise for students (last slide). </a:t>
            </a:r>
            <a:r>
              <a:rPr lang="en-US" dirty="0"/>
              <a:t>Revise the pictures because of the resolution.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2FA3FF-23C3-4E75-88F6-673CF187F7E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3852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A4A1C0-ED99-4AF8-86FF-221D02F2F68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0605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BC9D84C-739A-454E-9D73-178FDD32845F}" type="slidenum">
              <a:rPr lang="en-US" altLang="en-US"/>
              <a:pPr eaLnBrk="1" hangingPunct="1"/>
              <a:t>4</a:t>
            </a:fld>
            <a:endParaRPr lang="en-US" altLang="en-US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/>
              <a:t>Refer to page 618-619.</a:t>
            </a:r>
          </a:p>
        </p:txBody>
      </p:sp>
    </p:spTree>
    <p:extLst>
      <p:ext uri="{BB962C8B-B14F-4D97-AF65-F5344CB8AC3E}">
        <p14:creationId xmlns:p14="http://schemas.microsoft.com/office/powerpoint/2010/main" val="23475725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1A1A664-A377-4820-93BC-46D939A57B33}" type="slidenum">
              <a:rPr lang="en-US" altLang="en-US"/>
              <a:pPr eaLnBrk="1" hangingPunct="1"/>
              <a:t>5</a:t>
            </a:fld>
            <a:endParaRPr lang="en-US" altLang="en-US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04053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E418371-01B2-434F-B075-BBC8DE377F29}" type="slidenum">
              <a:rPr lang="en-US" altLang="en-US"/>
              <a:pPr eaLnBrk="1" hangingPunct="1"/>
              <a:t>9</a:t>
            </a:fld>
            <a:endParaRPr lang="en-US" alt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/>
              <a:t>Refer to page 619-620</a:t>
            </a:r>
          </a:p>
        </p:txBody>
      </p:sp>
    </p:spTree>
    <p:extLst>
      <p:ext uri="{BB962C8B-B14F-4D97-AF65-F5344CB8AC3E}">
        <p14:creationId xmlns:p14="http://schemas.microsoft.com/office/powerpoint/2010/main" val="8783658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2FA3FF-23C3-4E75-88F6-673CF187F7E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9260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D094FD-42F3-42C2-BF29-2B0D080DB623}" type="slidenum">
              <a:rPr lang="en-US"/>
              <a:pPr/>
              <a:t>15</a:t>
            </a:fld>
            <a:endParaRPr 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Maybe just show the steps, one by one, and do the calculation on the board. This applies to the slides 9-13 showing the calculation of this example. </a:t>
            </a:r>
          </a:p>
        </p:txBody>
      </p:sp>
    </p:spTree>
    <p:extLst>
      <p:ext uri="{BB962C8B-B14F-4D97-AF65-F5344CB8AC3E}">
        <p14:creationId xmlns:p14="http://schemas.microsoft.com/office/powerpoint/2010/main" val="35813995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2B6CC5-5271-42B3-BFDC-0A3CA61AA457}" type="slidenum">
              <a:rPr lang="en-US"/>
              <a:pPr/>
              <a:t>19</a:t>
            </a:fld>
            <a:endParaRPr lang="en-US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example 13.7 on page 622. It can be used. Revise the pictures because of the resolution.</a:t>
            </a:r>
          </a:p>
        </p:txBody>
      </p:sp>
    </p:spTree>
    <p:extLst>
      <p:ext uri="{BB962C8B-B14F-4D97-AF65-F5344CB8AC3E}">
        <p14:creationId xmlns:p14="http://schemas.microsoft.com/office/powerpoint/2010/main" val="28061419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D094FD-42F3-42C2-BF29-2B0D080DB623}" type="slidenum">
              <a:rPr lang="en-US"/>
              <a:pPr/>
              <a:t>20</a:t>
            </a:fld>
            <a:endParaRPr 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Maybe just show the steps, one by one, and do the calculation on the board. This applies to the slides 9-13 showing the calculation of this example. </a:t>
            </a:r>
          </a:p>
        </p:txBody>
      </p:sp>
    </p:spTree>
    <p:extLst>
      <p:ext uri="{BB962C8B-B14F-4D97-AF65-F5344CB8AC3E}">
        <p14:creationId xmlns:p14="http://schemas.microsoft.com/office/powerpoint/2010/main" val="2151499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5551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99078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1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1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1/17/2025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79486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1/17/2025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4092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267C4E5-55F7-DB05-186B-06791E1D1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B3AA35ED-DF99-6958-28FA-33A93BB9772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5503DB0-5264-6061-D4B6-AE3D944FC83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06C615E-9D94-7E15-4EC3-69D6111D0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7459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1/17/2025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1423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54;p1">
            <a:extLst>
              <a:ext uri="{FF2B5EF4-FFF2-40B4-BE49-F238E27FC236}">
                <a16:creationId xmlns="" xmlns:a16="http://schemas.microsoft.com/office/drawing/2014/main" id="{631C2DF5-1362-47E0-9992-CA0F5EE5E7F4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063813" y="2624399"/>
            <a:ext cx="8387255" cy="2154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spAutoFit/>
          </a:bodyPr>
          <a:lstStyle>
            <a:lvl1pPr>
              <a:defRPr sz="7200"/>
            </a:lvl1pPr>
          </a:lstStyle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6400" b="1" dirty="0">
                <a:latin typeface="Century Gothic" panose="020B0502020202020204" pitchFamily="34" charset="0"/>
                <a:ea typeface="Red Hat Display"/>
                <a:cs typeface="Calibri" panose="020F0502020204030204" pitchFamily="34" charset="0"/>
                <a:sym typeface="Red Hat Display"/>
              </a:rPr>
              <a:t>PRESENTATION</a:t>
            </a:r>
            <a:br>
              <a:rPr lang="en-GB" sz="6400" b="1" dirty="0">
                <a:latin typeface="Century Gothic" panose="020B0502020202020204" pitchFamily="34" charset="0"/>
                <a:ea typeface="Red Hat Display"/>
                <a:cs typeface="Calibri" panose="020F0502020204030204" pitchFamily="34" charset="0"/>
                <a:sym typeface="Red Hat Display"/>
              </a:rPr>
            </a:br>
            <a:r>
              <a:rPr lang="en-GB" sz="6400" b="1" dirty="0">
                <a:latin typeface="Century Gothic" panose="020B0502020202020204" pitchFamily="34" charset="0"/>
                <a:ea typeface="Red Hat Display"/>
                <a:cs typeface="Calibri" panose="020F0502020204030204" pitchFamily="34" charset="0"/>
                <a:sym typeface="Red Hat Display"/>
              </a:rPr>
              <a:t>TITTLE</a:t>
            </a:r>
            <a:endParaRPr sz="6400" b="1" dirty="0">
              <a:latin typeface="Century Gothic" panose="020B0502020202020204" pitchFamily="34" charset="0"/>
              <a:ea typeface="Red Hat Display"/>
              <a:cs typeface="Calibri" panose="020F0502020204030204" pitchFamily="34" charset="0"/>
              <a:sym typeface="Red Hat Display"/>
            </a:endParaRPr>
          </a:p>
        </p:txBody>
      </p:sp>
      <p:sp>
        <p:nvSpPr>
          <p:cNvPr id="9" name="Google Shape;55;p1">
            <a:extLst>
              <a:ext uri="{FF2B5EF4-FFF2-40B4-BE49-F238E27FC236}">
                <a16:creationId xmlns="" xmlns:a16="http://schemas.microsoft.com/office/drawing/2014/main" id="{E5E4EFC6-10AC-457A-90BE-EB16C5D5FDC1}"/>
              </a:ext>
            </a:extLst>
          </p:cNvPr>
          <p:cNvSpPr txBox="1"/>
          <p:nvPr userDrawn="1"/>
        </p:nvSpPr>
        <p:spPr>
          <a:xfrm>
            <a:off x="1625600" y="5923471"/>
            <a:ext cx="1860240" cy="471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467" b="1" i="0" u="none" strike="noStrike" cap="none" dirty="0" err="1">
                <a:solidFill>
                  <a:schemeClr val="tx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www.aum.edu.kw</a:t>
            </a:r>
            <a:endParaRPr sz="1867" b="0" i="0" u="none" strike="noStrike" cap="none" dirty="0">
              <a:solidFill>
                <a:schemeClr val="tx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="" xmlns:a16="http://schemas.microsoft.com/office/drawing/2014/main" id="{38DC77A7-8710-436F-B5E7-19B60E66B5F0}"/>
              </a:ext>
            </a:extLst>
          </p:cNvPr>
          <p:cNvSpPr/>
          <p:nvPr userDrawn="1"/>
        </p:nvSpPr>
        <p:spPr>
          <a:xfrm>
            <a:off x="1300480" y="5996852"/>
            <a:ext cx="325120" cy="325120"/>
          </a:xfrm>
          <a:prstGeom prst="ellipse">
            <a:avLst/>
          </a:prstGeom>
          <a:solidFill>
            <a:srgbClr val="D1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2400"/>
          </a:p>
        </p:txBody>
      </p:sp>
      <p:pic>
        <p:nvPicPr>
          <p:cNvPr id="11" name="Picture 10" descr="A red and white background with a design&#10;&#10;Description automatically generated">
            <a:extLst>
              <a:ext uri="{FF2B5EF4-FFF2-40B4-BE49-F238E27FC236}">
                <a16:creationId xmlns="" xmlns:a16="http://schemas.microsoft.com/office/drawing/2014/main" id="{418E62F8-02A7-4379-A005-0EF5EC635BB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68209" y="0"/>
            <a:ext cx="4816305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28A0ADE9-7A46-486B-82F3-A690D904DFF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80960" y="691233"/>
            <a:ext cx="5714683" cy="1453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903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1_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669E0535-6FD9-4D8F-80CA-FF7A96DB665F}"/>
              </a:ext>
            </a:extLst>
          </p:cNvPr>
          <p:cNvSpPr/>
          <p:nvPr userDrawn="1"/>
        </p:nvSpPr>
        <p:spPr>
          <a:xfrm>
            <a:off x="1" y="616018"/>
            <a:ext cx="128337" cy="103782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2400"/>
          </a:p>
        </p:txBody>
      </p:sp>
      <p:pic>
        <p:nvPicPr>
          <p:cNvPr id="26" name="Picture 25" descr="A black and red background with a bird&#10;&#10;Description automatically generated">
            <a:extLst>
              <a:ext uri="{FF2B5EF4-FFF2-40B4-BE49-F238E27FC236}">
                <a16:creationId xmlns="" xmlns:a16="http://schemas.microsoft.com/office/drawing/2014/main" id="{7356EFA9-D406-4147-B1F7-82B21784083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36824" y="0"/>
            <a:ext cx="3455176" cy="6858000"/>
          </a:xfrm>
          <a:prstGeom prst="rect">
            <a:avLst/>
          </a:prstGeom>
        </p:spPr>
      </p:pic>
      <p:sp>
        <p:nvSpPr>
          <p:cNvPr id="27" name="Google Shape;15;p13">
            <a:extLst>
              <a:ext uri="{FF2B5EF4-FFF2-40B4-BE49-F238E27FC236}">
                <a16:creationId xmlns="" xmlns:a16="http://schemas.microsoft.com/office/drawing/2014/main" id="{F5F3B15A-58C1-48A3-AB6A-E8A3A8F0B1F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5600" y="2036753"/>
            <a:ext cx="8707379" cy="4055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28" name="Google Shape;19;p14">
            <a:extLst>
              <a:ext uri="{FF2B5EF4-FFF2-40B4-BE49-F238E27FC236}">
                <a16:creationId xmlns="" xmlns:a16="http://schemas.microsoft.com/office/drawing/2014/main" id="{A6353D6C-199F-4C21-9FC8-2D00FAAA26A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9" name="Google Shape;55;p1">
            <a:extLst>
              <a:ext uri="{FF2B5EF4-FFF2-40B4-BE49-F238E27FC236}">
                <a16:creationId xmlns="" xmlns:a16="http://schemas.microsoft.com/office/drawing/2014/main" id="{4544F053-DAFF-4191-A4FE-EAC318BF6A0C}"/>
              </a:ext>
            </a:extLst>
          </p:cNvPr>
          <p:cNvSpPr txBox="1"/>
          <p:nvPr userDrawn="1"/>
        </p:nvSpPr>
        <p:spPr>
          <a:xfrm>
            <a:off x="5039360" y="6381497"/>
            <a:ext cx="1860240" cy="451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333" b="0" i="0" u="none" strike="noStrike" cap="none" dirty="0" err="1">
                <a:solidFill>
                  <a:schemeClr val="tx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www.aum.edu.kw</a:t>
            </a:r>
            <a:endParaRPr sz="1333" b="0" i="0" u="none" strike="noStrike" cap="none" dirty="0">
              <a:solidFill>
                <a:schemeClr val="tx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7B6E2517-3805-41A0-9280-523D3C8CC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lang="en-US" sz="6400" b="1" i="0" u="none" strike="noStrike" cap="none" dirty="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Arial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58860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722" y="0"/>
            <a:ext cx="12181936" cy="685710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9600" y="274320"/>
            <a:ext cx="10972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13616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14955">
        <a:defRPr>
          <a:latin typeface="+mn-lt"/>
          <a:ea typeface="+mn-ea"/>
          <a:cs typeface="+mn-cs"/>
        </a:defRPr>
      </a:lvl2pPr>
      <a:lvl3pPr marL="829909">
        <a:defRPr>
          <a:latin typeface="+mn-lt"/>
          <a:ea typeface="+mn-ea"/>
          <a:cs typeface="+mn-cs"/>
        </a:defRPr>
      </a:lvl3pPr>
      <a:lvl4pPr marL="1244864">
        <a:defRPr>
          <a:latin typeface="+mn-lt"/>
          <a:ea typeface="+mn-ea"/>
          <a:cs typeface="+mn-cs"/>
        </a:defRPr>
      </a:lvl4pPr>
      <a:lvl5pPr marL="1659819">
        <a:defRPr>
          <a:latin typeface="+mn-lt"/>
          <a:ea typeface="+mn-ea"/>
          <a:cs typeface="+mn-cs"/>
        </a:defRPr>
      </a:lvl5pPr>
      <a:lvl6pPr marL="2074774">
        <a:defRPr>
          <a:latin typeface="+mn-lt"/>
          <a:ea typeface="+mn-ea"/>
          <a:cs typeface="+mn-cs"/>
        </a:defRPr>
      </a:lvl6pPr>
      <a:lvl7pPr marL="2489728">
        <a:defRPr>
          <a:latin typeface="+mn-lt"/>
          <a:ea typeface="+mn-ea"/>
          <a:cs typeface="+mn-cs"/>
        </a:defRPr>
      </a:lvl7pPr>
      <a:lvl8pPr marL="2904683">
        <a:defRPr>
          <a:latin typeface="+mn-lt"/>
          <a:ea typeface="+mn-ea"/>
          <a:cs typeface="+mn-cs"/>
        </a:defRPr>
      </a:lvl8pPr>
      <a:lvl9pPr marL="3319638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14955">
        <a:defRPr>
          <a:latin typeface="+mn-lt"/>
          <a:ea typeface="+mn-ea"/>
          <a:cs typeface="+mn-cs"/>
        </a:defRPr>
      </a:lvl2pPr>
      <a:lvl3pPr marL="829909">
        <a:defRPr>
          <a:latin typeface="+mn-lt"/>
          <a:ea typeface="+mn-ea"/>
          <a:cs typeface="+mn-cs"/>
        </a:defRPr>
      </a:lvl3pPr>
      <a:lvl4pPr marL="1244864">
        <a:defRPr>
          <a:latin typeface="+mn-lt"/>
          <a:ea typeface="+mn-ea"/>
          <a:cs typeface="+mn-cs"/>
        </a:defRPr>
      </a:lvl4pPr>
      <a:lvl5pPr marL="1659819">
        <a:defRPr>
          <a:latin typeface="+mn-lt"/>
          <a:ea typeface="+mn-ea"/>
          <a:cs typeface="+mn-cs"/>
        </a:defRPr>
      </a:lvl5pPr>
      <a:lvl6pPr marL="2074774">
        <a:defRPr>
          <a:latin typeface="+mn-lt"/>
          <a:ea typeface="+mn-ea"/>
          <a:cs typeface="+mn-cs"/>
        </a:defRPr>
      </a:lvl6pPr>
      <a:lvl7pPr marL="2489728">
        <a:defRPr>
          <a:latin typeface="+mn-lt"/>
          <a:ea typeface="+mn-ea"/>
          <a:cs typeface="+mn-cs"/>
        </a:defRPr>
      </a:lvl7pPr>
      <a:lvl8pPr marL="2904683">
        <a:defRPr>
          <a:latin typeface="+mn-lt"/>
          <a:ea typeface="+mn-ea"/>
          <a:cs typeface="+mn-cs"/>
        </a:defRPr>
      </a:lvl8pPr>
      <a:lvl9pPr marL="3319638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2.png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70.png"/><Relationship Id="rId5" Type="http://schemas.openxmlformats.org/officeDocument/2006/relationships/image" Target="../media/image340.png"/><Relationship Id="rId4" Type="http://schemas.openxmlformats.org/officeDocument/2006/relationships/image" Target="../media/image25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9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0.png"/><Relationship Id="rId5" Type="http://schemas.openxmlformats.org/officeDocument/2006/relationships/image" Target="../media/image70.pn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44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5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1.png"/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8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1.png"/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00.png"/><Relationship Id="rId5" Type="http://schemas.openxmlformats.org/officeDocument/2006/relationships/image" Target="../media/image50.png"/><Relationship Id="rId4" Type="http://schemas.openxmlformats.org/officeDocument/2006/relationships/image" Target="../media/image48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30.png"/><Relationship Id="rId5" Type="http://schemas.openxmlformats.org/officeDocument/2006/relationships/image" Target="../media/image200.png"/><Relationship Id="rId4" Type="http://schemas.openxmlformats.org/officeDocument/2006/relationships/image" Target="../media/image52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2" Type="http://schemas.openxmlformats.org/officeDocument/2006/relationships/image" Target="../media/image540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30.png"/><Relationship Id="rId4" Type="http://schemas.openxmlformats.org/officeDocument/2006/relationships/image" Target="../media/image22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2" Type="http://schemas.openxmlformats.org/officeDocument/2006/relationships/image" Target="../media/image53.emf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5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0.png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0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4"/>
          <p:cNvSpPr>
            <a:spLocks noChangeArrowheads="1"/>
          </p:cNvSpPr>
          <p:nvPr/>
        </p:nvSpPr>
        <p:spPr bwMode="auto">
          <a:xfrm>
            <a:off x="883260" y="3689885"/>
            <a:ext cx="75438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Linear Circuit Analysis II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x-none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EE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CE</a:t>
            </a:r>
            <a:r>
              <a:rPr kumimoji="0" lang="x-none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x-none" sz="36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20</a:t>
            </a: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2 – Spring 2025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07DEEC26-75A9-F4A2-6948-691F17B753B2}"/>
              </a:ext>
            </a:extLst>
          </p:cNvPr>
          <p:cNvSpPr txBox="1"/>
          <p:nvPr/>
        </p:nvSpPr>
        <p:spPr>
          <a:xfrm>
            <a:off x="883260" y="2281519"/>
            <a:ext cx="8075096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4400" b="1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Equivalent Circuits for L and C </a:t>
            </a:r>
          </a:p>
          <a:p>
            <a:pPr algn="ctr">
              <a:defRPr/>
            </a:pPr>
            <a:r>
              <a:rPr lang="en-US" sz="4400" b="1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with Initial Conditions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4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339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65394" y="342987"/>
            <a:ext cx="10851176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Equivalent circuit in s domain for an Inductor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lum bright="-20000" contrast="40000"/>
          </a:blip>
          <a:stretch>
            <a:fillRect/>
          </a:stretch>
        </p:blipFill>
        <p:spPr>
          <a:xfrm>
            <a:off x="7359447" y="3510116"/>
            <a:ext cx="4358564" cy="321137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5836" y="1567903"/>
            <a:ext cx="3608687" cy="176157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76C0C0D8-B009-40BC-BC9A-2AA8B4B99AAD}"/>
              </a:ext>
            </a:extLst>
          </p:cNvPr>
          <p:cNvSpPr/>
          <p:nvPr/>
        </p:nvSpPr>
        <p:spPr>
          <a:xfrm>
            <a:off x="865394" y="1156787"/>
            <a:ext cx="61237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>
                <a:solidFill>
                  <a:srgbClr val="FF0000"/>
                </a:solidFill>
                <a:latin typeface="Cambria" panose="02040503050406030204" pitchFamily="18" charset="0"/>
              </a:rPr>
              <a:t>In case of non-zero initial condition </a:t>
            </a:r>
            <a:r>
              <a:rPr lang="en-US" sz="2800" i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en-US" sz="2800" i="1" baseline="-30000" dirty="0" err="1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L</a:t>
            </a:r>
            <a:r>
              <a:rPr lang="en-US" altLang="en-US" sz="2800" i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(0</a:t>
            </a:r>
            <a:r>
              <a:rPr lang="en-US" altLang="en-US" sz="2800" i="1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-</a:t>
            </a:r>
            <a:r>
              <a:rPr lang="en-US" altLang="en-US" sz="2800" i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  <a: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en-US" sz="2600" dirty="0">
              <a:solidFill>
                <a:srgbClr val="FF0000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="" xmlns:a16="http://schemas.microsoft.com/office/drawing/2014/main" id="{5A5561A3-9BBD-4E82-8421-B4D8AF200E31}"/>
              </a:ext>
            </a:extLst>
          </p:cNvPr>
          <p:cNvSpPr/>
          <p:nvPr/>
        </p:nvSpPr>
        <p:spPr>
          <a:xfrm>
            <a:off x="10655280" y="4660776"/>
            <a:ext cx="648070" cy="6569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="" xmlns:a16="http://schemas.microsoft.com/office/drawing/2014/main" id="{EAFA5545-53BA-47EB-82DD-9A41D8DD2A9D}"/>
              </a:ext>
            </a:extLst>
          </p:cNvPr>
          <p:cNvCxnSpPr>
            <a:cxnSpLocks/>
          </p:cNvCxnSpPr>
          <p:nvPr/>
        </p:nvCxnSpPr>
        <p:spPr>
          <a:xfrm flipV="1">
            <a:off x="8883378" y="5115802"/>
            <a:ext cx="1771902" cy="514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856668F3-E2B5-40D5-A889-6DA4E37AA000}"/>
              </a:ext>
            </a:extLst>
          </p:cNvPr>
          <p:cNvSpPr txBox="1"/>
          <p:nvPr/>
        </p:nvSpPr>
        <p:spPr>
          <a:xfrm>
            <a:off x="8007449" y="5547863"/>
            <a:ext cx="1290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impedance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EA19C9C-BC41-487C-A4AB-DD8C8F89AC0B}"/>
              </a:ext>
            </a:extLst>
          </p:cNvPr>
          <p:cNvSpPr txBox="1"/>
          <p:nvPr/>
        </p:nvSpPr>
        <p:spPr>
          <a:xfrm>
            <a:off x="11016931" y="4692748"/>
            <a:ext cx="232896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i="1" dirty="0"/>
              <a:t>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="" xmlns:a16="http://schemas.microsoft.com/office/drawing/2014/main" id="{C72AD0D2-5F0D-F714-138D-884034D96257}"/>
                  </a:ext>
                </a:extLst>
              </p:cNvPr>
              <p:cNvSpPr txBox="1"/>
              <p:nvPr/>
            </p:nvSpPr>
            <p:spPr>
              <a:xfrm>
                <a:off x="865394" y="4666444"/>
                <a:ext cx="552818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3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d>
                        <m:dPr>
                          <m:ctrlPr>
                            <a:rPr lang="en-GB" sz="36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GB" sz="36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3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𝐿𝑠𝐼</m:t>
                          </m:r>
                        </m:e>
                        <m:sub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d>
                        <m:dPr>
                          <m:ctrlPr>
                            <a:rPr lang="en-GB" sz="36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𝐿</m:t>
                      </m:r>
                      <m:sSub>
                        <m:sSubPr>
                          <m:ctrlPr>
                            <a:rPr lang="en-GB" sz="3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GB" sz="3600" i="1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GB" sz="36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en-GB" sz="3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36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72AD0D2-5F0D-F714-138D-884034D962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394" y="4666444"/>
                <a:ext cx="5528180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="" xmlns:a16="http://schemas.microsoft.com/office/drawing/2014/main" id="{D1781C96-40D1-BB1A-8488-6BA6E8744D8B}"/>
                  </a:ext>
                </a:extLst>
              </p:cNvPr>
              <p:cNvSpPr txBox="1"/>
              <p:nvPr/>
            </p:nvSpPr>
            <p:spPr>
              <a:xfrm>
                <a:off x="977546" y="2474775"/>
                <a:ext cx="2726003" cy="10518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3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d>
                        <m:dPr>
                          <m:ctrlPr>
                            <a:rPr lang="en-GB" sz="360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𝐿</m:t>
                      </m:r>
                      <m:f>
                        <m:fPr>
                          <m:ctrlPr>
                            <a:rPr lang="en-GB" sz="36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GB" sz="36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GB" sz="36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1781C96-40D1-BB1A-8488-6BA6E8744D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546" y="2474775"/>
                <a:ext cx="2726003" cy="105182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392990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10FBE1CC-1C19-4847-8681-C507B285FE00}"/>
              </a:ext>
            </a:extLst>
          </p:cNvPr>
          <p:cNvSpPr/>
          <p:nvPr/>
        </p:nvSpPr>
        <p:spPr>
          <a:xfrm>
            <a:off x="403903" y="181262"/>
            <a:ext cx="3237809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The inductor</a:t>
            </a:r>
            <a:endParaRPr lang="en-CA" sz="4000" b="1" dirty="0">
              <a:solidFill>
                <a:srgbClr val="00B050"/>
              </a:solidFill>
              <a:latin typeface="Cambria" panose="02040503050406030204" pitchFamily="18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="" xmlns:a16="http://schemas.microsoft.com/office/drawing/2014/main" id="{9D897AB3-9624-5C46-8440-16FF98783E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903" y="963071"/>
            <a:ext cx="7397750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Low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Meaning of the initial conditions:</a:t>
            </a:r>
            <a:endParaRPr kumimoji="0" lang="en-US" altLang="en-US" sz="2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lvl="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For the circuit shown in </a:t>
            </a:r>
            <a:r>
              <a:rPr lang="en-US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Figure 5</a:t>
            </a:r>
            <a:r>
              <a:rPr lang="en-US" alt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, there was a current passing through the inductor before the switch (S1) closes at time (t=0). </a:t>
            </a:r>
          </a:p>
          <a:p>
            <a:pPr marL="342900" lvl="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The value of this current equals 3V. </a:t>
            </a:r>
          </a:p>
          <a:p>
            <a:pPr marL="342900" lvl="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Mathematically, we write this current as </a:t>
            </a:r>
            <a:r>
              <a:rPr lang="en-US" altLang="en-US" sz="2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i</a:t>
            </a:r>
            <a:r>
              <a:rPr lang="en-US" altLang="en-US" sz="2200" baseline="-30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L</a:t>
            </a:r>
            <a:r>
              <a:rPr lang="en-US" alt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(0</a:t>
            </a:r>
            <a:r>
              <a:rPr lang="en-US" alt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</a:rPr>
              <a:t>-</a:t>
            </a:r>
            <a:r>
              <a:rPr lang="en-US" alt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) = 3A, where “0</a:t>
            </a:r>
            <a:r>
              <a:rPr lang="en-US" alt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</a:rPr>
              <a:t>-</a:t>
            </a:r>
            <a:r>
              <a:rPr lang="en-US" alt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” means the time just before “t=0”</a:t>
            </a:r>
            <a:r>
              <a:rPr lang="en-US" altLang="en-US" sz="2200" dirty="0"/>
              <a:t> </a:t>
            </a:r>
            <a:endParaRPr lang="en-US" altLang="en-US" sz="2200" dirty="0">
              <a:latin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78E9F55D-B1D3-5F46-9E93-1DDD0E6C187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793936" y="3828933"/>
            <a:ext cx="4356672" cy="1867779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91073E7A-82D0-4541-A92E-F369C19473E9}"/>
              </a:ext>
            </a:extLst>
          </p:cNvPr>
          <p:cNvSpPr txBox="1"/>
          <p:nvPr/>
        </p:nvSpPr>
        <p:spPr>
          <a:xfrm>
            <a:off x="4756880" y="5834299"/>
            <a:ext cx="111447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</a:rPr>
              <a:t>Figure 5</a:t>
            </a:r>
          </a:p>
        </p:txBody>
      </p:sp>
    </p:spTree>
    <p:extLst>
      <p:ext uri="{BB962C8B-B14F-4D97-AF65-F5344CB8AC3E}">
        <p14:creationId xmlns:p14="http://schemas.microsoft.com/office/powerpoint/2010/main" val="1837318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10FBE1CC-1C19-4847-8681-C507B285FE00}"/>
              </a:ext>
            </a:extLst>
          </p:cNvPr>
          <p:cNvSpPr/>
          <p:nvPr/>
        </p:nvSpPr>
        <p:spPr>
          <a:xfrm>
            <a:off x="403903" y="181262"/>
            <a:ext cx="3237809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The inductor</a:t>
            </a:r>
            <a:endParaRPr lang="en-CA" sz="4000" b="1" dirty="0">
              <a:solidFill>
                <a:srgbClr val="00B050"/>
              </a:solidFill>
              <a:latin typeface="Cambria" panose="02040503050406030204" pitchFamily="18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="" xmlns:a16="http://schemas.microsoft.com/office/drawing/2014/main" id="{A357AF2B-930B-D146-A5E8-BD5AD52532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260" y="967980"/>
            <a:ext cx="7397750" cy="2431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Low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u="sng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Representation of the Inductor in the Laplace “S” domain:</a:t>
            </a:r>
          </a:p>
          <a:p>
            <a:pPr lvl="0" algn="justLow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200" b="1" u="sng" dirty="0"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i="1" u="sng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The first way </a:t>
            </a:r>
            <a:r>
              <a:rPr lang="en-US" altLang="en-US" sz="2000" i="1" u="sng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“</a:t>
            </a:r>
            <a:r>
              <a:rPr lang="en-US" altLang="en-US" sz="2000" i="1" u="sng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Series</a:t>
            </a:r>
            <a:r>
              <a:rPr lang="en-US" altLang="en-US" sz="2000" i="1" u="sng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”</a:t>
            </a:r>
            <a:r>
              <a:rPr lang="en-US" altLang="en-US" sz="2000" i="1" u="sng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endParaRPr lang="en-US" altLang="en-US" sz="2000" i="1" dirty="0">
              <a:solidFill>
                <a:srgbClr val="0000FF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We put a voltage source in series with the inductor as shown in </a:t>
            </a:r>
            <a:r>
              <a:rPr lang="en-US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Figure 6</a:t>
            </a:r>
            <a:r>
              <a:rPr lang="en-US" alt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. The value of this voltage source, in this case, equals “</a:t>
            </a:r>
            <a:r>
              <a:rPr lang="en-US" altLang="en-US" sz="2200" i="1" dirty="0">
                <a:latin typeface="Times New Roman" panose="02020603050405020304" pitchFamily="18" charset="0"/>
                <a:ea typeface="Calibri" panose="020F0502020204030204" pitchFamily="34" charset="0"/>
              </a:rPr>
              <a:t>LI</a:t>
            </a:r>
            <a:r>
              <a:rPr lang="en-US" altLang="en-US" sz="2200" i="1" baseline="-30000" dirty="0">
                <a:latin typeface="Times New Roman" panose="02020603050405020304" pitchFamily="18" charset="0"/>
                <a:ea typeface="Calibri" panose="020F0502020204030204" pitchFamily="34" charset="0"/>
              </a:rPr>
              <a:t>L</a:t>
            </a:r>
            <a:r>
              <a:rPr lang="en-US" altLang="en-US" sz="2200" i="1" dirty="0">
                <a:latin typeface="Times New Roman" panose="02020603050405020304" pitchFamily="18" charset="0"/>
                <a:ea typeface="Calibri" panose="020F0502020204030204" pitchFamily="34" charset="0"/>
              </a:rPr>
              <a:t>(0</a:t>
            </a:r>
            <a:r>
              <a:rPr lang="en-US" altLang="en-US" sz="2200" i="1" baseline="30000" dirty="0">
                <a:latin typeface="Times New Roman" panose="02020603050405020304" pitchFamily="18" charset="0"/>
                <a:ea typeface="Calibri" panose="020F0502020204030204" pitchFamily="34" charset="0"/>
              </a:rPr>
              <a:t>-</a:t>
            </a:r>
            <a:r>
              <a:rPr lang="en-US" altLang="en-US" sz="2200" i="1" dirty="0"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  <a:r>
              <a:rPr lang="en-US" alt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” in the “S” domain</a:t>
            </a:r>
            <a:r>
              <a:rPr lang="en-US" altLang="en-US" sz="2200" dirty="0">
                <a:ea typeface="Times New Roman" panose="02020603050405020304" pitchFamily="18" charset="0"/>
              </a:rPr>
              <a:t>. The inductor itself is represented 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we learned before as “Ls”  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39EC7418-7330-1141-A1D4-667E76F5469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184070" y="1264100"/>
            <a:ext cx="3040698" cy="2354263"/>
          </a:xfrm>
          <a:prstGeom prst="rect">
            <a:avLst/>
          </a:prstGeom>
          <a:noFill/>
          <a:ln w="28575">
            <a:noFill/>
          </a:ln>
        </p:spPr>
      </p:pic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1957CABD-1C6B-0A41-8A97-131EACFE7A8B}"/>
              </a:ext>
            </a:extLst>
          </p:cNvPr>
          <p:cNvSpPr txBox="1"/>
          <p:nvPr/>
        </p:nvSpPr>
        <p:spPr>
          <a:xfrm>
            <a:off x="9147183" y="3609892"/>
            <a:ext cx="1114472" cy="43088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</a:rPr>
              <a:t>Figure 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0A06E99A-C673-41B0-9EC3-CB2B85F0002F}"/>
              </a:ext>
            </a:extLst>
          </p:cNvPr>
          <p:cNvSpPr/>
          <p:nvPr/>
        </p:nvSpPr>
        <p:spPr>
          <a:xfrm>
            <a:off x="563556" y="3517575"/>
            <a:ext cx="6337300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i="1" u="sng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The second way </a:t>
            </a:r>
            <a:r>
              <a:rPr lang="en-US" altLang="en-US" sz="2000" i="1" u="sng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“</a:t>
            </a:r>
            <a:r>
              <a:rPr lang="en-US" altLang="en-US" sz="2000" i="1" u="sng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Parallel</a:t>
            </a:r>
            <a:r>
              <a:rPr lang="en-US" altLang="en-US" sz="2000" i="1" u="sng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”</a:t>
            </a:r>
            <a:r>
              <a:rPr lang="en-US" altLang="en-US" sz="2000" i="1" u="sng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endParaRPr lang="en-US" altLang="en-US" sz="2000" i="1" dirty="0">
              <a:solidFill>
                <a:srgbClr val="0000FF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 put a current source in parallel with the capacitor as shown in </a:t>
            </a:r>
            <a:r>
              <a:rPr lang="en-US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Figure 7</a:t>
            </a:r>
            <a:r>
              <a:rPr lang="en-US" alt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The value of this current source, in this case, equals </a:t>
            </a:r>
            <a:r>
              <a:rPr lang="en-US" altLang="en-US" sz="22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altLang="en-US" sz="2200" i="1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n-US" altLang="en-US" sz="22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(0</a:t>
            </a:r>
            <a:r>
              <a:rPr lang="en-US" altLang="en-US" sz="2200" i="1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altLang="en-US" sz="22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)/s</a:t>
            </a:r>
            <a:r>
              <a:rPr lang="en-US" alt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 the “S” domain. Additionally, </a:t>
            </a:r>
            <a:r>
              <a:rPr lang="en-US" altLang="en-US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inductor is represented as we learned before as “</a:t>
            </a:r>
            <a:r>
              <a:rPr lang="en-US" altLang="en-US" sz="22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Ls</a:t>
            </a:r>
            <a:r>
              <a:rPr lang="en-US" altLang="en-US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”.</a:t>
            </a: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7683CDF0-541A-45CF-B36E-B583386D55C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698746" y="4259728"/>
            <a:ext cx="3929698" cy="1886416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</p:pic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F731F5D8-5BD9-430E-841B-1536BA6E95B5}"/>
              </a:ext>
            </a:extLst>
          </p:cNvPr>
          <p:cNvSpPr txBox="1"/>
          <p:nvPr/>
        </p:nvSpPr>
        <p:spPr>
          <a:xfrm>
            <a:off x="8703132" y="6146144"/>
            <a:ext cx="111447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</a:rPr>
              <a:t>Figure 7</a:t>
            </a:r>
          </a:p>
        </p:txBody>
      </p:sp>
    </p:spTree>
    <p:extLst>
      <p:ext uri="{BB962C8B-B14F-4D97-AF65-F5344CB8AC3E}">
        <p14:creationId xmlns:p14="http://schemas.microsoft.com/office/powerpoint/2010/main" val="2377409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922B2724-437B-C748-A367-72C3D4D425D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57043" y="3603237"/>
            <a:ext cx="5197451" cy="2370664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F73BE934-1822-9447-A78A-6FAB42A9F0A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514288" y="3603237"/>
            <a:ext cx="4560174" cy="2196427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</p:pic>
      <p:sp>
        <p:nvSpPr>
          <p:cNvPr id="10" name="Rectangle 2">
            <a:extLst>
              <a:ext uri="{FF2B5EF4-FFF2-40B4-BE49-F238E27FC236}">
                <a16:creationId xmlns="" xmlns:a16="http://schemas.microsoft.com/office/drawing/2014/main" id="{7383D938-8423-8842-B5D3-99A05C05A0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730" y="350450"/>
            <a:ext cx="713561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circuit in Figure </a:t>
            </a:r>
            <a:r>
              <a:rPr lang="en-US" alt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8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will be represented in the “S” domain as either one of the below circuits:</a:t>
            </a:r>
            <a:endParaRPr kumimoji="0" lang="en-US" altLang="en-US" sz="200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C3ADAF45-6EB7-412C-8D5C-E3974564CE7A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569814" y="1195779"/>
            <a:ext cx="3925889" cy="1624965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</p:pic>
      <p:cxnSp>
        <p:nvCxnSpPr>
          <p:cNvPr id="12" name="Straight Arrow Connector 11">
            <a:extLst>
              <a:ext uri="{FF2B5EF4-FFF2-40B4-BE49-F238E27FC236}">
                <a16:creationId xmlns="" xmlns:a16="http://schemas.microsoft.com/office/drawing/2014/main" id="{7D4342B5-22BB-4522-BA12-C086D74A696E}"/>
              </a:ext>
            </a:extLst>
          </p:cNvPr>
          <p:cNvCxnSpPr>
            <a:cxnSpLocks/>
          </p:cNvCxnSpPr>
          <p:nvPr/>
        </p:nvCxnSpPr>
        <p:spPr>
          <a:xfrm flipH="1">
            <a:off x="3185614" y="3005847"/>
            <a:ext cx="1259926" cy="509819"/>
          </a:xfrm>
          <a:prstGeom prst="straightConnector1">
            <a:avLst/>
          </a:prstGeom>
          <a:ln w="34925">
            <a:solidFill>
              <a:srgbClr val="0070C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="" xmlns:a16="http://schemas.microsoft.com/office/drawing/2014/main" id="{4E7E0131-B25B-40B1-93EE-96D10C9E054A}"/>
              </a:ext>
            </a:extLst>
          </p:cNvPr>
          <p:cNvCxnSpPr>
            <a:cxnSpLocks/>
          </p:cNvCxnSpPr>
          <p:nvPr/>
        </p:nvCxnSpPr>
        <p:spPr>
          <a:xfrm>
            <a:off x="6514288" y="2923895"/>
            <a:ext cx="981415" cy="591771"/>
          </a:xfrm>
          <a:prstGeom prst="straightConnector1">
            <a:avLst/>
          </a:prstGeom>
          <a:ln w="34925">
            <a:solidFill>
              <a:srgbClr val="0070C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8B028D0A-7E06-4C18-812C-F9515C3EF4CC}"/>
              </a:ext>
            </a:extLst>
          </p:cNvPr>
          <p:cNvSpPr txBox="1"/>
          <p:nvPr/>
        </p:nvSpPr>
        <p:spPr>
          <a:xfrm>
            <a:off x="4997258" y="2790403"/>
            <a:ext cx="111447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</a:rPr>
              <a:t>Figure 8</a:t>
            </a:r>
          </a:p>
        </p:txBody>
      </p:sp>
    </p:spTree>
    <p:extLst>
      <p:ext uri="{BB962C8B-B14F-4D97-AF65-F5344CB8AC3E}">
        <p14:creationId xmlns:p14="http://schemas.microsoft.com/office/powerpoint/2010/main" val="307350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="" xmlns:a16="http://schemas.microsoft.com/office/drawing/2014/main" id="{D280FF8F-620C-3849-BD59-0E5C0DA441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Picture 3">
            <a:extLst>
              <a:ext uri="{FF2B5EF4-FFF2-40B4-BE49-F238E27FC236}">
                <a16:creationId xmlns="" xmlns:a16="http://schemas.microsoft.com/office/drawing/2014/main" id="{79BFDD3F-E24A-4142-854D-A7B0824992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-2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5183" y="2797547"/>
            <a:ext cx="4225945" cy="2071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3">
                <a:extLst>
                  <a:ext uri="{FF2B5EF4-FFF2-40B4-BE49-F238E27FC236}">
                    <a16:creationId xmlns="" xmlns:a16="http://schemas.microsoft.com/office/drawing/2014/main" id="{DE7A2A4F-08F0-3E4A-907B-C3C3A33449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1500" y="1152154"/>
                <a:ext cx="11042250" cy="24897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 the Circuit shown, given that R=2 Ω, C=0.25F, L=1H, </a:t>
                </a:r>
                <a:r>
                  <a:rPr kumimoji="0" lang="en-US" altLang="en-US" sz="28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Vin(t)=e</a:t>
                </a:r>
                <a:r>
                  <a:rPr kumimoji="0" lang="en-US" altLang="en-US" sz="2800" b="0" i="1" u="none" strike="noStrike" cap="none" normalizeH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-4t</a:t>
                </a:r>
                <a:r>
                  <a:rPr kumimoji="0" lang="en-US" altLang="en-US" sz="28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u(t)V,</a:t>
                </a:r>
                <a:r>
                  <a:rPr kumimoji="0" lang="en-US" altLang="en-US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28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kumimoji="0" lang="en-US" altLang="en-US" sz="2800" b="0" i="1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kumimoji="0" lang="en-US" altLang="en-US" sz="28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(0</a:t>
                </a:r>
                <a:r>
                  <a:rPr kumimoji="0" lang="en-US" altLang="en-US" sz="2800" b="0" i="1" u="none" strike="noStrike" cap="none" normalizeH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kumimoji="0" lang="en-US" altLang="en-US" sz="28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)=0A</a:t>
                </a:r>
                <a:r>
                  <a:rPr kumimoji="0" lang="en-US" altLang="en-US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and V</a:t>
                </a:r>
                <a:r>
                  <a:rPr kumimoji="0" lang="en-US" altLang="en-US" sz="2800" b="0" i="0" u="none" strike="noStrike" cap="none" normalizeH="0" baseline="-30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kumimoji="0" lang="en-US" altLang="en-US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(0</a:t>
                </a:r>
                <a:r>
                  <a:rPr kumimoji="0" lang="en-US" altLang="en-US" sz="2800" b="0" i="0" u="none" strike="noStrike" cap="none" normalizeH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kumimoji="0" lang="en-US" altLang="en-US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)=1V, do the following:</a:t>
                </a:r>
                <a:endParaRPr kumimoji="0" lang="en-US" altLang="en-US" sz="2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</a:pPr>
                <a:r>
                  <a:rPr kumimoji="0" lang="en-US" altLang="en-US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1- Redraw the circuit in the S-domain, include the initial conditions.</a:t>
                </a:r>
                <a:endParaRPr kumimoji="0" lang="en-US" altLang="en-US" sz="2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</a:pPr>
                <a:r>
                  <a:rPr kumimoji="0" lang="en-US" altLang="en-US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2- Find </a:t>
                </a:r>
                <a:r>
                  <a:rPr kumimoji="0" lang="en-US" altLang="en-US" sz="28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</a:t>
                </a:r>
                <a:r>
                  <a:rPr kumimoji="0" lang="en-US" altLang="en-US" sz="2800" b="0" i="0" u="none" strike="noStrike" cap="none" normalizeH="0" baseline="-3000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kumimoji="0" lang="en-US" altLang="en-US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(s).</a:t>
                </a:r>
                <a:endParaRPr kumimoji="0" lang="en-US" altLang="en-US" sz="2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</a:pPr>
                <a:r>
                  <a:rPr kumimoji="0" lang="en-US" altLang="en-US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3- Find </a:t>
                </a:r>
                <a:r>
                  <a:rPr kumimoji="0" lang="en-US" altLang="en-US" sz="28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</a:t>
                </a:r>
                <a:r>
                  <a:rPr kumimoji="0" lang="en-US" altLang="en-US" sz="2800" b="0" i="0" u="none" strike="noStrike" cap="none" normalizeH="0" baseline="-3000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kumimoji="0" lang="en-US" altLang="en-US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(t) if </a:t>
                </a:r>
                <a:r>
                  <a:rPr kumimoji="0" lang="en-US" altLang="en-US" sz="2800" b="0" i="1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Vc</a:t>
                </a:r>
                <a:r>
                  <a:rPr kumimoji="0" lang="en-US" altLang="en-US" sz="28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(s)=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n-US" altLang="en-US" sz="2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kumimoji="0" lang="en-CA" altLang="en-US" sz="2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kumimoji="0" lang="en-CA" altLang="en-US" sz="2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+6</m:t>
                        </m:r>
                      </m:num>
                      <m:den>
                        <m:sSup>
                          <m:sSupPr>
                            <m:ctrlPr>
                              <a:rPr kumimoji="0" lang="en-US" altLang="en-US" sz="2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kumimoji="0" lang="en-CA" altLang="en-US" sz="2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kumimoji="0" lang="en-CA" altLang="en-US" sz="2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kumimoji="0" lang="en-CA" altLang="en-US" sz="2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+4</m:t>
                        </m:r>
                        <m:r>
                          <a:rPr kumimoji="0" lang="en-CA" altLang="en-US" sz="2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kumimoji="0" lang="en-CA" altLang="en-US" sz="2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+13</m:t>
                        </m:r>
                      </m:den>
                    </m:f>
                    <m:r>
                      <a:rPr kumimoji="0" lang="en-CA" altLang="en-US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kumimoji="0" lang="en-CA" altLang="en-US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𝑉</m:t>
                    </m:r>
                  </m:oMath>
                </a14:m>
                <a:endParaRPr kumimoji="0" lang="en-US" altLang="en-US" sz="2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Rectangle 3">
                <a:extLst>
                  <a:ext uri="{FF2B5EF4-FFF2-40B4-BE49-F238E27FC236}">
                    <a16:creationId xmlns:a16="http://schemas.microsoft.com/office/drawing/2014/main" id="{DE7A2A4F-08F0-3E4A-907B-C3C3A33449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1500" y="1152154"/>
                <a:ext cx="11042250" cy="2489784"/>
              </a:xfrm>
              <a:prstGeom prst="rect">
                <a:avLst/>
              </a:prstGeom>
              <a:blipFill>
                <a:blip r:embed="rId3"/>
                <a:stretch>
                  <a:fillRect l="-1160" t="-735" b="-171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7F181DB2-22DD-9A47-82B0-6B9D3CC658C7}"/>
              </a:ext>
            </a:extLst>
          </p:cNvPr>
          <p:cNvSpPr txBox="1"/>
          <p:nvPr/>
        </p:nvSpPr>
        <p:spPr>
          <a:xfrm>
            <a:off x="571500" y="355326"/>
            <a:ext cx="2801793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4000" b="1">
                <a:solidFill>
                  <a:srgbClr val="0000FF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00B050"/>
                </a:solidFill>
              </a:rPr>
              <a:t>Example -1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DEE0CFF8-25B7-0B46-B294-A464B055CA75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778" t="4848" r="5058" b="60551"/>
          <a:stretch/>
        </p:blipFill>
        <p:spPr bwMode="auto">
          <a:xfrm>
            <a:off x="3797300" y="4660900"/>
            <a:ext cx="3404517" cy="188331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A655827A-6F52-CE4E-AC52-1FD03044710C}"/>
              </a:ext>
            </a:extLst>
          </p:cNvPr>
          <p:cNvGrpSpPr/>
          <p:nvPr/>
        </p:nvGrpSpPr>
        <p:grpSpPr>
          <a:xfrm>
            <a:off x="571500" y="4432300"/>
            <a:ext cx="2946894" cy="2137312"/>
            <a:chOff x="6989956" y="2830286"/>
            <a:chExt cx="3846286" cy="2947341"/>
          </a:xfrm>
        </p:grpSpPr>
        <p:pic>
          <p:nvPicPr>
            <p:cNvPr id="10" name="Picture 9">
              <a:extLst>
                <a:ext uri="{FF2B5EF4-FFF2-40B4-BE49-F238E27FC236}">
                  <a16:creationId xmlns="" xmlns:a16="http://schemas.microsoft.com/office/drawing/2014/main" id="{B9EB7EDA-7AD4-624A-9DBD-048CE001B77E}"/>
                </a:ext>
              </a:extLst>
            </p:cNvPr>
            <p:cNvPicPr/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762" t="49379" r="5873"/>
            <a:stretch/>
          </p:blipFill>
          <p:spPr bwMode="auto">
            <a:xfrm>
              <a:off x="6989956" y="2961855"/>
              <a:ext cx="3846286" cy="281577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Rectangle 10">
              <a:extLst>
                <a:ext uri="{FF2B5EF4-FFF2-40B4-BE49-F238E27FC236}">
                  <a16:creationId xmlns="" xmlns:a16="http://schemas.microsoft.com/office/drawing/2014/main" id="{FE4DC9F5-79A0-614B-A06F-50EE6D163810}"/>
                </a:ext>
              </a:extLst>
            </p:cNvPr>
            <p:cNvSpPr/>
            <p:nvPr/>
          </p:nvSpPr>
          <p:spPr>
            <a:xfrm>
              <a:off x="8374743" y="2830286"/>
              <a:ext cx="538356" cy="6531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279197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 78"/>
              <p:cNvSpPr/>
              <p:nvPr/>
            </p:nvSpPr>
            <p:spPr>
              <a:xfrm>
                <a:off x="485069" y="331679"/>
                <a:ext cx="10275542" cy="286232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400" b="1" dirty="0">
                    <a:solidFill>
                      <a:srgbClr val="00B050"/>
                    </a:solidFill>
                    <a:latin typeface="Cambria" panose="02040503050406030204" pitchFamily="18" charset="0"/>
                  </a:rPr>
                  <a:t>Step 1. </a:t>
                </a:r>
              </a:p>
              <a:p>
                <a:pPr lvl="0" algn="just"/>
                <a:r>
                  <a:rPr lang="en-US" dirty="0"/>
                  <a:t>- </a:t>
                </a:r>
                <a:r>
                  <a:rPr lang="en-US" sz="2400" dirty="0">
                    <a:latin typeface="Times" pitchFamily="2" charset="0"/>
                  </a:rPr>
                  <a:t>We have zero initial condition for the inductor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CA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)=0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latin typeface="Times" pitchFamily="2" charset="0"/>
                  </a:rPr>
                  <a:t>) as a result we are not going to replace it with the initial condition equivalent circuit. (refer to the previous slide)</a:t>
                </a:r>
                <a:endParaRPr lang="en-CA" sz="2400" dirty="0">
                  <a:latin typeface="Times" pitchFamily="2" charset="0"/>
                </a:endParaRPr>
              </a:p>
              <a:p>
                <a:pPr lvl="0" algn="just"/>
                <a:r>
                  <a:rPr lang="en-US" sz="2400" dirty="0">
                    <a:latin typeface="Times" pitchFamily="2" charset="0"/>
                  </a:rPr>
                  <a:t>- We have two options to redraw the circuit, we can use either the parallel combination or the series combination for the initial condition equivalent circuit. (refer to the previous slide)</a:t>
                </a:r>
                <a:endParaRPr lang="en-CA" sz="2400" dirty="0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79" name="Rectangle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069" y="331679"/>
                <a:ext cx="10275542" cy="2862322"/>
              </a:xfrm>
              <a:prstGeom prst="rect">
                <a:avLst/>
              </a:prstGeom>
              <a:blipFill rotWithShape="1">
                <a:blip r:embed="rId3"/>
                <a:stretch>
                  <a:fillRect l="-950" r="-950" b="-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66C8E1CB-517D-AD42-906C-F86AE4DA5851}"/>
              </a:ext>
            </a:extLst>
          </p:cNvPr>
          <p:cNvPicPr/>
          <p:nvPr/>
        </p:nvPicPr>
        <p:blipFill rotWithShape="1">
          <a:blip r:embed="rId4"/>
          <a:srcRect t="8299"/>
          <a:stretch/>
        </p:blipFill>
        <p:spPr bwMode="auto">
          <a:xfrm>
            <a:off x="670265" y="3697517"/>
            <a:ext cx="4761583" cy="202037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E79F0122-5715-5C48-B958-04F36926EAC2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074254" y="2996255"/>
            <a:ext cx="4066419" cy="263582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18F83196-BF1B-3E4E-A28D-50412944756E}"/>
              </a:ext>
            </a:extLst>
          </p:cNvPr>
          <p:cNvSpPr/>
          <p:nvPr/>
        </p:nvSpPr>
        <p:spPr>
          <a:xfrm>
            <a:off x="316375" y="5967215"/>
            <a:ext cx="9824298" cy="67044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It is based on your preference to choose which circuit to work on. Please choose the circuit that makes you analysis easier and short.</a:t>
            </a:r>
            <a:endParaRPr lang="en-CA" sz="1600" dirty="0">
              <a:solidFill>
                <a:srgbClr val="C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20976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B1BD2FFC-58B8-1D42-8B9D-9F310D6FFCF9}"/>
              </a:ext>
            </a:extLst>
          </p:cNvPr>
          <p:cNvSpPr/>
          <p:nvPr/>
        </p:nvSpPr>
        <p:spPr>
          <a:xfrm>
            <a:off x="340981" y="302805"/>
            <a:ext cx="10735991" cy="178510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D60093"/>
                </a:solidFill>
                <a:latin typeface="Cambria" panose="02040503050406030204" pitchFamily="18" charset="0"/>
              </a:rPr>
              <a:t>Step 2. </a:t>
            </a:r>
          </a:p>
          <a:p>
            <a:endParaRPr lang="en-US" sz="1400" dirty="0">
              <a:latin typeface="Cambria" panose="02040503050406030204" pitchFamily="18" charset="0"/>
            </a:endParaRPr>
          </a:p>
          <a:p>
            <a:r>
              <a:rPr lang="en-US" sz="2400" b="1" dirty="0">
                <a:latin typeface="Cambria" panose="02040503050406030204" pitchFamily="18" charset="0"/>
              </a:rPr>
              <a:t>Let’s use nodal analysis as the required signal is </a:t>
            </a:r>
            <a:r>
              <a:rPr lang="en-US" sz="2400" b="1" dirty="0" err="1">
                <a:latin typeface="Cambria" panose="02040503050406030204" pitchFamily="18" charset="0"/>
              </a:rPr>
              <a:t>Vc</a:t>
            </a:r>
            <a:r>
              <a:rPr lang="en-US" sz="2400" b="1" dirty="0">
                <a:latin typeface="Cambria" panose="02040503050406030204" pitchFamily="18" charset="0"/>
              </a:rPr>
              <a:t>(s), we have one node to analyze </a:t>
            </a:r>
            <a:r>
              <a:rPr lang="en-US" sz="2400" b="1" dirty="0" err="1">
                <a:latin typeface="Cambria" panose="02040503050406030204" pitchFamily="18" charset="0"/>
              </a:rPr>
              <a:t>Vc</a:t>
            </a:r>
            <a:r>
              <a:rPr lang="en-US" sz="2400" b="1" dirty="0">
                <a:latin typeface="Cambria" panose="02040503050406030204" pitchFamily="18" charset="0"/>
              </a:rPr>
              <a:t>(s), which results in one equation.</a:t>
            </a:r>
            <a:r>
              <a:rPr lang="en-CA" sz="2400" b="1" dirty="0">
                <a:latin typeface="Cambria" panose="02040503050406030204" pitchFamily="18" charset="0"/>
              </a:rPr>
              <a:t> </a:t>
            </a:r>
            <a:r>
              <a:rPr lang="en-US" sz="2400" b="1" dirty="0">
                <a:latin typeface="Cambria" panose="02040503050406030204" pitchFamily="18" charset="0"/>
              </a:rPr>
              <a:t>Write a single node equation and solve for V</a:t>
            </a:r>
            <a:r>
              <a:rPr lang="en-US" sz="2400" b="1" baseline="-25000" dirty="0">
                <a:latin typeface="Cambria" panose="02040503050406030204" pitchFamily="18" charset="0"/>
              </a:rPr>
              <a:t>C</a:t>
            </a:r>
            <a:r>
              <a:rPr lang="en-US" sz="2400" b="1" dirty="0">
                <a:latin typeface="Cambria" panose="02040503050406030204" pitchFamily="18" charset="0"/>
              </a:rPr>
              <a:t> (s)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EC917D57-C309-EA4D-BD3B-7FFC2F554D1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8321" y="1651596"/>
            <a:ext cx="4565421" cy="190183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="" xmlns:a16="http://schemas.microsoft.com/office/drawing/2014/main" id="{4D299FD9-D513-9948-BF0C-2CD541022612}"/>
                  </a:ext>
                </a:extLst>
              </p:cNvPr>
              <p:cNvSpPr/>
              <p:nvPr/>
            </p:nvSpPr>
            <p:spPr>
              <a:xfrm>
                <a:off x="1929230" y="2229123"/>
                <a:ext cx="3789114" cy="11244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+4</m:t>
                              </m:r>
                            </m:den>
                          </m:f>
                        </m:num>
                        <m:den>
                          <m:d>
                            <m:d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e>
                          </m:d>
                        </m:den>
                      </m:f>
                      <m:r>
                        <a:rPr lang="en-US" sz="2000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f>
                            <m:f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den>
                      </m:f>
                      <m:r>
                        <a:rPr lang="en-US" sz="2000" i="0">
                          <a:latin typeface="Cambria Math" panose="02040503050406030204" pitchFamily="18" charset="0"/>
                        </a:rPr>
                        <m:t>−0.25=0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D299FD9-D513-9948-BF0C-2CD5410226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9230" y="2229123"/>
                <a:ext cx="3789114" cy="1124475"/>
              </a:xfrm>
              <a:prstGeom prst="rect">
                <a:avLst/>
              </a:prstGeom>
              <a:blipFill>
                <a:blip r:embed="rId3"/>
                <a:stretch>
                  <a:fillRect b="-11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="" xmlns:a16="http://schemas.microsoft.com/office/drawing/2014/main" id="{390F84F3-3DC2-5841-896D-383B01861160}"/>
                  </a:ext>
                </a:extLst>
              </p:cNvPr>
              <p:cNvSpPr/>
              <p:nvPr/>
            </p:nvSpPr>
            <p:spPr>
              <a:xfrm>
                <a:off x="999282" y="3972429"/>
                <a:ext cx="6096000" cy="822726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>
                              <a:latin typeface="Cambria Math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CA" i="1">
                                  <a:latin typeface="Cambria Math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sub>
                          </m:sSub>
                          <m:d>
                            <m:dPr>
                              <m:ctrlPr>
                                <a:rPr lang="en-CA" i="1">
                                  <a:latin typeface="Cambria Math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+2)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CA" i="1">
                              <a:latin typeface="Cambria Math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+2)(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+4)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CA" i="1">
                              <a:latin typeface="Cambria Math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sSub>
                            <m:sSubPr>
                              <m:ctrlPr>
                                <a:rPr lang="en-CA" i="1">
                                  <a:latin typeface="Cambria Math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sub>
                          </m:sSub>
                          <m:d>
                            <m:dPr>
                              <m:ctrlPr>
                                <a:rPr lang="en-CA" i="1">
                                  <a:latin typeface="Cambria Math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−0.25=0</m:t>
                      </m:r>
                    </m:oMath>
                  </m:oMathPara>
                </a14:m>
                <a:endParaRPr lang="en-CA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90F84F3-3DC2-5841-896D-383B018611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282" y="3972429"/>
                <a:ext cx="6096000" cy="8227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="" xmlns:a16="http://schemas.microsoft.com/office/drawing/2014/main" id="{F535F93C-6FD2-9846-AC46-5C4FDC0722E8}"/>
                  </a:ext>
                </a:extLst>
              </p:cNvPr>
              <p:cNvSpPr/>
              <p:nvPr/>
            </p:nvSpPr>
            <p:spPr>
              <a:xfrm>
                <a:off x="126183" y="3463288"/>
                <a:ext cx="8473807" cy="4053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Isolate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000" i="1">
                            <a:solidFill>
                              <a:srgbClr val="0000FF"/>
                            </a:solidFill>
                            <a:latin typeface="Cambria Math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CA" sz="2000" i="1">
                            <a:solidFill>
                              <a:srgbClr val="0000FF"/>
                            </a:solidFill>
                            <a:latin typeface="Cambria Math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on one side, the rest of terms should go to the other side.</a:t>
                </a:r>
                <a:endParaRPr lang="en-CA" sz="2000" dirty="0">
                  <a:solidFill>
                    <a:srgbClr val="0000FF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535F93C-6FD2-9846-AC46-5C4FDC0722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183" y="3463288"/>
                <a:ext cx="8473807" cy="405367"/>
              </a:xfrm>
              <a:prstGeom prst="rect">
                <a:avLst/>
              </a:prstGeom>
              <a:blipFill>
                <a:blip r:embed="rId5"/>
                <a:stretch>
                  <a:fillRect l="-791" t="-7463" b="-238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="" xmlns:a16="http://schemas.microsoft.com/office/drawing/2014/main" id="{39399D5D-A25A-C442-B3A5-AB36800DDAC5}"/>
                  </a:ext>
                </a:extLst>
              </p:cNvPr>
              <p:cNvSpPr/>
              <p:nvPr/>
            </p:nvSpPr>
            <p:spPr>
              <a:xfrm>
                <a:off x="1758899" y="4945230"/>
                <a:ext cx="4576766" cy="6619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 [ 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e>
                          </m:d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 ]=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+2)(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+4</m:t>
                              </m:r>
                            </m:e>
                          </m:d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+0.25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9399D5D-A25A-C442-B3A5-AB36800DDA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8899" y="4945230"/>
                <a:ext cx="4576766" cy="661912"/>
              </a:xfrm>
              <a:prstGeom prst="rect">
                <a:avLst/>
              </a:prstGeom>
              <a:blipFill>
                <a:blip r:embed="rId6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F58B2E6D-49B2-2144-8B69-678D461F78E5}"/>
              </a:ext>
            </a:extLst>
          </p:cNvPr>
          <p:cNvSpPr/>
          <p:nvPr/>
        </p:nvSpPr>
        <p:spPr>
          <a:xfrm>
            <a:off x="304800" y="5850207"/>
            <a:ext cx="10482806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Apply common denominator to the left-hand side, no need to do it to the right-hand side as we will be doing partial fraction later on anyways (you can do it if you want).</a:t>
            </a:r>
            <a:r>
              <a:rPr lang="en-CA" sz="2000" dirty="0">
                <a:solidFill>
                  <a:srgbClr val="C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lang="en-US" sz="2000" dirty="0">
              <a:solidFill>
                <a:srgbClr val="C0000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3382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="" xmlns:a16="http://schemas.microsoft.com/office/drawing/2014/main" id="{1EF45EC7-C894-7443-AC93-19F0B24D6EC0}"/>
                  </a:ext>
                </a:extLst>
              </p:cNvPr>
              <p:cNvSpPr/>
              <p:nvPr/>
            </p:nvSpPr>
            <p:spPr>
              <a:xfrm>
                <a:off x="1172901" y="956420"/>
                <a:ext cx="7577560" cy="43365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i="1">
                              <a:latin typeface="Cambria Math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CA" sz="2000" i="1">
                              <a:latin typeface="Cambria Math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CA" sz="2000" i="1">
                              <a:latin typeface="Cambria Math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CA" sz="2000" i="1">
                                  <a:latin typeface="Cambria Math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CA" sz="2000" i="1">
                                      <a:latin typeface="Cambria Math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+2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+4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  <m:d>
                                <m:dPr>
                                  <m:ctrlPr>
                                    <a:rPr lang="en-CA" sz="2000" i="1">
                                      <a:latin typeface="Cambria Math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+2</m:t>
                                  </m:r>
                                </m:e>
                              </m:d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2000" i="1">
                              <a:latin typeface="Cambria Math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+2)(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+4)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+0.25</m:t>
                      </m:r>
                    </m:oMath>
                  </m:oMathPara>
                </a14:m>
                <a:endParaRPr lang="en-CA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en-CA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Solve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000" i="1">
                            <a:latin typeface="Cambria Math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CA" sz="2000" i="1">
                            <a:latin typeface="Cambria Math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: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en-CA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i="1">
                              <a:latin typeface="Cambria Math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CA" sz="2000" i="1">
                              <a:latin typeface="Cambria Math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CA" sz="2000" i="1">
                              <a:latin typeface="Cambria Math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CA" sz="2000" i="1">
                                  <a:latin typeface="Cambria Math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  <m:d>
                                <m:dPr>
                                  <m:ctrlPr>
                                    <a:rPr lang="en-CA" sz="2000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  <m:r>
                                    <a:rPr lang="en-US" sz="2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+2</m:t>
                                  </m:r>
                                </m:e>
                              </m:d>
                            </m:num>
                            <m:den>
                              <m:sSup>
                                <m:sSupPr>
                                  <m:ctrlPr>
                                    <a:rPr lang="en-CA" sz="2000" i="1">
                                      <a:latin typeface="Cambria Math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+2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+4)</m:t>
                              </m:r>
                              <m:d>
                                <m:dPr>
                                  <m:ctrlPr>
                                    <a:rPr lang="en-CA" sz="2000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  <m:r>
                                    <a:rPr lang="en-US" sz="2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+2</m:t>
                                  </m:r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+4)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CA" sz="2000" i="1">
                                  <a:latin typeface="Cambria Math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0.25∗4</m:t>
                              </m:r>
                              <m:d>
                                <m:dPr>
                                  <m:ctrlPr>
                                    <a:rPr lang="en-CA" sz="2000" i="1">
                                      <a:latin typeface="Cambria Math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+2</m:t>
                                  </m:r>
                                </m:e>
                              </m:d>
                            </m:num>
                            <m:den>
                              <m:sSup>
                                <m:sSupPr>
                                  <m:ctrlPr>
                                    <a:rPr lang="en-CA" sz="2000" i="1">
                                      <a:latin typeface="Cambria Math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+2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+4)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CA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 </a:t>
                </a:r>
                <a:endParaRPr lang="en-CA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i="1">
                              <a:latin typeface="Cambria Math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CA" sz="2000" i="1">
                              <a:latin typeface="Cambria Math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CA" sz="2000" i="1">
                              <a:latin typeface="Cambria Math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CA" sz="2000" i="1">
                                  <a:latin typeface="Cambria Math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CA" sz="2000" i="1">
                                      <a:latin typeface="Cambria Math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+2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+4)(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+4)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CA" sz="2000" i="1">
                                  <a:latin typeface="Cambria Math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CA" sz="2000" i="1">
                                      <a:latin typeface="Cambria Math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+2</m:t>
                                  </m:r>
                                </m:e>
                              </m:d>
                            </m:num>
                            <m:den>
                              <m:sSup>
                                <m:sSupPr>
                                  <m:ctrlPr>
                                    <a:rPr lang="en-CA" sz="2000" i="1">
                                      <a:latin typeface="Cambria Math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+2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+4)</m:t>
                              </m:r>
                            </m:den>
                          </m:f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𝑉</m:t>
                      </m:r>
                    </m:oMath>
                  </m:oMathPara>
                </a14:m>
                <a:endParaRPr lang="en-CA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EF45EC7-C894-7443-AC93-19F0B24D6E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901" y="956420"/>
                <a:ext cx="7577560" cy="4336508"/>
              </a:xfrm>
              <a:prstGeom prst="rect">
                <a:avLst/>
              </a:prstGeom>
              <a:blipFill>
                <a:blip r:embed="rId2"/>
                <a:stretch>
                  <a:fillRect l="-6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78266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="" xmlns:a16="http://schemas.microsoft.com/office/drawing/2014/main" id="{B8C0C29A-876D-4746-9E3F-084C30E10D76}"/>
                  </a:ext>
                </a:extLst>
              </p:cNvPr>
              <p:cNvSpPr/>
              <p:nvPr/>
            </p:nvSpPr>
            <p:spPr>
              <a:xfrm>
                <a:off x="7908465" y="2176821"/>
                <a:ext cx="3079048" cy="734047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C0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>
                          <a:latin typeface="Cambria Math" panose="02040503050406030204" pitchFamily="18" charset="0"/>
                        </a:rPr>
                        <m:t>𝑉𝑐</m:t>
                      </m:r>
                      <m:r>
                        <a:rPr lang="en-US" sz="2200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200" i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2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200" i="0">
                              <a:latin typeface="Cambria Math" panose="02040503050406030204" pitchFamily="18" charset="0"/>
                            </a:rPr>
                            <m:t>+6</m:t>
                          </m:r>
                        </m:num>
                        <m:den>
                          <m:sSup>
                            <m:sSupPr>
                              <m:ctrlPr>
                                <a:rPr lang="en-US" sz="22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200" i="0">
                              <a:latin typeface="Cambria Math" panose="02040503050406030204" pitchFamily="18" charset="0"/>
                            </a:rPr>
                            <m:t>+4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200" i="0">
                              <a:latin typeface="Cambria Math" panose="02040503050406030204" pitchFamily="18" charset="0"/>
                            </a:rPr>
                            <m:t>+13</m:t>
                          </m:r>
                        </m:den>
                      </m:f>
                      <m:r>
                        <a:rPr lang="en-US" sz="2200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B8C0C29A-876D-4746-9E3F-084C30E10D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8465" y="2176821"/>
                <a:ext cx="3079048" cy="73404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="" xmlns:a16="http://schemas.microsoft.com/office/drawing/2014/main" id="{980748E4-57AA-EC40-883F-6E79A40491D0}"/>
                  </a:ext>
                </a:extLst>
              </p:cNvPr>
              <p:cNvSpPr txBox="1"/>
              <p:nvPr/>
            </p:nvSpPr>
            <p:spPr>
              <a:xfrm>
                <a:off x="1033103" y="428264"/>
                <a:ext cx="6875362" cy="136120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>
                    <a:solidFill>
                      <a:srgbClr val="0000FF"/>
                    </a:solidFill>
                    <a:latin typeface="Cambria" panose="02040503050406030204" pitchFamily="18" charset="0"/>
                  </a:rPr>
                  <a:t>Step 3.</a:t>
                </a:r>
                <a:endParaRPr lang="en-US" dirty="0">
                  <a:solidFill>
                    <a:srgbClr val="0000FF"/>
                  </a:solidFill>
                  <a:latin typeface="Cambria" panose="02040503050406030204" pitchFamily="18" charset="0"/>
                </a:endParaRPr>
              </a:p>
              <a:p>
                <a:r>
                  <a:rPr lang="en-US" sz="2000" dirty="0">
                    <a:latin typeface="Cambria" panose="02040503050406030204" pitchFamily="18" charset="0"/>
                  </a:rPr>
                  <a:t>By factorizing the denominator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2000" i="1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p>
                        <m:r>
                          <a:rPr lang="en-US" sz="2000" b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smtClean="0">
                        <a:latin typeface="Cambria Math" panose="02040503050406030204" pitchFamily="18" charset="0"/>
                      </a:rPr>
                      <m:t>+4</m:t>
                    </m:r>
                    <m:r>
                      <m:rPr>
                        <m:sty m:val="p"/>
                      </m:rPr>
                      <a:rPr lang="en-US" sz="2000" b="0" i="1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sz="2000" b="0">
                        <a:latin typeface="Cambria Math" panose="02040503050406030204" pitchFamily="18" charset="0"/>
                      </a:rPr>
                      <m:t>+13</m:t>
                    </m:r>
                  </m:oMath>
                </a14:m>
                <a:r>
                  <a:rPr lang="en-US" sz="2000" dirty="0">
                    <a:latin typeface="Cambria" panose="02040503050406030204" pitchFamily="18" charset="0"/>
                  </a:rPr>
                  <a:t>) using the calculator, use mode 5 then 3</a:t>
                </a:r>
                <a:endParaRPr lang="en-CA" sz="2000" dirty="0">
                  <a:latin typeface="Cambria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1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sz="2000" b="0">
                        <a:latin typeface="Cambria Math" panose="02040503050406030204" pitchFamily="18" charset="0"/>
                      </a:rPr>
                      <m:t>=−2 </m:t>
                    </m:r>
                  </m:oMath>
                </a14:m>
                <a:r>
                  <a:rPr lang="en-US" sz="2000" dirty="0">
                    <a:latin typeface="Cambria" panose="02040503050406030204" pitchFamily="18" charset="0"/>
                  </a:rPr>
                  <a:t>±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1" smtClean="0">
                        <a:latin typeface="Cambria Math" panose="02040503050406030204" pitchFamily="18" charset="0"/>
                      </a:rPr>
                      <m:t>j</m:t>
                    </m:r>
                    <m:r>
                      <a:rPr lang="en-US" sz="2000" b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CA" sz="2000" dirty="0">
                    <a:latin typeface="Cambria" panose="02040503050406030204" pitchFamily="18" charset="0"/>
                  </a:rPr>
                  <a:t>      </a:t>
                </a:r>
                <a:r>
                  <a:rPr lang="en-US" sz="2000" dirty="0">
                    <a:latin typeface="Cambria" panose="02040503050406030204" pitchFamily="18" charset="0"/>
                  </a:rPr>
                  <a:t>Since we have complex roots</a:t>
                </a:r>
                <a:endParaRPr lang="en-CA" sz="20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80748E4-57AA-EC40-883F-6E79A40491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103" y="428264"/>
                <a:ext cx="6875362" cy="1361206"/>
              </a:xfrm>
              <a:prstGeom prst="rect">
                <a:avLst/>
              </a:prstGeom>
              <a:blipFill>
                <a:blip r:embed="rId3"/>
                <a:stretch>
                  <a:fillRect l="-1152" t="-2679" b="-62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="" xmlns:a16="http://schemas.microsoft.com/office/drawing/2014/main" id="{E2C6EA2E-1146-8D4F-A935-29C4A0A15118}"/>
                  </a:ext>
                </a:extLst>
              </p:cNvPr>
              <p:cNvSpPr/>
              <p:nvPr/>
            </p:nvSpPr>
            <p:spPr>
              <a:xfrm>
                <a:off x="2214623" y="2048721"/>
                <a:ext cx="6096000" cy="446449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𝑉𝑐</m:t>
                      </m:r>
                      <m:d>
                        <m:dPr>
                          <m:ctrlPr>
                            <a:rPr lang="en-CA" sz="2000" i="1">
                              <a:latin typeface="Cambria Math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2000" i="1">
                              <a:latin typeface="Cambria Math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+6</m:t>
                          </m:r>
                        </m:num>
                        <m:den>
                          <m:sSup>
                            <m:sSupPr>
                              <m:ctrlPr>
                                <a:rPr lang="en-CA" sz="2000" i="1">
                                  <a:latin typeface="Cambria Math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CA" sz="2000" i="1">
                                      <a:latin typeface="Cambria Math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CA" sz="2000" i="1">
                                  <a:latin typeface="Cambria Math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2000" i="1">
                              <a:latin typeface="Cambria Math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+6</m:t>
                          </m:r>
                        </m:num>
                        <m:den>
                          <m:sSup>
                            <m:sSupPr>
                              <m:ctrlPr>
                                <a:rPr lang="en-CA" sz="2000" i="1">
                                  <a:latin typeface="Cambria Math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CA" sz="2000" i="1">
                                      <a:latin typeface="Cambria Math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+2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CA" sz="2000" i="1">
                                  <a:latin typeface="Cambria Math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(3)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CA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 </a:t>
                </a:r>
                <a:endParaRPr lang="en-CA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2000" i="1">
                              <a:latin typeface="Cambria Math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+2+4</m:t>
                          </m:r>
                        </m:num>
                        <m:den>
                          <m:sSup>
                            <m:sSupPr>
                              <m:ctrlPr>
                                <a:rPr lang="en-CA" sz="2000" i="1">
                                  <a:latin typeface="Cambria Math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CA" sz="2000" i="1">
                                      <a:latin typeface="Cambria Math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+2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CA" sz="2000" i="1">
                                  <a:latin typeface="Cambria Math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(3)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2000" i="1">
                              <a:latin typeface="Cambria Math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+2)</m:t>
                          </m:r>
                        </m:num>
                        <m:den>
                          <m:sSup>
                            <m:sSupPr>
                              <m:ctrlPr>
                                <a:rPr lang="en-CA" sz="2000" i="1">
                                  <a:latin typeface="Cambria Math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CA" sz="2000" i="1">
                                      <a:latin typeface="Cambria Math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+2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CA" sz="2000" i="1">
                                  <a:latin typeface="Cambria Math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(3)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CA" sz="2000" i="1">
                              <a:latin typeface="Cambria Math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4</m:t>
                          </m:r>
                        </m:num>
                        <m:den>
                          <m:sSup>
                            <m:sSupPr>
                              <m:ctrlPr>
                                <a:rPr lang="en-CA" sz="2000" i="1">
                                  <a:latin typeface="Cambria Math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CA" sz="2000" i="1">
                                      <a:latin typeface="Cambria Math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+2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CA" sz="2000" i="1">
                                  <a:latin typeface="Cambria Math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(3)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CA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 </a:t>
                </a:r>
                <a:endParaRPr lang="en-CA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𝑉𝑐</m:t>
                      </m:r>
                      <m:d>
                        <m:dPr>
                          <m:ctrlPr>
                            <a:rPr lang="en-CA" sz="2000" i="1">
                              <a:latin typeface="Cambria Math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2000" i="1">
                              <a:latin typeface="Cambria Math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+2)</m:t>
                          </m:r>
                        </m:num>
                        <m:den>
                          <m:sSup>
                            <m:sSupPr>
                              <m:ctrlPr>
                                <a:rPr lang="en-CA" sz="2000" i="1">
                                  <a:latin typeface="Cambria Math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CA" sz="2000" i="1">
                                      <a:latin typeface="Cambria Math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+2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CA" sz="2000" i="1">
                                  <a:latin typeface="Cambria Math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solidFill>
                                    <a:srgbClr val="2E74B5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CA" sz="2000" i="1">
                              <a:latin typeface="Cambria Math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C4591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4</m:t>
                          </m:r>
                        </m:num>
                        <m:den>
                          <m:sSup>
                            <m:sSupPr>
                              <m:ctrlPr>
                                <a:rPr lang="en-CA" sz="2000" i="1">
                                  <a:latin typeface="Cambria Math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CA" sz="2000" i="1">
                                      <a:latin typeface="Cambria Math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+2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CA" sz="2000" i="1">
                                  <a:latin typeface="Cambria Math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solidFill>
                                    <a:srgbClr val="2E74B5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∗</m:t>
                      </m:r>
                      <m:f>
                        <m:fPr>
                          <m:ctrlPr>
                            <a:rPr lang="en-CA" sz="2000" i="1">
                              <a:latin typeface="Cambria Math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2E74B5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rgbClr val="C4591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CA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 </a:t>
                </a:r>
                <a:endParaRPr lang="en-CA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457200"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i="1">
                              <a:effectLst/>
                              <a:latin typeface="Cambria Math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CA" sz="2000" i="1">
                              <a:effectLst/>
                              <a:latin typeface="Cambria Math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CA" sz="2000" i="1">
                              <a:effectLst/>
                              <a:latin typeface="Cambria Math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𝐶𝑜𝑠</m:t>
                      </m:r>
                      <m:d>
                        <m:dPr>
                          <m:ctrlPr>
                            <a:rPr lang="en-CA" sz="2000" i="1">
                              <a:effectLst/>
                              <a:latin typeface="Cambria Math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2E74B5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𝑢</m:t>
                      </m:r>
                      <m:d>
                        <m:dPr>
                          <m:ctrlPr>
                            <a:rPr lang="en-CA" sz="2000" i="1">
                              <a:effectLst/>
                              <a:latin typeface="Cambria Math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CA" sz="2000" i="1">
                              <a:solidFill>
                                <a:srgbClr val="C45911"/>
                              </a:solidFill>
                              <a:effectLst/>
                              <a:latin typeface="Cambria Math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C4591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rgbClr val="C4591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sSup>
                        <m:sSupPr>
                          <m:ctrlPr>
                            <a:rPr lang="en-CA" sz="2000" i="1">
                              <a:effectLst/>
                              <a:latin typeface="Cambria Math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𝑆𝑖𝑛</m:t>
                      </m:r>
                      <m:d>
                        <m:dPr>
                          <m:ctrlPr>
                            <a:rPr lang="en-CA" sz="2000" i="1">
                              <a:effectLst/>
                              <a:latin typeface="Cambria Math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2E74B5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𝑢</m:t>
                      </m:r>
                      <m:d>
                        <m:dPr>
                          <m:ctrlPr>
                            <a:rPr lang="en-CA" sz="2000" i="1">
                              <a:effectLst/>
                              <a:latin typeface="Cambria Math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𝑉</m:t>
                      </m:r>
                    </m:oMath>
                  </m:oMathPara>
                </a14:m>
                <a:endParaRPr lang="en-CA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2C6EA2E-1146-8D4F-A935-29C4A0A151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4623" y="2048721"/>
                <a:ext cx="6096000" cy="446449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40FEB020-3153-594E-9247-322F0A4978DC}"/>
              </a:ext>
            </a:extLst>
          </p:cNvPr>
          <p:cNvSpPr/>
          <p:nvPr/>
        </p:nvSpPr>
        <p:spPr>
          <a:xfrm>
            <a:off x="374253" y="5284309"/>
            <a:ext cx="3514845" cy="374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Apply inverse Laplace Transform</a:t>
            </a:r>
            <a:endParaRPr lang="en-CA" sz="1600" dirty="0">
              <a:solidFill>
                <a:srgbClr val="0000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="" xmlns:a16="http://schemas.microsoft.com/office/drawing/2014/main" id="{938A3CF5-B9E3-684F-A044-4E6660762495}"/>
              </a:ext>
            </a:extLst>
          </p:cNvPr>
          <p:cNvCxnSpPr>
            <a:cxnSpLocks/>
          </p:cNvCxnSpPr>
          <p:nvPr/>
        </p:nvCxnSpPr>
        <p:spPr>
          <a:xfrm>
            <a:off x="2398913" y="1718870"/>
            <a:ext cx="173620" cy="283551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="" xmlns:a16="http://schemas.microsoft.com/office/drawing/2014/main" id="{74596917-9362-B344-A97C-0328C2A78114}"/>
              </a:ext>
            </a:extLst>
          </p:cNvPr>
          <p:cNvCxnSpPr>
            <a:cxnSpLocks/>
          </p:cNvCxnSpPr>
          <p:nvPr/>
        </p:nvCxnSpPr>
        <p:spPr>
          <a:xfrm flipH="1">
            <a:off x="1631126" y="1740869"/>
            <a:ext cx="131182" cy="259251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0EE7FAF6-ADC6-734B-8882-80E12B6AFAA2}"/>
              </a:ext>
            </a:extLst>
          </p:cNvPr>
          <p:cNvSpPr txBox="1"/>
          <p:nvPr/>
        </p:nvSpPr>
        <p:spPr>
          <a:xfrm>
            <a:off x="1111132" y="2000120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a=2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40AE682C-384A-4749-AE3C-0EA66BF53695}"/>
              </a:ext>
            </a:extLst>
          </p:cNvPr>
          <p:cNvSpPr txBox="1"/>
          <p:nvPr/>
        </p:nvSpPr>
        <p:spPr>
          <a:xfrm>
            <a:off x="2308678" y="2000120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b=3</a:t>
            </a:r>
          </a:p>
        </p:txBody>
      </p:sp>
    </p:spTree>
    <p:extLst>
      <p:ext uri="{BB962C8B-B14F-4D97-AF65-F5344CB8AC3E}">
        <p14:creationId xmlns:p14="http://schemas.microsoft.com/office/powerpoint/2010/main" val="40030840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Box 79"/>
          <p:cNvSpPr txBox="1"/>
          <p:nvPr/>
        </p:nvSpPr>
        <p:spPr>
          <a:xfrm>
            <a:off x="897066" y="233521"/>
            <a:ext cx="2801793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4000" b="1">
                <a:solidFill>
                  <a:srgbClr val="0000FF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00B050"/>
                </a:solidFill>
              </a:rPr>
              <a:t>Example -2</a:t>
            </a:r>
          </a:p>
        </p:txBody>
      </p:sp>
      <p:sp>
        <p:nvSpPr>
          <p:cNvPr id="3" name="Rectangle 2"/>
          <p:cNvSpPr/>
          <p:nvPr/>
        </p:nvSpPr>
        <p:spPr>
          <a:xfrm>
            <a:off x="906972" y="917874"/>
            <a:ext cx="81090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Find V</a:t>
            </a:r>
            <a:r>
              <a:rPr lang="en-US" sz="2400" baseline="-25000" dirty="0">
                <a:solidFill>
                  <a:srgbClr val="C00000"/>
                </a:solidFill>
                <a:latin typeface="Cambria" panose="02040503050406030204" pitchFamily="18" charset="0"/>
              </a:rPr>
              <a:t>C</a:t>
            </a: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 (s) in the following circuit in terms of R, L, C and Vin(s), consider the initial conditions.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 bright="-20000" contrast="40000"/>
          </a:blip>
          <a:stretch>
            <a:fillRect/>
          </a:stretch>
        </p:blipFill>
        <p:spPr>
          <a:xfrm>
            <a:off x="897066" y="1748871"/>
            <a:ext cx="4970206" cy="24366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57846" y="4608916"/>
            <a:ext cx="2839451" cy="19802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384390" y="4608916"/>
            <a:ext cx="2585622" cy="1807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552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ربع نص 1"/>
          <p:cNvSpPr txBox="1"/>
          <p:nvPr/>
        </p:nvSpPr>
        <p:spPr>
          <a:xfrm>
            <a:off x="387464" y="558856"/>
            <a:ext cx="48342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Announcement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50647" y="1589500"/>
            <a:ext cx="8691373" cy="1567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GCA2 – Group Week 11 Lecture 2</a:t>
            </a:r>
          </a:p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PD2 due Week 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GB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22825689"/>
      </p:ext>
    </p:extLst>
  </p:cSld>
  <p:clrMapOvr>
    <a:masterClrMapping/>
  </p:clrMapOvr>
  <p:transition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/>
          <p:cNvSpPr/>
          <p:nvPr/>
        </p:nvSpPr>
        <p:spPr>
          <a:xfrm>
            <a:off x="693366" y="172088"/>
            <a:ext cx="1149863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00B050"/>
                </a:solidFill>
                <a:latin typeface="Cambria" panose="02040503050406030204" pitchFamily="18" charset="0"/>
              </a:rPr>
              <a:t>Step 1.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</a:rPr>
              <a:t>Draw equivalent circuits accounting for Initial conditions  in the </a:t>
            </a:r>
            <a:r>
              <a:rPr lang="en-US" sz="2400" i="1" dirty="0">
                <a:latin typeface="Cambria" panose="02040503050406030204" pitchFamily="18" charset="0"/>
              </a:rPr>
              <a:t>s</a:t>
            </a:r>
            <a:r>
              <a:rPr lang="en-US" sz="2400" dirty="0">
                <a:latin typeface="Cambria" panose="02040503050406030204" pitchFamily="18" charset="0"/>
              </a:rPr>
              <a:t> domain.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86B7C526-CD19-4DF4-8137-086E31C4A030}"/>
              </a:ext>
            </a:extLst>
          </p:cNvPr>
          <p:cNvGrpSpPr/>
          <p:nvPr/>
        </p:nvGrpSpPr>
        <p:grpSpPr>
          <a:xfrm>
            <a:off x="2937659" y="1339603"/>
            <a:ext cx="5126571" cy="2089397"/>
            <a:chOff x="6230371" y="935377"/>
            <a:chExt cx="5249063" cy="2268583"/>
          </a:xfrm>
        </p:grpSpPr>
        <p:pic>
          <p:nvPicPr>
            <p:cNvPr id="5" name="Picture 4">
              <a:extLst>
                <a:ext uri="{FF2B5EF4-FFF2-40B4-BE49-F238E27FC236}">
                  <a16:creationId xmlns="" xmlns:a16="http://schemas.microsoft.com/office/drawing/2014/main" id="{783C6FF8-ABA8-4951-AB1C-6CCDB7BEBC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30371" y="935377"/>
              <a:ext cx="5249063" cy="2268583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="" xmlns:a16="http://schemas.microsoft.com/office/drawing/2014/main" id="{779647ED-046F-4F2B-A39C-4B6FDDE21FBE}"/>
                    </a:ext>
                  </a:extLst>
                </p:cNvPr>
                <p:cNvSpPr txBox="1"/>
                <p:nvPr/>
              </p:nvSpPr>
              <p:spPr>
                <a:xfrm>
                  <a:off x="10459982" y="2255106"/>
                  <a:ext cx="301557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sz="2200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779647ED-046F-4F2B-A39C-4B6FDDE21F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59982" y="2255106"/>
                  <a:ext cx="301557" cy="43088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="" xmlns:a16="http://schemas.microsoft.com/office/drawing/2014/main" id="{22A767F0-C831-486D-A18D-4A705AA61B28}"/>
                    </a:ext>
                  </a:extLst>
                </p:cNvPr>
                <p:cNvSpPr txBox="1"/>
                <p:nvPr/>
              </p:nvSpPr>
              <p:spPr>
                <a:xfrm>
                  <a:off x="7937276" y="1380327"/>
                  <a:ext cx="301557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sz="220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2A767F0-C831-486D-A18D-4A705AA61B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37276" y="1380327"/>
                  <a:ext cx="301557" cy="43088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29901AC2-FABA-4541-8800-CB1B9FBBEB11}"/>
              </a:ext>
            </a:extLst>
          </p:cNvPr>
          <p:cNvSpPr/>
          <p:nvPr/>
        </p:nvSpPr>
        <p:spPr>
          <a:xfrm>
            <a:off x="693366" y="3361750"/>
            <a:ext cx="11010529" cy="11317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</a:rPr>
              <a:t>Move the voltage source associated with the inductor to the left so that there are two voltage sources driving the circuit.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883A0E10-9F02-4380-BF4A-9E11CD816DD3}"/>
              </a:ext>
            </a:extLst>
          </p:cNvPr>
          <p:cNvGrpSpPr/>
          <p:nvPr/>
        </p:nvGrpSpPr>
        <p:grpSpPr>
          <a:xfrm>
            <a:off x="2079704" y="4504835"/>
            <a:ext cx="6292431" cy="2247900"/>
            <a:chOff x="2079704" y="4288981"/>
            <a:chExt cx="6292431" cy="2247900"/>
          </a:xfrm>
        </p:grpSpPr>
        <p:grpSp>
          <p:nvGrpSpPr>
            <p:cNvPr id="11" name="Group 10">
              <a:extLst>
                <a:ext uri="{FF2B5EF4-FFF2-40B4-BE49-F238E27FC236}">
                  <a16:creationId xmlns="" xmlns:a16="http://schemas.microsoft.com/office/drawing/2014/main" id="{3E735467-ACAF-4241-9E0F-7BED71ED13DC}"/>
                </a:ext>
              </a:extLst>
            </p:cNvPr>
            <p:cNvGrpSpPr/>
            <p:nvPr/>
          </p:nvGrpSpPr>
          <p:grpSpPr>
            <a:xfrm>
              <a:off x="2079704" y="4288981"/>
              <a:ext cx="6292431" cy="2247900"/>
              <a:chOff x="5163372" y="4285372"/>
              <a:chExt cx="6292431" cy="2247900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="" xmlns:a16="http://schemas.microsoft.com/office/drawing/2014/main" id="{4A8546B0-FD2A-4EF2-84DD-AD7322C790D6}"/>
                  </a:ext>
                </a:extLst>
              </p:cNvPr>
              <p:cNvGrpSpPr/>
              <p:nvPr/>
            </p:nvGrpSpPr>
            <p:grpSpPr>
              <a:xfrm>
                <a:off x="5163372" y="4285372"/>
                <a:ext cx="6292431" cy="2247900"/>
                <a:chOff x="5624512" y="3784596"/>
                <a:chExt cx="6292431" cy="2247900"/>
              </a:xfrm>
            </p:grpSpPr>
            <p:pic>
              <p:nvPicPr>
                <p:cNvPr id="2" name="Picture 1">
                  <a:extLst>
                    <a:ext uri="{FF2B5EF4-FFF2-40B4-BE49-F238E27FC236}">
                      <a16:creationId xmlns="" xmlns:a16="http://schemas.microsoft.com/office/drawing/2014/main" id="{CD8C785B-89A3-4B45-978E-BB07E18172A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440068" y="3784596"/>
                  <a:ext cx="5476875" cy="2247900"/>
                </a:xfrm>
                <a:prstGeom prst="rect">
                  <a:avLst/>
                </a:prstGeom>
              </p:spPr>
            </p:pic>
            <p:pic>
              <p:nvPicPr>
                <p:cNvPr id="9" name="Picture 8">
                  <a:extLst>
                    <a:ext uri="{FF2B5EF4-FFF2-40B4-BE49-F238E27FC236}">
                      <a16:creationId xmlns="" xmlns:a16="http://schemas.microsoft.com/office/drawing/2014/main" id="{B26EE0CE-D17C-4655-ABC0-FBB5AFCBEE8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624512" y="4200058"/>
                  <a:ext cx="942975" cy="409575"/>
                </a:xfrm>
                <a:prstGeom prst="rect">
                  <a:avLst/>
                </a:prstGeom>
              </p:spPr>
            </p:pic>
          </p:grpSp>
          <p:pic>
            <p:nvPicPr>
              <p:cNvPr id="12" name="Picture 11">
                <a:extLst>
                  <a:ext uri="{FF2B5EF4-FFF2-40B4-BE49-F238E27FC236}">
                    <a16:creationId xmlns="" xmlns:a16="http://schemas.microsoft.com/office/drawing/2014/main" id="{11B74AEA-D3A2-418F-B0D6-A87AA1B53B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057088" y="4653210"/>
                <a:ext cx="495300" cy="504825"/>
              </a:xfrm>
              <a:prstGeom prst="rect">
                <a:avLst/>
              </a:prstGeom>
            </p:spPr>
          </p:pic>
        </p:grpSp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A2081422-86AB-4414-BCB6-FED71ACD9075}"/>
                </a:ext>
              </a:extLst>
            </p:cNvPr>
            <p:cNvCxnSpPr/>
            <p:nvPr/>
          </p:nvCxnSpPr>
          <p:spPr>
            <a:xfrm>
              <a:off x="5500944" y="4552145"/>
              <a:ext cx="595056" cy="0"/>
            </a:xfrm>
            <a:prstGeom prst="line">
              <a:avLst/>
            </a:prstGeom>
            <a:ln w="254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298812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07460" y="664512"/>
            <a:ext cx="494719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Cambria" panose="02040503050406030204" pitchFamily="18" charset="0"/>
              </a:rPr>
              <a:t>Step 2. </a:t>
            </a:r>
          </a:p>
          <a:p>
            <a:endParaRPr lang="en-US" sz="2400" dirty="0">
              <a:latin typeface="Cambria" panose="02040503050406030204" pitchFamily="18" charset="0"/>
            </a:endParaRPr>
          </a:p>
          <a:p>
            <a:r>
              <a:rPr lang="en-US" sz="2400" dirty="0">
                <a:latin typeface="Cambria" panose="02040503050406030204" pitchFamily="18" charset="0"/>
              </a:rPr>
              <a:t>Write a single node equation and solve for V</a:t>
            </a:r>
            <a:r>
              <a:rPr lang="en-US" sz="2400" baseline="-25000" dirty="0">
                <a:latin typeface="Cambria" panose="02040503050406030204" pitchFamily="18" charset="0"/>
              </a:rPr>
              <a:t>C</a:t>
            </a:r>
            <a:r>
              <a:rPr lang="en-US" sz="2400" dirty="0">
                <a:latin typeface="Cambria" panose="02040503050406030204" pitchFamily="18" charset="0"/>
              </a:rPr>
              <a:t> (s)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lum bright="-20000" contrast="40000"/>
          </a:blip>
          <a:stretch>
            <a:fillRect/>
          </a:stretch>
        </p:blipFill>
        <p:spPr>
          <a:xfrm>
            <a:off x="1016370" y="3357894"/>
            <a:ext cx="8493632" cy="122300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lum bright="-20000" contrast="40000"/>
          </a:blip>
          <a:stretch>
            <a:fillRect/>
          </a:stretch>
        </p:blipFill>
        <p:spPr>
          <a:xfrm>
            <a:off x="1016370" y="5080924"/>
            <a:ext cx="10341903" cy="1486392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="" xmlns:a16="http://schemas.microsoft.com/office/drawing/2014/main" id="{F6843F7F-7966-44FD-8F13-42E6F2A68F8B}"/>
              </a:ext>
            </a:extLst>
          </p:cNvPr>
          <p:cNvGrpSpPr/>
          <p:nvPr/>
        </p:nvGrpSpPr>
        <p:grpSpPr>
          <a:xfrm>
            <a:off x="5493706" y="1033880"/>
            <a:ext cx="6283865" cy="2247900"/>
            <a:chOff x="2079704" y="4288981"/>
            <a:chExt cx="6283865" cy="2247900"/>
          </a:xfrm>
        </p:grpSpPr>
        <p:grpSp>
          <p:nvGrpSpPr>
            <p:cNvPr id="14" name="Group 13">
              <a:extLst>
                <a:ext uri="{FF2B5EF4-FFF2-40B4-BE49-F238E27FC236}">
                  <a16:creationId xmlns="" xmlns:a16="http://schemas.microsoft.com/office/drawing/2014/main" id="{004FF258-D667-48D2-A15F-8B154283FBAA}"/>
                </a:ext>
              </a:extLst>
            </p:cNvPr>
            <p:cNvGrpSpPr/>
            <p:nvPr/>
          </p:nvGrpSpPr>
          <p:grpSpPr>
            <a:xfrm>
              <a:off x="2079704" y="4288981"/>
              <a:ext cx="6283865" cy="2247900"/>
              <a:chOff x="5163372" y="4285372"/>
              <a:chExt cx="6283865" cy="2247900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="" xmlns:a16="http://schemas.microsoft.com/office/drawing/2014/main" id="{CAC47923-DD77-4A1C-8ADA-C10034870ADE}"/>
                  </a:ext>
                </a:extLst>
              </p:cNvPr>
              <p:cNvGrpSpPr/>
              <p:nvPr/>
            </p:nvGrpSpPr>
            <p:grpSpPr>
              <a:xfrm>
                <a:off x="5163372" y="4285372"/>
                <a:ext cx="6283865" cy="2247900"/>
                <a:chOff x="5624512" y="3784596"/>
                <a:chExt cx="6283865" cy="2247900"/>
              </a:xfrm>
            </p:grpSpPr>
            <p:pic>
              <p:nvPicPr>
                <p:cNvPr id="18" name="Picture 17">
                  <a:extLst>
                    <a:ext uri="{FF2B5EF4-FFF2-40B4-BE49-F238E27FC236}">
                      <a16:creationId xmlns="" xmlns:a16="http://schemas.microsoft.com/office/drawing/2014/main" id="{5E0D07FE-567B-4B2E-9E73-6693FF6BCEB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431502" y="3784596"/>
                  <a:ext cx="5476875" cy="2247900"/>
                </a:xfrm>
                <a:prstGeom prst="rect">
                  <a:avLst/>
                </a:prstGeom>
              </p:spPr>
            </p:pic>
            <p:pic>
              <p:nvPicPr>
                <p:cNvPr id="19" name="Picture 18">
                  <a:extLst>
                    <a:ext uri="{FF2B5EF4-FFF2-40B4-BE49-F238E27FC236}">
                      <a16:creationId xmlns="" xmlns:a16="http://schemas.microsoft.com/office/drawing/2014/main" id="{558FE795-C1EE-4AF9-9753-5D8E9BFB0C5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624512" y="4200058"/>
                  <a:ext cx="942975" cy="409575"/>
                </a:xfrm>
                <a:prstGeom prst="rect">
                  <a:avLst/>
                </a:prstGeom>
              </p:spPr>
            </p:pic>
          </p:grpSp>
          <p:pic>
            <p:nvPicPr>
              <p:cNvPr id="17" name="Picture 16">
                <a:extLst>
                  <a:ext uri="{FF2B5EF4-FFF2-40B4-BE49-F238E27FC236}">
                    <a16:creationId xmlns="" xmlns:a16="http://schemas.microsoft.com/office/drawing/2014/main" id="{D9DB0A0A-F102-472C-8052-8046319FDA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057088" y="4653210"/>
                <a:ext cx="495300" cy="504825"/>
              </a:xfrm>
              <a:prstGeom prst="rect">
                <a:avLst/>
              </a:prstGeom>
            </p:spPr>
          </p:pic>
        </p:grpSp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84A73C9A-81B6-422B-B22E-F849D184641D}"/>
                </a:ext>
              </a:extLst>
            </p:cNvPr>
            <p:cNvCxnSpPr/>
            <p:nvPr/>
          </p:nvCxnSpPr>
          <p:spPr>
            <a:xfrm>
              <a:off x="5500944" y="4552145"/>
              <a:ext cx="595056" cy="0"/>
            </a:xfrm>
            <a:prstGeom prst="line">
              <a:avLst/>
            </a:prstGeom>
            <a:ln w="254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FA2E72E2-F6B2-4F6C-9210-B0A351D4D564}"/>
              </a:ext>
            </a:extLst>
          </p:cNvPr>
          <p:cNvSpPr/>
          <p:nvPr/>
        </p:nvSpPr>
        <p:spPr>
          <a:xfrm>
            <a:off x="6969448" y="894945"/>
            <a:ext cx="1707624" cy="826813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368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07460" y="664512"/>
            <a:ext cx="494719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Cambria" panose="02040503050406030204" pitchFamily="18" charset="0"/>
              </a:rPr>
              <a:t>Step 2. </a:t>
            </a:r>
          </a:p>
          <a:p>
            <a:endParaRPr lang="en-US" sz="2400" dirty="0">
              <a:latin typeface="Cambria" panose="02040503050406030204" pitchFamily="18" charset="0"/>
            </a:endParaRPr>
          </a:p>
          <a:p>
            <a:r>
              <a:rPr lang="en-US" sz="2400" dirty="0">
                <a:latin typeface="Cambria" panose="02040503050406030204" pitchFamily="18" charset="0"/>
              </a:rPr>
              <a:t>Write a single node equation and solve for V</a:t>
            </a:r>
            <a:r>
              <a:rPr lang="en-US" sz="2400" baseline="-25000" dirty="0">
                <a:latin typeface="Cambria" panose="02040503050406030204" pitchFamily="18" charset="0"/>
              </a:rPr>
              <a:t>C</a:t>
            </a:r>
            <a:r>
              <a:rPr lang="en-US" sz="2400" dirty="0">
                <a:latin typeface="Cambria" panose="02040503050406030204" pitchFamily="18" charset="0"/>
              </a:rPr>
              <a:t> (s)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="" xmlns:a16="http://schemas.microsoft.com/office/drawing/2014/main" id="{F6843F7F-7966-44FD-8F13-42E6F2A68F8B}"/>
              </a:ext>
            </a:extLst>
          </p:cNvPr>
          <p:cNvGrpSpPr/>
          <p:nvPr/>
        </p:nvGrpSpPr>
        <p:grpSpPr>
          <a:xfrm>
            <a:off x="5493706" y="1033880"/>
            <a:ext cx="6283865" cy="2247900"/>
            <a:chOff x="2079704" y="4288981"/>
            <a:chExt cx="6283865" cy="2247900"/>
          </a:xfrm>
        </p:grpSpPr>
        <p:grpSp>
          <p:nvGrpSpPr>
            <p:cNvPr id="14" name="Group 13">
              <a:extLst>
                <a:ext uri="{FF2B5EF4-FFF2-40B4-BE49-F238E27FC236}">
                  <a16:creationId xmlns="" xmlns:a16="http://schemas.microsoft.com/office/drawing/2014/main" id="{004FF258-D667-48D2-A15F-8B154283FBAA}"/>
                </a:ext>
              </a:extLst>
            </p:cNvPr>
            <p:cNvGrpSpPr/>
            <p:nvPr/>
          </p:nvGrpSpPr>
          <p:grpSpPr>
            <a:xfrm>
              <a:off x="2079704" y="4288981"/>
              <a:ext cx="6283865" cy="2247900"/>
              <a:chOff x="5163372" y="4285372"/>
              <a:chExt cx="6283865" cy="2247900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="" xmlns:a16="http://schemas.microsoft.com/office/drawing/2014/main" id="{CAC47923-DD77-4A1C-8ADA-C10034870ADE}"/>
                  </a:ext>
                </a:extLst>
              </p:cNvPr>
              <p:cNvGrpSpPr/>
              <p:nvPr/>
            </p:nvGrpSpPr>
            <p:grpSpPr>
              <a:xfrm>
                <a:off x="5163372" y="4285372"/>
                <a:ext cx="6283865" cy="2247900"/>
                <a:chOff x="5624512" y="3784596"/>
                <a:chExt cx="6283865" cy="2247900"/>
              </a:xfrm>
            </p:grpSpPr>
            <p:pic>
              <p:nvPicPr>
                <p:cNvPr id="18" name="Picture 17">
                  <a:extLst>
                    <a:ext uri="{FF2B5EF4-FFF2-40B4-BE49-F238E27FC236}">
                      <a16:creationId xmlns="" xmlns:a16="http://schemas.microsoft.com/office/drawing/2014/main" id="{5E0D07FE-567B-4B2E-9E73-6693FF6BCEB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431502" y="3784596"/>
                  <a:ext cx="5476875" cy="2247900"/>
                </a:xfrm>
                <a:prstGeom prst="rect">
                  <a:avLst/>
                </a:prstGeom>
              </p:spPr>
            </p:pic>
            <p:pic>
              <p:nvPicPr>
                <p:cNvPr id="19" name="Picture 18">
                  <a:extLst>
                    <a:ext uri="{FF2B5EF4-FFF2-40B4-BE49-F238E27FC236}">
                      <a16:creationId xmlns="" xmlns:a16="http://schemas.microsoft.com/office/drawing/2014/main" id="{558FE795-C1EE-4AF9-9753-5D8E9BFB0C5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624512" y="4200058"/>
                  <a:ext cx="942975" cy="409575"/>
                </a:xfrm>
                <a:prstGeom prst="rect">
                  <a:avLst/>
                </a:prstGeom>
              </p:spPr>
            </p:pic>
          </p:grpSp>
          <p:pic>
            <p:nvPicPr>
              <p:cNvPr id="17" name="Picture 16">
                <a:extLst>
                  <a:ext uri="{FF2B5EF4-FFF2-40B4-BE49-F238E27FC236}">
                    <a16:creationId xmlns="" xmlns:a16="http://schemas.microsoft.com/office/drawing/2014/main" id="{D9DB0A0A-F102-472C-8052-8046319FDA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57088" y="4653210"/>
                <a:ext cx="495300" cy="504825"/>
              </a:xfrm>
              <a:prstGeom prst="rect">
                <a:avLst/>
              </a:prstGeom>
            </p:spPr>
          </p:pic>
        </p:grpSp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84A73C9A-81B6-422B-B22E-F849D184641D}"/>
                </a:ext>
              </a:extLst>
            </p:cNvPr>
            <p:cNvCxnSpPr/>
            <p:nvPr/>
          </p:nvCxnSpPr>
          <p:spPr>
            <a:xfrm>
              <a:off x="5500944" y="4552145"/>
              <a:ext cx="595056" cy="0"/>
            </a:xfrm>
            <a:prstGeom prst="line">
              <a:avLst/>
            </a:prstGeom>
            <a:ln w="254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FA2E72E2-F6B2-4F6C-9210-B0A351D4D564}"/>
              </a:ext>
            </a:extLst>
          </p:cNvPr>
          <p:cNvSpPr/>
          <p:nvPr/>
        </p:nvSpPr>
        <p:spPr>
          <a:xfrm>
            <a:off x="6969448" y="894945"/>
            <a:ext cx="1707624" cy="826813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780585" y="3328496"/>
                <a:ext cx="9634654" cy="9089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1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sz="2800" b="1" i="1" smtClean="0">
                              <a:latin typeface="Cambria Math"/>
                            </a:rPr>
                            <m:t>𝑳𝒔</m:t>
                          </m:r>
                          <m:r>
                            <a:rPr lang="en-US" sz="2800" b="1" i="1" smtClean="0">
                              <a:latin typeface="Cambria Math"/>
                            </a:rPr>
                            <m:t>+</m:t>
                          </m:r>
                          <m:r>
                            <a:rPr lang="en-US" sz="2800" b="1" i="1" smtClean="0">
                              <a:latin typeface="Cambria Math"/>
                            </a:rPr>
                            <m:t>𝑹</m:t>
                          </m:r>
                        </m:den>
                      </m:f>
                      <m:d>
                        <m:dPr>
                          <m:ctrlPr>
                            <a:rPr lang="en-US" sz="28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/>
                            </a:rPr>
                            <m:t>𝑽</m:t>
                          </m:r>
                          <m:r>
                            <a:rPr lang="en-US" sz="2800" b="1" i="1" baseline="-25000" smtClean="0">
                              <a:latin typeface="Cambria Math"/>
                            </a:rPr>
                            <m:t>𝒄</m:t>
                          </m:r>
                          <m:r>
                            <a:rPr lang="en-US" sz="2800" b="1" i="1" smtClean="0">
                              <a:latin typeface="Cambria Math"/>
                            </a:rPr>
                            <m:t> −</m:t>
                          </m:r>
                          <m:r>
                            <a:rPr lang="en-US" sz="2800" b="1" i="1" smtClean="0">
                              <a:latin typeface="Cambria Math"/>
                            </a:rPr>
                            <m:t>𝑽𝒊𝒏</m:t>
                          </m:r>
                          <m:r>
                            <a:rPr lang="en-US" sz="2800" b="1" i="1" smtClean="0">
                              <a:latin typeface="Cambria Math"/>
                            </a:rPr>
                            <m:t> −</m:t>
                          </m:r>
                          <m:r>
                            <a:rPr lang="en-US" sz="2800" b="1" i="1" smtClean="0">
                              <a:latin typeface="Cambria Math"/>
                            </a:rPr>
                            <m:t>𝑳𝒊𝑳</m:t>
                          </m:r>
                          <m:d>
                            <m:dPr>
                              <m:ctrlPr>
                                <a:rPr lang="en-US" sz="2800" b="1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800" b="1" i="1" smtClean="0">
                                  <a:latin typeface="Cambria Math"/>
                                </a:rPr>
                                <m:t>𝟎</m:t>
                              </m:r>
                              <m:r>
                                <a:rPr lang="en-US" sz="2800" b="1" i="1" baseline="30000" smtClean="0">
                                  <a:latin typeface="Cambria Math"/>
                                </a:rPr>
                                <m:t>−</m:t>
                              </m:r>
                            </m:e>
                          </m:d>
                        </m:e>
                      </m:d>
                      <m:r>
                        <a:rPr lang="en-US" sz="2800" b="1" i="1" smtClean="0">
                          <a:latin typeface="Cambria Math"/>
                        </a:rPr>
                        <m:t>−</m:t>
                      </m:r>
                      <m:r>
                        <a:rPr lang="en-US" sz="2800" b="1" i="1" smtClean="0">
                          <a:latin typeface="Cambria Math"/>
                        </a:rPr>
                        <m:t>𝑪𝒗𝑪</m:t>
                      </m:r>
                      <m:d>
                        <m:dPr>
                          <m:ctrlPr>
                            <a:rPr lang="en-US" sz="28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/>
                            </a:rPr>
                            <m:t>𝟎</m:t>
                          </m:r>
                          <m:r>
                            <a:rPr lang="en-US" sz="2800" b="1" i="1" baseline="30000" smtClean="0">
                              <a:latin typeface="Cambria Math"/>
                            </a:rPr>
                            <m:t>−</m:t>
                          </m:r>
                        </m:e>
                      </m:d>
                      <m:r>
                        <a:rPr lang="en-US" sz="2800" b="1" i="1" smtClean="0">
                          <a:latin typeface="Cambria Math"/>
                        </a:rPr>
                        <m:t>+</m:t>
                      </m:r>
                      <m:r>
                        <a:rPr lang="en-US" sz="2800" b="1" i="1" smtClean="0">
                          <a:latin typeface="Cambria Math"/>
                        </a:rPr>
                        <m:t>𝑪𝒔𝑽𝒄</m:t>
                      </m:r>
                      <m:r>
                        <a:rPr lang="en-US" sz="2800" b="1" i="1" smtClean="0">
                          <a:latin typeface="Cambria Math"/>
                        </a:rPr>
                        <m:t>=</m:t>
                      </m:r>
                      <m:r>
                        <a:rPr lang="en-US" sz="2800" b="1" i="1" smtClean="0"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585" y="3328496"/>
                <a:ext cx="9634654" cy="90896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550018" y="5241073"/>
                <a:ext cx="11195825" cy="7340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b="1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b="1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800" b="1" i="1" smtClean="0">
                                <a:latin typeface="Cambria Math"/>
                              </a:rPr>
                              <m:t>𝑳𝑪𝒔</m:t>
                            </m:r>
                            <m:r>
                              <a:rPr lang="en-US" sz="2800" b="1" i="1" baseline="30000" smtClean="0">
                                <a:latin typeface="Cambria Math"/>
                              </a:rPr>
                              <m:t>𝟐</m:t>
                            </m:r>
                            <m:r>
                              <a:rPr lang="en-US" sz="2800" b="1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sz="2800" b="1" i="1" smtClean="0">
                                <a:latin typeface="Cambria Math"/>
                              </a:rPr>
                              <m:t>𝑪𝑹𝒔</m:t>
                            </m:r>
                            <m:r>
                              <a:rPr lang="en-US" sz="2800" b="1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sz="2800" b="1" i="1" smtClean="0"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2800" b="1" i="1" smtClean="0">
                                <a:latin typeface="Cambria Math"/>
                              </a:rPr>
                              <m:t>𝑳𝒔</m:t>
                            </m:r>
                            <m:r>
                              <a:rPr lang="en-US" sz="2800" b="1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sz="2800" b="1" i="1" smtClean="0">
                                <a:latin typeface="Cambria Math"/>
                              </a:rPr>
                              <m:t>𝑹</m:t>
                            </m:r>
                          </m:den>
                        </m:f>
                      </m:e>
                    </m:d>
                    <m:r>
                      <a:rPr lang="en-US" sz="2800" b="1" i="0" smtClean="0">
                        <a:latin typeface="Cambria Math"/>
                      </a:rPr>
                      <m:t>𝐕</m:t>
                    </m:r>
                    <m:r>
                      <a:rPr lang="en-US" sz="2800" b="1" i="0" baseline="-25000" smtClean="0">
                        <a:latin typeface="Cambria Math"/>
                      </a:rPr>
                      <m:t>𝐜</m:t>
                    </m:r>
                    <m:r>
                      <a:rPr lang="en-US" sz="2800" b="1" i="0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sz="2800" b="1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b="1" i="1" smtClean="0"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2800" b="1" i="1" smtClean="0">
                            <a:latin typeface="Cambria Math"/>
                          </a:rPr>
                          <m:t>𝑳𝒔</m:t>
                        </m:r>
                        <m:r>
                          <a:rPr lang="en-US" sz="2800" b="1" i="1" smtClean="0">
                            <a:latin typeface="Cambria Math"/>
                          </a:rPr>
                          <m:t>+</m:t>
                        </m:r>
                        <m:r>
                          <a:rPr lang="en-US" sz="2800" b="1" i="1" smtClean="0">
                            <a:latin typeface="Cambria Math"/>
                          </a:rPr>
                          <m:t>𝑹</m:t>
                        </m:r>
                      </m:den>
                    </m:f>
                    <m:r>
                      <a:rPr lang="en-US" sz="2800" b="1" i="1" smtClean="0">
                        <a:latin typeface="Cambria Math"/>
                      </a:rPr>
                      <m:t>𝑽</m:t>
                    </m:r>
                    <m:r>
                      <a:rPr lang="en-US" sz="2800" b="1" i="1" baseline="-25000" smtClean="0">
                        <a:latin typeface="Cambria Math"/>
                      </a:rPr>
                      <m:t>𝒊𝒏</m:t>
                    </m:r>
                    <m:r>
                      <a:rPr lang="en-US" sz="2800" b="1" i="1" smtClean="0">
                        <a:latin typeface="Cambria Math"/>
                      </a:rPr>
                      <m:t>+ </m:t>
                    </m:r>
                    <m:f>
                      <m:fPr>
                        <m:ctrlPr>
                          <a:rPr lang="en-US" sz="2800" b="1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b="1" i="1" smtClean="0"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2800" b="1" i="1" smtClean="0">
                            <a:latin typeface="Cambria Math"/>
                          </a:rPr>
                          <m:t>𝑳𝒔</m:t>
                        </m:r>
                        <m:r>
                          <a:rPr lang="en-US" sz="2800" b="1" i="1" smtClean="0">
                            <a:latin typeface="Cambria Math"/>
                          </a:rPr>
                          <m:t>+</m:t>
                        </m:r>
                        <m:r>
                          <a:rPr lang="en-US" sz="2800" b="1" i="1" smtClean="0">
                            <a:latin typeface="Cambria Math"/>
                          </a:rPr>
                          <m:t>𝑹</m:t>
                        </m:r>
                      </m:den>
                    </m:f>
                    <m:r>
                      <a:rPr lang="en-US" sz="2800" b="1" i="1" smtClean="0">
                        <a:latin typeface="Cambria Math"/>
                      </a:rPr>
                      <m:t> </m:t>
                    </m:r>
                    <m:r>
                      <a:rPr lang="en-US" sz="2800" b="1" i="1" smtClean="0">
                        <a:latin typeface="Cambria Math"/>
                      </a:rPr>
                      <m:t>𝑳𝒊𝑳</m:t>
                    </m:r>
                    <m:r>
                      <a:rPr lang="en-US" sz="2800" b="1" i="1" smtClean="0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en-US" sz="2800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b="1" i="1" smtClean="0">
                            <a:latin typeface="Cambria Math"/>
                          </a:rPr>
                          <m:t>𝟎</m:t>
                        </m:r>
                        <m:r>
                          <a:rPr lang="en-US" sz="2800" b="1" i="1" baseline="30000" smtClean="0">
                            <a:latin typeface="Cambria Math"/>
                          </a:rPr>
                          <m:t>−</m:t>
                        </m:r>
                      </m:e>
                    </m:d>
                    <m:r>
                      <a:rPr lang="en-US" sz="2800" b="1" i="1" smtClean="0">
                        <a:latin typeface="Cambria Math"/>
                      </a:rPr>
                      <m:t>+</m:t>
                    </m:r>
                    <m:r>
                      <a:rPr lang="en-US" sz="2800" b="1" i="1" smtClean="0">
                        <a:latin typeface="Cambria Math"/>
                      </a:rPr>
                      <m:t>𝑪𝒗𝑪</m:t>
                    </m:r>
                  </m:oMath>
                </a14:m>
                <a:r>
                  <a:rPr lang="en-US" sz="2800" b="1" dirty="0" smtClean="0"/>
                  <a:t>(0</a:t>
                </a:r>
                <a:r>
                  <a:rPr lang="en-US" sz="2800" b="1" baseline="38000" dirty="0" smtClean="0"/>
                  <a:t>-</a:t>
                </a:r>
                <a:r>
                  <a:rPr lang="en-US" sz="2800" b="1" dirty="0" smtClean="0"/>
                  <a:t>)</a:t>
                </a:r>
                <a:endParaRPr lang="en-US" sz="2800" b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0018" y="5241073"/>
                <a:ext cx="11195825" cy="734047"/>
              </a:xfrm>
              <a:prstGeom prst="rect">
                <a:avLst/>
              </a:prstGeom>
              <a:blipFill rotWithShape="1">
                <a:blip r:embed="rId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193180" y="200722"/>
            <a:ext cx="3021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SALMAN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713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252862" y="1783418"/>
            <a:ext cx="3894496" cy="17929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lum bright="-20000" contrast="40000"/>
          </a:blip>
          <a:stretch>
            <a:fillRect/>
          </a:stretch>
        </p:blipFill>
        <p:spPr>
          <a:xfrm>
            <a:off x="4147358" y="1697647"/>
            <a:ext cx="7097165" cy="1878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896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91014" y="2352908"/>
                <a:ext cx="11173522" cy="12204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/>
                      </a:rPr>
                      <m:t>𝑽</m:t>
                    </m:r>
                    <m:r>
                      <a:rPr lang="en-US" sz="3200" b="1" i="1" baseline="-25000" smtClean="0">
                        <a:latin typeface="Cambria Math"/>
                      </a:rPr>
                      <m:t>𝒄</m:t>
                    </m:r>
                    <m:r>
                      <a:rPr lang="en-US" sz="3200" b="1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sz="3200" b="1" i="1" smtClean="0">
                            <a:latin typeface="Cambria Math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3200" b="1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3200" b="1" i="1" smtClean="0"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3200" b="1" i="1" smtClean="0">
                                <a:latin typeface="Cambria Math"/>
                              </a:rPr>
                              <m:t>𝑳𝑪</m:t>
                            </m:r>
                          </m:den>
                        </m:f>
                      </m:num>
                      <m:den>
                        <m:r>
                          <a:rPr lang="en-US" sz="3200" b="1" i="1" smtClean="0">
                            <a:latin typeface="Cambria Math"/>
                          </a:rPr>
                          <m:t>𝒔</m:t>
                        </m:r>
                        <m:r>
                          <a:rPr lang="en-US" sz="3200" b="1" i="1" baseline="30000" smtClean="0">
                            <a:latin typeface="Cambria Math"/>
                          </a:rPr>
                          <m:t>𝟐</m:t>
                        </m:r>
                        <m:r>
                          <a:rPr lang="en-US" sz="3200" b="1" i="1" smtClean="0">
                            <a:latin typeface="Cambria Math"/>
                          </a:rPr>
                          <m:t>+ </m:t>
                        </m:r>
                        <m:f>
                          <m:fPr>
                            <m:ctrlPr>
                              <a:rPr lang="en-US" sz="3200" b="1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3200" b="1" i="1" smtClean="0">
                                <a:latin typeface="Cambria Math"/>
                              </a:rPr>
                              <m:t>𝑹</m:t>
                            </m:r>
                          </m:num>
                          <m:den>
                            <m:r>
                              <a:rPr lang="en-US" sz="3200" b="1" i="1" smtClean="0">
                                <a:latin typeface="Cambria Math"/>
                              </a:rPr>
                              <m:t>𝑳</m:t>
                            </m:r>
                          </m:den>
                        </m:f>
                        <m:r>
                          <a:rPr lang="en-US" sz="3200" b="1" i="1" smtClean="0">
                            <a:latin typeface="Cambria Math"/>
                          </a:rPr>
                          <m:t>𝒔</m:t>
                        </m:r>
                        <m:r>
                          <a:rPr lang="en-US" sz="3200" b="1" i="1" smtClean="0">
                            <a:latin typeface="Cambria Math"/>
                          </a:rPr>
                          <m:t>+ </m:t>
                        </m:r>
                        <m:f>
                          <m:fPr>
                            <m:ctrlPr>
                              <a:rPr lang="en-US" sz="3200" b="1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3200" b="1" i="1" smtClean="0"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3200" b="1" i="1" smtClean="0">
                                <a:latin typeface="Cambria Math"/>
                              </a:rPr>
                              <m:t>𝑳𝑪</m:t>
                            </m:r>
                          </m:den>
                        </m:f>
                      </m:den>
                    </m:f>
                  </m:oMath>
                </a14:m>
                <a:r>
                  <a:rPr lang="en-US" sz="3200" b="1" dirty="0" smtClean="0"/>
                  <a:t>V</a:t>
                </a:r>
                <a:r>
                  <a:rPr lang="en-US" sz="3200" b="1" baseline="-25000" dirty="0" smtClean="0"/>
                  <a:t>in</a:t>
                </a:r>
                <a:r>
                  <a:rPr lang="en-US" sz="3200" b="1" dirty="0" smtClean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1" i="1" smtClean="0">
                            <a:latin typeface="Cambria Math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3200" b="1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3200" b="1" i="1" smtClean="0"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3200" b="1" i="1" smtClean="0">
                                <a:latin typeface="Cambria Math"/>
                              </a:rPr>
                              <m:t>𝒄</m:t>
                            </m:r>
                          </m:den>
                        </m:f>
                      </m:num>
                      <m:den>
                        <m:r>
                          <a:rPr lang="en-US" sz="3200" b="1" i="1" smtClean="0">
                            <a:latin typeface="Cambria Math"/>
                          </a:rPr>
                          <m:t>𝒔</m:t>
                        </m:r>
                        <m:r>
                          <a:rPr lang="en-US" sz="3200" b="1" i="1" baseline="30000" smtClean="0">
                            <a:latin typeface="Cambria Math"/>
                          </a:rPr>
                          <m:t>𝟐</m:t>
                        </m:r>
                        <m:r>
                          <a:rPr lang="en-US" sz="3200" b="1" i="1" smtClean="0">
                            <a:latin typeface="Cambria Math"/>
                          </a:rPr>
                          <m:t>+ </m:t>
                        </m:r>
                        <m:f>
                          <m:fPr>
                            <m:ctrlPr>
                              <a:rPr lang="en-US" sz="3200" b="1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3200" b="1" i="1" smtClean="0">
                                <a:latin typeface="Cambria Math"/>
                              </a:rPr>
                              <m:t>𝑹</m:t>
                            </m:r>
                          </m:num>
                          <m:den>
                            <m:r>
                              <a:rPr lang="en-US" sz="3200" b="1" i="1" smtClean="0">
                                <a:latin typeface="Cambria Math"/>
                              </a:rPr>
                              <m:t>𝑳</m:t>
                            </m:r>
                          </m:den>
                        </m:f>
                        <m:r>
                          <a:rPr lang="en-US" sz="3200" b="1" i="1" smtClean="0">
                            <a:latin typeface="Cambria Math"/>
                          </a:rPr>
                          <m:t>𝒔</m:t>
                        </m:r>
                        <m:r>
                          <a:rPr lang="en-US" sz="3200" b="1" i="1" smtClean="0">
                            <a:latin typeface="Cambria Math"/>
                          </a:rPr>
                          <m:t>+ </m:t>
                        </m:r>
                        <m:f>
                          <m:fPr>
                            <m:ctrlPr>
                              <a:rPr lang="en-US" sz="3200" b="1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3200" b="1" i="1" smtClean="0"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3200" b="1" i="1" smtClean="0">
                                <a:latin typeface="Cambria Math"/>
                              </a:rPr>
                              <m:t>𝑳𝑪</m:t>
                            </m:r>
                          </m:den>
                        </m:f>
                      </m:den>
                    </m:f>
                    <m:r>
                      <a:rPr lang="en-US" sz="3200" b="1" i="1" smtClean="0">
                        <a:latin typeface="Cambria Math"/>
                      </a:rPr>
                      <m:t>𝒊</m:t>
                    </m:r>
                    <m:r>
                      <a:rPr lang="en-US" sz="3200" b="1" i="1" baseline="-25000" smtClean="0"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sz="3200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b="1" i="1" smtClean="0">
                            <a:latin typeface="Cambria Math"/>
                          </a:rPr>
                          <m:t>𝟎</m:t>
                        </m:r>
                        <m:r>
                          <a:rPr lang="en-US" sz="3200" b="1" i="1" baseline="30000" smtClean="0">
                            <a:latin typeface="Cambria Math"/>
                          </a:rPr>
                          <m:t>−</m:t>
                        </m:r>
                      </m:e>
                    </m:d>
                    <m:r>
                      <a:rPr lang="en-US" sz="3200" b="1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sz="3200" b="1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b="1" i="1" smtClean="0">
                            <a:latin typeface="Cambria Math"/>
                          </a:rPr>
                          <m:t>𝒔</m:t>
                        </m:r>
                        <m:r>
                          <a:rPr lang="en-US" sz="3200" b="1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sz="3200" b="1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3200" b="1" i="1" smtClean="0">
                                <a:latin typeface="Cambria Math"/>
                              </a:rPr>
                              <m:t>𝑹</m:t>
                            </m:r>
                          </m:num>
                          <m:den>
                            <m:r>
                              <a:rPr lang="en-US" sz="3200" b="1" i="1" smtClean="0">
                                <a:latin typeface="Cambria Math"/>
                              </a:rPr>
                              <m:t>𝑳</m:t>
                            </m:r>
                          </m:den>
                        </m:f>
                      </m:num>
                      <m:den>
                        <m:r>
                          <a:rPr lang="en-US" sz="3200" b="1" i="1" smtClean="0">
                            <a:latin typeface="Cambria Math"/>
                          </a:rPr>
                          <m:t>𝒔</m:t>
                        </m:r>
                        <m:r>
                          <a:rPr lang="en-US" sz="3200" b="1" i="1" baseline="30000" smtClean="0">
                            <a:latin typeface="Cambria Math"/>
                          </a:rPr>
                          <m:t>𝟐</m:t>
                        </m:r>
                        <m:r>
                          <a:rPr lang="en-US" sz="3200" b="1" i="1" smtClean="0">
                            <a:latin typeface="Cambria Math"/>
                          </a:rPr>
                          <m:t>+ </m:t>
                        </m:r>
                        <m:f>
                          <m:fPr>
                            <m:ctrlPr>
                              <a:rPr lang="en-US" sz="3200" b="1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3200" b="1" i="1" smtClean="0">
                                <a:latin typeface="Cambria Math"/>
                              </a:rPr>
                              <m:t>𝑹</m:t>
                            </m:r>
                          </m:num>
                          <m:den>
                            <m:r>
                              <a:rPr lang="en-US" sz="3200" b="1" i="1" smtClean="0">
                                <a:latin typeface="Cambria Math"/>
                              </a:rPr>
                              <m:t>𝑳</m:t>
                            </m:r>
                          </m:den>
                        </m:f>
                        <m:r>
                          <a:rPr lang="en-US" sz="3200" b="1" i="1" smtClean="0">
                            <a:latin typeface="Cambria Math"/>
                          </a:rPr>
                          <m:t>𝒔</m:t>
                        </m:r>
                        <m:r>
                          <a:rPr lang="en-US" sz="3200" b="1" i="1" smtClean="0">
                            <a:latin typeface="Cambria Math"/>
                          </a:rPr>
                          <m:t>+ </m:t>
                        </m:r>
                        <m:f>
                          <m:fPr>
                            <m:ctrlPr>
                              <a:rPr lang="en-US" sz="3200" b="1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3200" b="1" i="1" smtClean="0"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3200" b="1" i="1" smtClean="0">
                                <a:latin typeface="Cambria Math"/>
                              </a:rPr>
                              <m:t>𝑳𝑪</m:t>
                            </m:r>
                          </m:den>
                        </m:f>
                      </m:den>
                    </m:f>
                    <m:r>
                      <a:rPr lang="en-US" sz="3200" b="1" i="1" smtClean="0">
                        <a:latin typeface="Cambria Math"/>
                      </a:rPr>
                      <m:t> </m:t>
                    </m:r>
                    <m:r>
                      <a:rPr lang="en-US" sz="3200" b="1" i="1" smtClean="0">
                        <a:latin typeface="Cambria Math"/>
                      </a:rPr>
                      <m:t>𝒗𝒄</m:t>
                    </m:r>
                    <m:r>
                      <a:rPr lang="en-US" sz="3200" b="1" i="1" smtClean="0">
                        <a:latin typeface="Cambria Math"/>
                      </a:rPr>
                      <m:t>(</m:t>
                    </m:r>
                    <m:r>
                      <a:rPr lang="en-US" sz="3200" b="1" i="1" smtClean="0">
                        <a:latin typeface="Cambria Math"/>
                      </a:rPr>
                      <m:t>𝟎</m:t>
                    </m:r>
                    <m:r>
                      <a:rPr lang="en-US" sz="3200" b="1" i="1" baseline="30000" smtClean="0">
                        <a:latin typeface="Cambria Math"/>
                      </a:rPr>
                      <m:t>−</m:t>
                    </m:r>
                    <m:r>
                      <a:rPr lang="en-US" sz="3200" b="1" i="1" smtClean="0">
                        <a:latin typeface="Cambria Math"/>
                      </a:rPr>
                      <m:t>)</m:t>
                    </m:r>
                  </m:oMath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014" y="2352908"/>
                <a:ext cx="11173522" cy="122046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1193180" y="680224"/>
            <a:ext cx="4036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salman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48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06211" y="957541"/>
            <a:ext cx="8493822" cy="11317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Given that R = 2 Ω, C = 0.25 F, L = 0.25 H, v</a:t>
            </a:r>
            <a:r>
              <a:rPr lang="en-US" sz="2400" baseline="-25000" dirty="0">
                <a:solidFill>
                  <a:srgbClr val="C00000"/>
                </a:solidFill>
                <a:latin typeface="Cambria" panose="02040503050406030204" pitchFamily="18" charset="0"/>
              </a:rPr>
              <a:t>in</a:t>
            </a: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(t) = (1− e</a:t>
            </a:r>
            <a:r>
              <a:rPr lang="en-US" sz="2400" baseline="30000" dirty="0">
                <a:solidFill>
                  <a:srgbClr val="C00000"/>
                </a:solidFill>
                <a:latin typeface="Cambria" panose="02040503050406030204" pitchFamily="18" charset="0"/>
              </a:rPr>
              <a:t>−4t</a:t>
            </a: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 )u(t), I</a:t>
            </a:r>
            <a:r>
              <a:rPr lang="en-US" sz="2400" baseline="-25000" dirty="0">
                <a:solidFill>
                  <a:srgbClr val="C00000"/>
                </a:solidFill>
                <a:latin typeface="Cambria" panose="02040503050406030204" pitchFamily="18" charset="0"/>
              </a:rPr>
              <a:t>L</a:t>
            </a: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(0)=1A and V</a:t>
            </a:r>
            <a:r>
              <a:rPr lang="en-US" sz="2400" baseline="-25000" dirty="0">
                <a:solidFill>
                  <a:srgbClr val="C00000"/>
                </a:solidFill>
                <a:latin typeface="Cambria" panose="02040503050406030204" pitchFamily="18" charset="0"/>
              </a:rPr>
              <a:t>C</a:t>
            </a: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(0)=1V. Compute </a:t>
            </a:r>
            <a:r>
              <a:rPr lang="en-US" sz="2400" dirty="0" err="1">
                <a:solidFill>
                  <a:srgbClr val="C00000"/>
                </a:solidFill>
                <a:latin typeface="Cambria" panose="02040503050406030204" pitchFamily="18" charset="0"/>
              </a:rPr>
              <a:t>v</a:t>
            </a:r>
            <a:r>
              <a:rPr lang="en-US" sz="2400" baseline="-25000" dirty="0" err="1">
                <a:solidFill>
                  <a:srgbClr val="C00000"/>
                </a:solidFill>
                <a:latin typeface="Cambria" panose="02040503050406030204" pitchFamily="18" charset="0"/>
              </a:rPr>
              <a:t>C</a:t>
            </a: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 (t).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646200" y="4616925"/>
            <a:ext cx="6135488" cy="1589751"/>
            <a:chOff x="1576525" y="4100066"/>
            <a:chExt cx="6135488" cy="158975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>
              <a:lum bright="-20000" contrast="40000"/>
            </a:blip>
            <a:srcRect r="37723"/>
            <a:stretch/>
          </p:blipFill>
          <p:spPr>
            <a:xfrm>
              <a:off x="1576525" y="4254130"/>
              <a:ext cx="6031973" cy="1435687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/>
                <p:cNvSpPr txBox="1"/>
                <p:nvPr/>
              </p:nvSpPr>
              <p:spPr>
                <a:xfrm>
                  <a:off x="5890075" y="4100066"/>
                  <a:ext cx="1821938" cy="70788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000" b="1" dirty="0"/>
                    <a:t>(</a:t>
                  </a:r>
                  <a14:m>
                    <m:oMath xmlns:m="http://schemas.openxmlformats.org/officeDocument/2006/math">
                      <m:r>
                        <a:rPr lang="en-US" sz="3000" b="1" i="1" dirty="0" smtClean="0"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3000" b="1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000" b="1" i="1" dirty="0" smtClean="0">
                          <a:latin typeface="Cambria Math" panose="02040503050406030204" pitchFamily="18" charset="0"/>
                        </a:rPr>
                        <m:t>𝟏𝟐</m:t>
                      </m:r>
                    </m:oMath>
                  </a14:m>
                  <a:r>
                    <a:rPr lang="en-US" sz="4000" b="1" dirty="0"/>
                    <a:t>)</a:t>
                  </a:r>
                </a:p>
              </p:txBody>
            </p:sp>
          </mc:Choice>
          <mc:Fallback xmlns="">
            <p:sp>
              <p:nvSpPr>
                <p:cNvPr id="2" name="TextBox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0075" y="4100066"/>
                  <a:ext cx="1821938" cy="707886"/>
                </a:xfrm>
                <a:prstGeom prst="rect">
                  <a:avLst/>
                </a:prstGeom>
                <a:blipFill>
                  <a:blip r:embed="rId3"/>
                  <a:stretch>
                    <a:fillRect l="-6312" t="-14407" r="-5980" b="-34746"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 2"/>
          <p:cNvGrpSpPr/>
          <p:nvPr/>
        </p:nvGrpSpPr>
        <p:grpSpPr>
          <a:xfrm>
            <a:off x="809134" y="2485229"/>
            <a:ext cx="9059486" cy="1784939"/>
            <a:chOff x="809134" y="1881380"/>
            <a:chExt cx="9059486" cy="178493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4">
              <a:lum bright="-20000" contrast="40000"/>
            </a:blip>
            <a:srcRect r="14664"/>
            <a:stretch/>
          </p:blipFill>
          <p:spPr>
            <a:xfrm>
              <a:off x="809134" y="1881380"/>
              <a:ext cx="9059486" cy="1784939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6079858" y="2048710"/>
              <a:ext cx="1525763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/>
                <a:t>4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906210" y="306250"/>
            <a:ext cx="4065985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4000" b="1">
                <a:solidFill>
                  <a:srgbClr val="0000FF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00B050"/>
                </a:solidFill>
              </a:rPr>
              <a:t>Example -2 cont.</a:t>
            </a:r>
          </a:p>
        </p:txBody>
      </p:sp>
    </p:spTree>
    <p:extLst>
      <p:ext uri="{BB962C8B-B14F-4D97-AF65-F5344CB8AC3E}">
        <p14:creationId xmlns:p14="http://schemas.microsoft.com/office/powerpoint/2010/main" val="32218958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06211" y="957541"/>
            <a:ext cx="8493822" cy="11317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Given that R = 2 Ω, C = 0.25 F, L = 0.25 H, v</a:t>
            </a:r>
            <a:r>
              <a:rPr lang="en-US" sz="2400" baseline="-25000" dirty="0">
                <a:solidFill>
                  <a:srgbClr val="C00000"/>
                </a:solidFill>
                <a:latin typeface="Cambria" panose="02040503050406030204" pitchFamily="18" charset="0"/>
              </a:rPr>
              <a:t>in</a:t>
            </a: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(t) = (1− e</a:t>
            </a:r>
            <a:r>
              <a:rPr lang="en-US" sz="2400" baseline="30000" dirty="0">
                <a:solidFill>
                  <a:srgbClr val="C00000"/>
                </a:solidFill>
                <a:latin typeface="Cambria" panose="02040503050406030204" pitchFamily="18" charset="0"/>
              </a:rPr>
              <a:t>−4t</a:t>
            </a: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 )u(t), I</a:t>
            </a:r>
            <a:r>
              <a:rPr lang="en-US" sz="2400" baseline="-25000" dirty="0">
                <a:solidFill>
                  <a:srgbClr val="C00000"/>
                </a:solidFill>
                <a:latin typeface="Cambria" panose="02040503050406030204" pitchFamily="18" charset="0"/>
              </a:rPr>
              <a:t>L</a:t>
            </a: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(0)=1A and V</a:t>
            </a:r>
            <a:r>
              <a:rPr lang="en-US" sz="2400" baseline="-25000" dirty="0">
                <a:solidFill>
                  <a:srgbClr val="C00000"/>
                </a:solidFill>
                <a:latin typeface="Cambria" panose="02040503050406030204" pitchFamily="18" charset="0"/>
              </a:rPr>
              <a:t>C</a:t>
            </a: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(0)=1V. Compute </a:t>
            </a:r>
            <a:r>
              <a:rPr lang="en-US" sz="2400" dirty="0" err="1">
                <a:solidFill>
                  <a:srgbClr val="C00000"/>
                </a:solidFill>
                <a:latin typeface="Cambria" panose="02040503050406030204" pitchFamily="18" charset="0"/>
              </a:rPr>
              <a:t>v</a:t>
            </a:r>
            <a:r>
              <a:rPr lang="en-US" sz="2400" baseline="-25000" dirty="0" err="1">
                <a:solidFill>
                  <a:srgbClr val="C00000"/>
                </a:solidFill>
                <a:latin typeface="Cambria" panose="02040503050406030204" pitchFamily="18" charset="0"/>
              </a:rPr>
              <a:t>C</a:t>
            </a: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 (t).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06210" y="306250"/>
            <a:ext cx="4065985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4000" b="1">
                <a:solidFill>
                  <a:srgbClr val="0000FF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00B050"/>
                </a:solidFill>
              </a:rPr>
              <a:t>Example -2 cont.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282391" y="2341756"/>
                <a:ext cx="8965580" cy="10592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b="1" dirty="0" smtClean="0"/>
                  <a:t>V</a:t>
                </a:r>
                <a:r>
                  <a:rPr lang="en-US" sz="4000" b="1" baseline="-25000" dirty="0" smtClean="0"/>
                  <a:t>c</a:t>
                </a:r>
                <a:r>
                  <a:rPr lang="en-US" sz="4000" b="1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000" b="1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4000" b="1" i="1" smtClean="0">
                            <a:latin typeface="Cambria Math"/>
                          </a:rPr>
                          <m:t>𝟏𝟔</m:t>
                        </m:r>
                      </m:num>
                      <m:den>
                        <m:d>
                          <m:dPr>
                            <m:ctrlPr>
                              <a:rPr lang="en-US" sz="4000" b="1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4000" b="1" i="1" smtClean="0">
                                <a:latin typeface="Cambria Math"/>
                              </a:rPr>
                              <m:t>𝒔</m:t>
                            </m:r>
                            <m:r>
                              <a:rPr lang="en-US" sz="4000" b="1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sz="4000" b="1" i="1" smtClean="0">
                                <a:latin typeface="Cambria Math"/>
                              </a:rPr>
                              <m:t>𝟒</m:t>
                            </m:r>
                          </m:e>
                        </m:d>
                        <m:r>
                          <a:rPr lang="en-US" sz="4000" b="1" i="1" baseline="30000" smtClean="0">
                            <a:latin typeface="Cambria Math"/>
                          </a:rPr>
                          <m:t>𝟐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sz="4000" b="1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4000" b="1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4000" b="1" i="1" smtClean="0"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4000" b="1" i="1" smtClean="0">
                                <a:latin typeface="Cambria Math"/>
                              </a:rPr>
                              <m:t>𝒔</m:t>
                            </m:r>
                          </m:den>
                        </m:f>
                        <m:r>
                          <a:rPr lang="en-US" sz="4000" b="1" i="1" smtClean="0">
                            <a:latin typeface="Cambria Math"/>
                          </a:rPr>
                          <m:t> − </m:t>
                        </m:r>
                        <m:f>
                          <m:fPr>
                            <m:ctrlPr>
                              <a:rPr lang="en-US" sz="4000" b="1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4000" b="1" i="1" smtClean="0"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4000" b="1" i="1" smtClean="0">
                                <a:latin typeface="Cambria Math"/>
                              </a:rPr>
                              <m:t>𝒔</m:t>
                            </m:r>
                            <m:r>
                              <a:rPr lang="en-US" sz="4000" b="1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sz="4000" b="1" i="1" smtClean="0">
                                <a:latin typeface="Cambria Math"/>
                              </a:rPr>
                              <m:t>𝟒</m:t>
                            </m:r>
                          </m:den>
                        </m:f>
                      </m:e>
                    </m:d>
                    <m:r>
                      <a:rPr lang="en-US" sz="4000" b="1" i="1" smtClean="0">
                        <a:latin typeface="Cambria Math"/>
                      </a:rPr>
                      <m:t>+ </m:t>
                    </m:r>
                    <m:f>
                      <m:fPr>
                        <m:ctrlPr>
                          <a:rPr lang="en-US" sz="4000" b="1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4000" b="1" i="1" smtClean="0">
                            <a:latin typeface="Cambria Math"/>
                          </a:rPr>
                          <m:t>𝟒</m:t>
                        </m:r>
                      </m:num>
                      <m:den>
                        <m:d>
                          <m:dPr>
                            <m:ctrlPr>
                              <a:rPr lang="en-US" sz="4000" b="1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4000" b="1" i="1" smtClean="0">
                                <a:latin typeface="Cambria Math"/>
                              </a:rPr>
                              <m:t>𝒔</m:t>
                            </m:r>
                            <m:r>
                              <a:rPr lang="en-US" sz="4000" b="1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sz="4000" b="1" i="1" smtClean="0">
                                <a:latin typeface="Cambria Math"/>
                              </a:rPr>
                              <m:t>𝟒</m:t>
                            </m:r>
                          </m:e>
                        </m:d>
                        <m:r>
                          <a:rPr lang="en-US" sz="4000" b="1" i="1" baseline="30000" smtClean="0">
                            <a:latin typeface="Cambria Math"/>
                          </a:rPr>
                          <m:t>𝟐</m:t>
                        </m:r>
                      </m:den>
                    </m:f>
                    <m:r>
                      <a:rPr lang="en-US" sz="4000" b="1" i="1" smtClean="0">
                        <a:latin typeface="Cambria Math"/>
                      </a:rPr>
                      <m:t>+ </m:t>
                    </m:r>
                    <m:f>
                      <m:fPr>
                        <m:ctrlPr>
                          <a:rPr lang="en-US" sz="4000" b="1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4000" b="1" i="1" smtClean="0">
                            <a:latin typeface="Cambria Math"/>
                          </a:rPr>
                          <m:t>(</m:t>
                        </m:r>
                        <m:r>
                          <a:rPr lang="en-US" sz="4000" b="1" i="1" smtClean="0">
                            <a:latin typeface="Cambria Math"/>
                          </a:rPr>
                          <m:t>𝒔</m:t>
                        </m:r>
                        <m:r>
                          <a:rPr lang="en-US" sz="4000" b="1" i="1" smtClean="0">
                            <a:latin typeface="Cambria Math"/>
                          </a:rPr>
                          <m:t>+</m:t>
                        </m:r>
                        <m:r>
                          <a:rPr lang="en-US" sz="4000" b="1" i="1" smtClean="0">
                            <a:latin typeface="Cambria Math"/>
                          </a:rPr>
                          <m:t>𝟖</m:t>
                        </m:r>
                        <m:r>
                          <a:rPr lang="en-US" sz="4000" b="1" i="1" smtClean="0">
                            <a:latin typeface="Cambria Math"/>
                          </a:rPr>
                          <m:t>)</m:t>
                        </m:r>
                      </m:num>
                      <m:den>
                        <m:d>
                          <m:dPr>
                            <m:ctrlPr>
                              <a:rPr lang="en-US" sz="4000" b="1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4000" b="1" i="1" smtClean="0">
                                <a:latin typeface="Cambria Math"/>
                              </a:rPr>
                              <m:t>𝒔</m:t>
                            </m:r>
                            <m:r>
                              <a:rPr lang="en-US" sz="4000" b="1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sz="4000" b="1" i="1" smtClean="0">
                                <a:latin typeface="Cambria Math"/>
                              </a:rPr>
                              <m:t>𝟒</m:t>
                            </m:r>
                          </m:e>
                        </m:d>
                        <m:r>
                          <a:rPr lang="en-US" sz="4000" b="1" i="1" baseline="30000" smtClean="0"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endParaRPr lang="en-US" sz="4000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2391" y="2341756"/>
                <a:ext cx="8965580" cy="1059201"/>
              </a:xfrm>
              <a:prstGeom prst="rect">
                <a:avLst/>
              </a:prstGeom>
              <a:blipFill rotWithShape="1">
                <a:blip r:embed="rId2"/>
                <a:stretch>
                  <a:fillRect l="-2379" b="-57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91015" y="4572000"/>
                <a:ext cx="9445083" cy="10999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3200" b="1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3200" b="1" i="1" smtClean="0">
                              <a:latin typeface="Cambria Math"/>
                            </a:rPr>
                            <m:t>𝟏𝟔</m:t>
                          </m:r>
                        </m:num>
                        <m:den>
                          <m:r>
                            <a:rPr lang="en-US" sz="3200" b="1" i="1" smtClean="0">
                              <a:latin typeface="Cambria Math"/>
                            </a:rPr>
                            <m:t>𝒔</m:t>
                          </m:r>
                          <m:d>
                            <m:dPr>
                              <m:ctrlPr>
                                <a:rPr lang="en-US" sz="3200" b="1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3200" b="1" i="1" smtClean="0">
                                  <a:latin typeface="Cambria Math"/>
                                </a:rPr>
                                <m:t>𝒔</m:t>
                              </m:r>
                              <m:r>
                                <a:rPr lang="en-US" sz="3200" b="1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3200" b="1" i="1" smtClean="0">
                                  <a:latin typeface="Cambria Math"/>
                                </a:rPr>
                                <m:t>𝟒</m:t>
                              </m:r>
                            </m:e>
                          </m:d>
                          <m:r>
                            <a:rPr lang="en-US" sz="3200" b="1" i="1" baseline="30000" smtClean="0">
                              <a:latin typeface="Cambria Math"/>
                            </a:rPr>
                            <m:t>𝟐</m:t>
                          </m:r>
                        </m:den>
                      </m:f>
                      <m:r>
                        <a:rPr lang="en-US" sz="3200" b="1" i="1" smtClean="0">
                          <a:latin typeface="Cambria Math"/>
                        </a:rPr>
                        <m:t>− </m:t>
                      </m:r>
                      <m:f>
                        <m:fPr>
                          <m:ctrlPr>
                            <a:rPr lang="en-US" sz="3200" b="1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3200" b="1" i="1" smtClean="0">
                              <a:latin typeface="Cambria Math"/>
                            </a:rPr>
                            <m:t>𝟏𝟔</m:t>
                          </m:r>
                        </m:num>
                        <m:den>
                          <m:d>
                            <m:dPr>
                              <m:ctrlPr>
                                <a:rPr lang="en-US" sz="3200" b="1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3200" b="1" i="1" smtClean="0">
                                  <a:latin typeface="Cambria Math"/>
                                </a:rPr>
                                <m:t>𝒔</m:t>
                              </m:r>
                              <m:r>
                                <a:rPr lang="en-US" sz="3200" b="1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3200" b="1" i="1" smtClean="0">
                                  <a:latin typeface="Cambria Math"/>
                                </a:rPr>
                                <m:t>𝟒</m:t>
                              </m:r>
                            </m:e>
                          </m:d>
                          <m:r>
                            <a:rPr lang="en-US" sz="3200" b="1" i="1" baseline="30000" smtClean="0">
                              <a:latin typeface="Cambria Math"/>
                            </a:rPr>
                            <m:t>𝟑</m:t>
                          </m:r>
                        </m:den>
                      </m:f>
                      <m:r>
                        <a:rPr lang="en-US" sz="3200" b="1" i="1" smtClean="0">
                          <a:latin typeface="Cambria Math"/>
                        </a:rPr>
                        <m:t>+ </m:t>
                      </m:r>
                      <m:f>
                        <m:fPr>
                          <m:ctrlPr>
                            <a:rPr lang="en-US" sz="3200" b="1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3200" b="1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3200" b="1" i="1" smtClean="0">
                              <a:latin typeface="Cambria Math"/>
                            </a:rPr>
                            <m:t>𝒔</m:t>
                          </m:r>
                          <m:r>
                            <a:rPr lang="en-US" sz="3200" b="1" i="1" smtClean="0">
                              <a:latin typeface="Cambria Math"/>
                            </a:rPr>
                            <m:t>+</m:t>
                          </m:r>
                          <m:r>
                            <a:rPr lang="en-US" sz="3200" b="1" i="1" smtClean="0">
                              <a:latin typeface="Cambria Math"/>
                            </a:rPr>
                            <m:t>𝟏𝟐</m:t>
                          </m:r>
                          <m:r>
                            <a:rPr lang="en-US" sz="3200" b="1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d>
                            <m:dPr>
                              <m:ctrlPr>
                                <a:rPr lang="en-US" sz="3200" b="1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3200" b="1" i="1" smtClean="0">
                                  <a:latin typeface="Cambria Math"/>
                                </a:rPr>
                                <m:t>𝒔</m:t>
                              </m:r>
                              <m:r>
                                <a:rPr lang="en-US" sz="3200" b="1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3200" b="1" i="1" smtClean="0">
                                  <a:latin typeface="Cambria Math"/>
                                </a:rPr>
                                <m:t>𝟒</m:t>
                              </m:r>
                            </m:e>
                          </m:d>
                          <m:r>
                            <a:rPr lang="en-US" sz="3200" b="1" i="1" baseline="30000" smtClean="0">
                              <a:latin typeface="Cambria Math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015" y="4572000"/>
                <a:ext cx="9445083" cy="109998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2430966" y="111512"/>
            <a:ext cx="3334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salman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1795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974" y="494352"/>
            <a:ext cx="8820165" cy="1784939"/>
            <a:chOff x="423973" y="636718"/>
            <a:chExt cx="8820165" cy="1784939"/>
          </a:xfrm>
        </p:grpSpPr>
        <p:grpSp>
          <p:nvGrpSpPr>
            <p:cNvPr id="6" name="Group 5"/>
            <p:cNvGrpSpPr/>
            <p:nvPr/>
          </p:nvGrpSpPr>
          <p:grpSpPr>
            <a:xfrm>
              <a:off x="1162460" y="786796"/>
              <a:ext cx="6135488" cy="1634860"/>
              <a:chOff x="1576525" y="4100066"/>
              <a:chExt cx="6135488" cy="1634860"/>
            </a:xfrm>
          </p:grpSpPr>
          <p:pic>
            <p:nvPicPr>
              <p:cNvPr id="7" name="Picture 6"/>
              <p:cNvPicPr>
                <a:picLocks noChangeAspect="1"/>
              </p:cNvPicPr>
              <p:nvPr/>
            </p:nvPicPr>
            <p:blipFill rotWithShape="1">
              <a:blip r:embed="rId2">
                <a:lum bright="-20000" contrast="40000"/>
              </a:blip>
              <a:srcRect r="37723"/>
              <a:stretch/>
            </p:blipFill>
            <p:spPr>
              <a:xfrm>
                <a:off x="1576525" y="4299239"/>
                <a:ext cx="6031973" cy="1435687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5890075" y="4100066"/>
                    <a:ext cx="1821938" cy="70788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4000" b="1" dirty="0"/>
                      <a:t>(</a:t>
                    </a:r>
                    <a14:m>
                      <m:oMath xmlns:m="http://schemas.openxmlformats.org/officeDocument/2006/math">
                        <m:r>
                          <a:rPr lang="en-US" sz="3000" b="1" i="1" dirty="0" smtClean="0">
                            <a:latin typeface="Cambria Math" panose="02040503050406030204" pitchFamily="18" charset="0"/>
                          </a:rPr>
                          <m:t>𝑺</m:t>
                        </m:r>
                        <m:r>
                          <a:rPr lang="en-US" sz="3000" b="1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000" b="1" i="1" dirty="0" smtClean="0">
                            <a:latin typeface="Cambria Math" panose="02040503050406030204" pitchFamily="18" charset="0"/>
                          </a:rPr>
                          <m:t>𝟒</m:t>
                        </m:r>
                      </m:oMath>
                    </a14:m>
                    <a:r>
                      <a:rPr lang="en-US" sz="4000" b="1" dirty="0"/>
                      <a:t>)</a:t>
                    </a:r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90075" y="4100066"/>
                    <a:ext cx="1821938" cy="707886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14407" b="-34746"/>
                    </a:stretch>
                  </a:blipFill>
                  <a:ln>
                    <a:solidFill>
                      <a:schemeClr val="bg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4">
              <a:lum bright="-20000" contrast="40000"/>
            </a:blip>
            <a:srcRect r="89420"/>
            <a:stretch/>
          </p:blipFill>
          <p:spPr>
            <a:xfrm>
              <a:off x="423973" y="636718"/>
              <a:ext cx="1166426" cy="1784939"/>
            </a:xfrm>
            <a:prstGeom prst="rect">
              <a:avLst/>
            </a:prstGeom>
          </p:spPr>
        </p:pic>
        <p:grpSp>
          <p:nvGrpSpPr>
            <p:cNvPr id="13" name="Group 12"/>
            <p:cNvGrpSpPr/>
            <p:nvPr/>
          </p:nvGrpSpPr>
          <p:grpSpPr>
            <a:xfrm>
              <a:off x="7194433" y="831906"/>
              <a:ext cx="2049705" cy="1589751"/>
              <a:chOff x="5593296" y="4100066"/>
              <a:chExt cx="2049705" cy="1589751"/>
            </a:xfrm>
          </p:grpSpPr>
          <p:pic>
            <p:nvPicPr>
              <p:cNvPr id="14" name="Picture 13"/>
              <p:cNvPicPr>
                <a:picLocks noChangeAspect="1"/>
              </p:cNvPicPr>
              <p:nvPr/>
            </p:nvPicPr>
            <p:blipFill rotWithShape="1">
              <a:blip r:embed="rId2">
                <a:lum bright="-20000" contrast="40000"/>
              </a:blip>
              <a:srcRect l="41471" r="37723"/>
              <a:stretch/>
            </p:blipFill>
            <p:spPr>
              <a:xfrm>
                <a:off x="5593296" y="4254130"/>
                <a:ext cx="2015202" cy="1435687"/>
              </a:xfrm>
              <a:prstGeom prst="rect">
                <a:avLst/>
              </a:prstGeom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5821063" y="4100066"/>
                <a:ext cx="1821938" cy="70788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b="1" dirty="0"/>
                  <a:t>8</a:t>
                </a:r>
              </a:p>
            </p:txBody>
          </p:sp>
        </p:grpSp>
      </p:grp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5"/>
          <a:srcRect t="1" r="16460" b="56437"/>
          <a:stretch/>
        </p:blipFill>
        <p:spPr>
          <a:xfrm>
            <a:off x="480503" y="2625746"/>
            <a:ext cx="7411996" cy="1242384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7867289" y="2485013"/>
            <a:ext cx="3844208" cy="1430365"/>
            <a:chOff x="7042336" y="5129725"/>
            <a:chExt cx="3633789" cy="1596167"/>
          </a:xfrm>
        </p:grpSpPr>
        <p:grpSp>
          <p:nvGrpSpPr>
            <p:cNvPr id="18" name="Group 17"/>
            <p:cNvGrpSpPr/>
            <p:nvPr/>
          </p:nvGrpSpPr>
          <p:grpSpPr>
            <a:xfrm>
              <a:off x="7042336" y="5137478"/>
              <a:ext cx="1621767" cy="1568314"/>
              <a:chOff x="7456401" y="8450748"/>
              <a:chExt cx="1621767" cy="1568314"/>
            </a:xfrm>
          </p:grpSpPr>
          <p:pic>
            <p:nvPicPr>
              <p:cNvPr id="23" name="Picture 22"/>
              <p:cNvPicPr>
                <a:picLocks noChangeAspect="1"/>
              </p:cNvPicPr>
              <p:nvPr/>
            </p:nvPicPr>
            <p:blipFill rotWithShape="1">
              <a:blip r:embed="rId2">
                <a:lum bright="-20000" contrast="40000"/>
              </a:blip>
              <a:srcRect l="41647" r="41609"/>
              <a:stretch/>
            </p:blipFill>
            <p:spPr>
              <a:xfrm>
                <a:off x="7456401" y="8583375"/>
                <a:ext cx="1621767" cy="1435687"/>
              </a:xfrm>
              <a:prstGeom prst="rect">
                <a:avLst/>
              </a:prstGeom>
            </p:spPr>
          </p:pic>
          <p:sp>
            <p:nvSpPr>
              <p:cNvPr id="24" name="TextBox 23"/>
              <p:cNvSpPr txBox="1"/>
              <p:nvPr/>
            </p:nvSpPr>
            <p:spPr>
              <a:xfrm>
                <a:off x="7736129" y="8450748"/>
                <a:ext cx="1342039" cy="70788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b="1" dirty="0"/>
                  <a:t>1</a:t>
                </a: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8660923" y="5129725"/>
              <a:ext cx="2015202" cy="1596167"/>
              <a:chOff x="7059786" y="8397885"/>
              <a:chExt cx="2015202" cy="1596167"/>
            </a:xfrm>
          </p:grpSpPr>
          <p:pic>
            <p:nvPicPr>
              <p:cNvPr id="21" name="Picture 20"/>
              <p:cNvPicPr>
                <a:picLocks noChangeAspect="1"/>
              </p:cNvPicPr>
              <p:nvPr/>
            </p:nvPicPr>
            <p:blipFill rotWithShape="1">
              <a:blip r:embed="rId2">
                <a:lum bright="-20000" contrast="40000"/>
              </a:blip>
              <a:srcRect l="41471" r="37723"/>
              <a:stretch/>
            </p:blipFill>
            <p:spPr>
              <a:xfrm>
                <a:off x="7059786" y="8558365"/>
                <a:ext cx="2015202" cy="1435687"/>
              </a:xfrm>
              <a:prstGeom prst="rect">
                <a:avLst/>
              </a:prstGeom>
            </p:spPr>
          </p:pic>
          <p:sp>
            <p:nvSpPr>
              <p:cNvPr id="22" name="TextBox 21"/>
              <p:cNvSpPr txBox="1"/>
              <p:nvPr/>
            </p:nvSpPr>
            <p:spPr>
              <a:xfrm>
                <a:off x="7253050" y="8397885"/>
                <a:ext cx="1821938" cy="70788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b="1" dirty="0"/>
                  <a:t>8</a:t>
                </a: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075382" y="4795104"/>
                <a:ext cx="7708675" cy="535018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400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3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sub>
                      </m:sSub>
                      <m:d>
                        <m:dPr>
                          <m:ctrlPr>
                            <a:rPr lang="en-US" sz="3400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sz="3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  <m:d>
                        <m:dPr>
                          <m:ctrlPr>
                            <a:rPr lang="en-US" sz="3400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sz="3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sSup>
                        <m:sSupPr>
                          <m:ctrlPr>
                            <a:rPr lang="en-US" sz="3400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3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sz="3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sz="3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  <m:r>
                        <a:rPr lang="en-US" sz="3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d>
                        <m:dPr>
                          <m:ctrlPr>
                            <a:rPr lang="en-US" sz="3400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sz="3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𝟖</m:t>
                      </m:r>
                      <m:sSup>
                        <m:sSupPr>
                          <m:ctrlPr>
                            <a:rPr lang="en-US" sz="3400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3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p>
                          <m:r>
                            <a:rPr lang="en-US" sz="3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sz="3400" b="1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3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sz="3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sz="3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  <m:r>
                        <a:rPr lang="en-US" sz="3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  <m:d>
                        <m:dPr>
                          <m:ctrlPr>
                            <a:rPr lang="en-US" sz="3400" b="1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</m:oMath>
                  </m:oMathPara>
                </a14:m>
                <a:endParaRPr lang="en-US" sz="34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5382" y="4795104"/>
                <a:ext cx="7708675" cy="53501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="" xmlns:a16="http://schemas.microsoft.com/office/drawing/2014/main" id="{CB24680E-7B89-4226-8C75-78973A1AFF33}"/>
              </a:ext>
            </a:extLst>
          </p:cNvPr>
          <p:cNvSpPr/>
          <p:nvPr/>
        </p:nvSpPr>
        <p:spPr>
          <a:xfrm>
            <a:off x="2691401" y="798495"/>
            <a:ext cx="1617952" cy="16097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="" xmlns:a16="http://schemas.microsoft.com/office/drawing/2014/main" id="{AAFCD8D7-68FC-4D02-AD26-EC9C5A62B56F}"/>
              </a:ext>
            </a:extLst>
          </p:cNvPr>
          <p:cNvSpPr/>
          <p:nvPr/>
        </p:nvSpPr>
        <p:spPr>
          <a:xfrm>
            <a:off x="1604502" y="2528343"/>
            <a:ext cx="4134256" cy="1555244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="" xmlns:a16="http://schemas.microsoft.com/office/drawing/2014/main" id="{6797B567-6B7D-48E7-9689-2028D94E1B5E}"/>
              </a:ext>
            </a:extLst>
          </p:cNvPr>
          <p:cNvCxnSpPr>
            <a:cxnSpLocks/>
          </p:cNvCxnSpPr>
          <p:nvPr/>
        </p:nvCxnSpPr>
        <p:spPr>
          <a:xfrm flipH="1">
            <a:off x="3151762" y="2417955"/>
            <a:ext cx="223736" cy="110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="" xmlns:a16="http://schemas.microsoft.com/office/drawing/2014/main" id="{5C9B219D-0CBD-4151-B3EA-F31B34A85D70}"/>
              </a:ext>
            </a:extLst>
          </p:cNvPr>
          <p:cNvCxnSpPr/>
          <p:nvPr/>
        </p:nvCxnSpPr>
        <p:spPr>
          <a:xfrm flipH="1">
            <a:off x="8163215" y="2628823"/>
            <a:ext cx="1270955" cy="123930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="" xmlns:a16="http://schemas.microsoft.com/office/drawing/2014/main" id="{2FE8C7CE-13EB-4134-A5ED-26AAF2A6D84A}"/>
              </a:ext>
            </a:extLst>
          </p:cNvPr>
          <p:cNvCxnSpPr/>
          <p:nvPr/>
        </p:nvCxnSpPr>
        <p:spPr>
          <a:xfrm flipH="1">
            <a:off x="2229422" y="2635662"/>
            <a:ext cx="1270955" cy="123930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75705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075381" y="5542235"/>
                <a:ext cx="7708675" cy="535018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400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3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sub>
                      </m:sSub>
                      <m:d>
                        <m:dPr>
                          <m:ctrlPr>
                            <a:rPr lang="en-US" sz="3400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sz="3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  <m:d>
                        <m:dPr>
                          <m:ctrlPr>
                            <a:rPr lang="en-US" sz="3400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sz="3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sSup>
                        <m:sSupPr>
                          <m:ctrlPr>
                            <a:rPr lang="en-US" sz="3400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3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sz="3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sz="3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  <m:r>
                        <a:rPr lang="en-US" sz="3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d>
                        <m:dPr>
                          <m:ctrlPr>
                            <a:rPr lang="en-US" sz="3400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sz="3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𝟖</m:t>
                      </m:r>
                      <m:sSup>
                        <m:sSupPr>
                          <m:ctrlPr>
                            <a:rPr lang="en-US" sz="3400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3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p>
                          <m:r>
                            <a:rPr lang="en-US" sz="3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sz="3400" b="1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3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sz="3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sz="3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  <m:r>
                        <a:rPr lang="en-US" sz="3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  <m:d>
                        <m:dPr>
                          <m:ctrlPr>
                            <a:rPr lang="en-US" sz="3400" b="1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</m:oMath>
                  </m:oMathPara>
                </a14:m>
                <a:endParaRPr lang="en-US" sz="34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5381" y="5542235"/>
                <a:ext cx="7708675" cy="53501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="" xmlns:a16="http://schemas.microsoft.com/office/drawing/2014/main" id="{CB24680E-7B89-4226-8C75-78973A1AFF33}"/>
              </a:ext>
            </a:extLst>
          </p:cNvPr>
          <p:cNvSpPr/>
          <p:nvPr/>
        </p:nvSpPr>
        <p:spPr>
          <a:xfrm>
            <a:off x="2691401" y="798495"/>
            <a:ext cx="1617952" cy="16097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="" xmlns:a16="http://schemas.microsoft.com/office/drawing/2014/main" id="{AAFCD8D7-68FC-4D02-AD26-EC9C5A62B56F}"/>
              </a:ext>
            </a:extLst>
          </p:cNvPr>
          <p:cNvSpPr/>
          <p:nvPr/>
        </p:nvSpPr>
        <p:spPr>
          <a:xfrm>
            <a:off x="1604502" y="2485145"/>
            <a:ext cx="4134256" cy="1555244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="" xmlns:a16="http://schemas.microsoft.com/office/drawing/2014/main" id="{6797B567-6B7D-48E7-9689-2028D94E1B5E}"/>
              </a:ext>
            </a:extLst>
          </p:cNvPr>
          <p:cNvCxnSpPr>
            <a:cxnSpLocks/>
          </p:cNvCxnSpPr>
          <p:nvPr/>
        </p:nvCxnSpPr>
        <p:spPr>
          <a:xfrm flipH="1">
            <a:off x="3151762" y="2417955"/>
            <a:ext cx="223736" cy="110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="" xmlns:a16="http://schemas.microsoft.com/office/drawing/2014/main" id="{5C9B219D-0CBD-4151-B3EA-F31B34A85D70}"/>
              </a:ext>
            </a:extLst>
          </p:cNvPr>
          <p:cNvCxnSpPr/>
          <p:nvPr/>
        </p:nvCxnSpPr>
        <p:spPr>
          <a:xfrm flipH="1">
            <a:off x="7460688" y="2577041"/>
            <a:ext cx="1270955" cy="123930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="" xmlns:a16="http://schemas.microsoft.com/office/drawing/2014/main" id="{2FE8C7CE-13EB-4134-A5ED-26AAF2A6D84A}"/>
              </a:ext>
            </a:extLst>
          </p:cNvPr>
          <p:cNvCxnSpPr/>
          <p:nvPr/>
        </p:nvCxnSpPr>
        <p:spPr>
          <a:xfrm flipH="1">
            <a:off x="2229422" y="2635662"/>
            <a:ext cx="1270955" cy="123930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709015" y="943024"/>
                <a:ext cx="10178185" cy="10728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b="1" dirty="0" smtClean="0"/>
                  <a:t>V</a:t>
                </a:r>
                <a:r>
                  <a:rPr lang="en-US" sz="4000" b="1" baseline="-25000" dirty="0" smtClean="0"/>
                  <a:t>C</a:t>
                </a:r>
                <a:r>
                  <a:rPr lang="en-US" sz="4000" b="1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000" b="1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4000" b="1" i="1" smtClean="0">
                            <a:latin typeface="Cambria Math"/>
                          </a:rPr>
                          <m:t>𝟏𝟔</m:t>
                        </m:r>
                      </m:num>
                      <m:den>
                        <m:r>
                          <a:rPr lang="en-US" sz="4000" b="1" i="1" smtClean="0">
                            <a:latin typeface="Cambria Math"/>
                          </a:rPr>
                          <m:t>𝒔</m:t>
                        </m:r>
                        <m:d>
                          <m:dPr>
                            <m:ctrlPr>
                              <a:rPr lang="en-US" sz="4000" b="1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4000" b="1" i="1" smtClean="0">
                                <a:latin typeface="Cambria Math"/>
                              </a:rPr>
                              <m:t>𝒔</m:t>
                            </m:r>
                            <m:r>
                              <a:rPr lang="en-US" sz="4000" b="1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sz="4000" b="1" i="1" smtClean="0">
                                <a:latin typeface="Cambria Math"/>
                              </a:rPr>
                              <m:t>𝟒</m:t>
                            </m:r>
                          </m:e>
                        </m:d>
                        <m:r>
                          <a:rPr lang="en-US" sz="4000" b="1" i="1" baseline="30000" smtClean="0">
                            <a:latin typeface="Cambria Math"/>
                          </a:rPr>
                          <m:t>𝟐</m:t>
                        </m:r>
                      </m:den>
                    </m:f>
                    <m:r>
                      <a:rPr lang="en-US" sz="4000" b="1" i="1" smtClean="0">
                        <a:latin typeface="Cambria Math"/>
                      </a:rPr>
                      <m:t> − </m:t>
                    </m:r>
                    <m:f>
                      <m:fPr>
                        <m:ctrlPr>
                          <a:rPr lang="en-US" sz="4000" b="1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4000" b="1" i="1" smtClean="0">
                            <a:latin typeface="Cambria Math"/>
                          </a:rPr>
                          <m:t>𝟏𝟔</m:t>
                        </m:r>
                      </m:num>
                      <m:den>
                        <m:d>
                          <m:dPr>
                            <m:ctrlPr>
                              <a:rPr lang="en-US" sz="4000" b="1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4000" b="1" i="1" smtClean="0">
                                <a:latin typeface="Cambria Math"/>
                              </a:rPr>
                              <m:t>𝒔</m:t>
                            </m:r>
                            <m:r>
                              <a:rPr lang="en-US" sz="4000" b="1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sz="4000" b="1" i="1" smtClean="0">
                                <a:latin typeface="Cambria Math"/>
                              </a:rPr>
                              <m:t>𝟒</m:t>
                            </m:r>
                          </m:e>
                        </m:d>
                        <m:r>
                          <a:rPr lang="en-US" sz="4000" b="1" i="1" baseline="30000" smtClean="0">
                            <a:latin typeface="Cambria Math"/>
                          </a:rPr>
                          <m:t>𝟑</m:t>
                        </m:r>
                      </m:den>
                    </m:f>
                    <m:r>
                      <a:rPr lang="en-US" sz="4000" b="1" i="1" smtClean="0">
                        <a:latin typeface="Cambria Math"/>
                      </a:rPr>
                      <m:t>+ </m:t>
                    </m:r>
                    <m:f>
                      <m:fPr>
                        <m:ctrlPr>
                          <a:rPr lang="en-US" sz="4000" b="1" i="1" smtClean="0">
                            <a:latin typeface="Cambria Math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4000" b="1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4000" b="1" i="1" smtClean="0">
                                <a:latin typeface="Cambria Math"/>
                              </a:rPr>
                              <m:t>𝒔</m:t>
                            </m:r>
                            <m:r>
                              <a:rPr lang="en-US" sz="4000" b="1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sz="4000" b="1" i="1" smtClean="0">
                                <a:latin typeface="Cambria Math"/>
                              </a:rPr>
                              <m:t>𝟒</m:t>
                            </m:r>
                          </m:e>
                        </m:d>
                      </m:num>
                      <m:den>
                        <m:d>
                          <m:dPr>
                            <m:ctrlPr>
                              <a:rPr lang="en-US" sz="4000" b="1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4000" b="1" i="1" smtClean="0">
                                <a:latin typeface="Cambria Math"/>
                              </a:rPr>
                              <m:t>𝒔</m:t>
                            </m:r>
                            <m:r>
                              <a:rPr lang="en-US" sz="4000" b="1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sz="4000" b="1" i="1" smtClean="0">
                                <a:latin typeface="Cambria Math"/>
                              </a:rPr>
                              <m:t>𝟒</m:t>
                            </m:r>
                          </m:e>
                        </m:d>
                        <m:r>
                          <a:rPr lang="en-US" sz="4000" b="1" i="1" baseline="30000" smtClean="0">
                            <a:latin typeface="Cambria Math"/>
                          </a:rPr>
                          <m:t>𝟐</m:t>
                        </m:r>
                      </m:den>
                    </m:f>
                    <m:r>
                      <a:rPr lang="en-US" sz="4000" b="1" i="1" smtClean="0">
                        <a:latin typeface="Cambria Math"/>
                      </a:rPr>
                      <m:t>+ </m:t>
                    </m:r>
                    <m:f>
                      <m:fPr>
                        <m:ctrlPr>
                          <a:rPr lang="en-US" sz="4000" b="1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4000" b="1" i="1" smtClean="0">
                            <a:latin typeface="Cambria Math"/>
                          </a:rPr>
                          <m:t>𝟖</m:t>
                        </m:r>
                      </m:num>
                      <m:den>
                        <m:d>
                          <m:dPr>
                            <m:ctrlPr>
                              <a:rPr lang="en-US" sz="4000" b="1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4000" b="1" i="1" smtClean="0">
                                <a:latin typeface="Cambria Math"/>
                              </a:rPr>
                              <m:t>𝒔</m:t>
                            </m:r>
                            <m:r>
                              <a:rPr lang="en-US" sz="4000" b="1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sz="4000" b="1" i="1" smtClean="0">
                                <a:latin typeface="Cambria Math"/>
                              </a:rPr>
                              <m:t>𝟒</m:t>
                            </m:r>
                          </m:e>
                        </m:d>
                        <m:r>
                          <a:rPr lang="en-US" sz="4000" b="1" i="1" baseline="30000" smtClean="0"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endParaRPr lang="en-US" sz="4000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9015" y="943024"/>
                <a:ext cx="10178185" cy="1072858"/>
              </a:xfrm>
              <a:prstGeom prst="rect">
                <a:avLst/>
              </a:prstGeom>
              <a:blipFill rotWithShape="1">
                <a:blip r:embed="rId3"/>
                <a:stretch>
                  <a:fillRect l="-2096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037063" y="2787861"/>
                <a:ext cx="10225669" cy="9498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 smtClean="0"/>
                  <a:t>VC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b="1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3600" b="1" i="1" smtClean="0"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3600" b="1" i="1" smtClean="0">
                            <a:latin typeface="Cambria Math"/>
                          </a:rPr>
                          <m:t>𝑺</m:t>
                        </m:r>
                      </m:den>
                    </m:f>
                  </m:oMath>
                </a14:m>
                <a:r>
                  <a:rPr lang="en-US" sz="3600" b="1" dirty="0" smtClean="0"/>
                  <a:t>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b="1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3600" b="1" i="1" smtClean="0"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3600" b="1" i="1" smtClean="0">
                            <a:latin typeface="Cambria Math"/>
                          </a:rPr>
                          <m:t>𝒔</m:t>
                        </m:r>
                        <m:r>
                          <a:rPr lang="en-US" sz="3600" b="1" i="1" smtClean="0">
                            <a:latin typeface="Cambria Math"/>
                          </a:rPr>
                          <m:t>+</m:t>
                        </m:r>
                        <m:r>
                          <a:rPr lang="en-US" sz="3600" b="1" i="1" smtClean="0">
                            <a:latin typeface="Cambria Math"/>
                          </a:rPr>
                          <m:t>𝟒</m:t>
                        </m:r>
                      </m:den>
                    </m:f>
                    <m:r>
                      <a:rPr lang="en-US" sz="3600" b="1" i="1" smtClean="0">
                        <a:latin typeface="Cambria Math"/>
                      </a:rPr>
                      <m:t> − </m:t>
                    </m:r>
                    <m:f>
                      <m:fPr>
                        <m:ctrlPr>
                          <a:rPr lang="en-US" sz="3600" b="1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3600" b="1" i="1" smtClean="0">
                            <a:latin typeface="Cambria Math"/>
                          </a:rPr>
                          <m:t>𝟒</m:t>
                        </m:r>
                      </m:num>
                      <m:den>
                        <m:d>
                          <m:dPr>
                            <m:ctrlPr>
                              <a:rPr lang="en-US" sz="3600" b="1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3600" b="1" i="1" smtClean="0">
                                <a:latin typeface="Cambria Math"/>
                              </a:rPr>
                              <m:t>𝒔</m:t>
                            </m:r>
                            <m:r>
                              <a:rPr lang="en-US" sz="3600" b="1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sz="3600" b="1" i="1" smtClean="0">
                                <a:latin typeface="Cambria Math"/>
                              </a:rPr>
                              <m:t>𝟒</m:t>
                            </m:r>
                          </m:e>
                        </m:d>
                        <m:r>
                          <a:rPr lang="en-US" sz="3600" b="1" i="1" smtClean="0">
                            <a:latin typeface="Cambria Math"/>
                          </a:rPr>
                          <m:t>𝟐</m:t>
                        </m:r>
                      </m:den>
                    </m:f>
                    <m:r>
                      <a:rPr lang="en-US" sz="3600" b="1" i="1" smtClean="0">
                        <a:latin typeface="Cambria Math"/>
                      </a:rPr>
                      <m:t> − </m:t>
                    </m:r>
                    <m:f>
                      <m:fPr>
                        <m:ctrlPr>
                          <a:rPr lang="en-US" sz="3600" b="1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3600" b="1" i="1" smtClean="0">
                            <a:latin typeface="Cambria Math"/>
                          </a:rPr>
                          <m:t>𝟏𝟔</m:t>
                        </m:r>
                      </m:num>
                      <m:den>
                        <m:d>
                          <m:dPr>
                            <m:ctrlPr>
                              <a:rPr lang="en-US" sz="3600" b="1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3600" b="1" i="1" smtClean="0">
                                <a:latin typeface="Cambria Math"/>
                              </a:rPr>
                              <m:t>𝒔</m:t>
                            </m:r>
                            <m:r>
                              <a:rPr lang="en-US" sz="3600" b="1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sz="3600" b="1" i="1" smtClean="0">
                                <a:latin typeface="Cambria Math"/>
                              </a:rPr>
                              <m:t>𝟒</m:t>
                            </m:r>
                          </m:e>
                        </m:d>
                        <m:r>
                          <a:rPr lang="en-US" sz="3600" b="1" i="1" smtClean="0">
                            <a:latin typeface="Cambria Math"/>
                          </a:rPr>
                          <m:t>𝟑</m:t>
                        </m:r>
                      </m:den>
                    </m:f>
                    <m:r>
                      <a:rPr lang="en-US" sz="3600" b="1" i="1" smtClean="0">
                        <a:latin typeface="Cambria Math"/>
                      </a:rPr>
                      <m:t>+ </m:t>
                    </m:r>
                    <m:f>
                      <m:fPr>
                        <m:ctrlPr>
                          <a:rPr lang="en-US" sz="3600" b="1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3600" b="1" i="1" smtClean="0">
                            <a:latin typeface="Cambria Math"/>
                          </a:rPr>
                          <m:t>𝟏</m:t>
                        </m:r>
                      </m:num>
                      <m:den>
                        <m:d>
                          <m:dPr>
                            <m:ctrlPr>
                              <a:rPr lang="en-US" sz="3600" b="1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3600" b="1" i="1" smtClean="0">
                                <a:latin typeface="Cambria Math"/>
                              </a:rPr>
                              <m:t>𝒔</m:t>
                            </m:r>
                            <m:r>
                              <a:rPr lang="en-US" sz="3600" b="1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sz="3600" b="1" i="1" smtClean="0">
                                <a:latin typeface="Cambria Math"/>
                              </a:rPr>
                              <m:t>𝟒</m:t>
                            </m:r>
                          </m:e>
                        </m:d>
                      </m:den>
                    </m:f>
                    <m:r>
                      <a:rPr lang="en-US" sz="3600" b="1" i="1" smtClean="0">
                        <a:latin typeface="Cambria Math"/>
                      </a:rPr>
                      <m:t>+ </m:t>
                    </m:r>
                    <m:f>
                      <m:fPr>
                        <m:ctrlPr>
                          <a:rPr lang="en-US" sz="3600" b="1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3600" b="1" i="1" smtClean="0">
                            <a:latin typeface="Cambria Math"/>
                          </a:rPr>
                          <m:t>𝟖</m:t>
                        </m:r>
                      </m:num>
                      <m:den>
                        <m:d>
                          <m:dPr>
                            <m:ctrlPr>
                              <a:rPr lang="en-US" sz="3600" b="1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3600" b="1" i="1" smtClean="0">
                                <a:latin typeface="Cambria Math"/>
                              </a:rPr>
                              <m:t>𝒔</m:t>
                            </m:r>
                            <m:r>
                              <a:rPr lang="en-US" sz="3600" b="1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sz="3600" b="1" i="1" smtClean="0">
                                <a:latin typeface="Cambria Math"/>
                              </a:rPr>
                              <m:t>𝟒</m:t>
                            </m:r>
                          </m:e>
                        </m:d>
                        <m:r>
                          <a:rPr lang="en-US" sz="3600" b="1" i="1" smtClean="0"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endParaRPr lang="en-US" sz="3600" b="1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063" y="2787861"/>
                <a:ext cx="10225669" cy="949812"/>
              </a:xfrm>
              <a:prstGeom prst="rect">
                <a:avLst/>
              </a:prstGeom>
              <a:blipFill rotWithShape="1">
                <a:blip r:embed="rId4"/>
                <a:stretch>
                  <a:fillRect l="-1788" b="-5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1037063" y="301083"/>
            <a:ext cx="2999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salman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0790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68832" y="206036"/>
            <a:ext cx="2801793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4000" b="1">
                <a:solidFill>
                  <a:srgbClr val="0000FF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/>
              <a:t>Example -3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lum bright="-20000" contrast="40000"/>
          </a:blip>
          <a:stretch>
            <a:fillRect/>
          </a:stretch>
        </p:blipFill>
        <p:spPr>
          <a:xfrm>
            <a:off x="6290991" y="1747689"/>
            <a:ext cx="4233305" cy="160040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11928" y="887813"/>
            <a:ext cx="6308924" cy="11317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Find </a:t>
            </a:r>
            <a:r>
              <a:rPr lang="en-US" sz="2400" dirty="0" err="1">
                <a:solidFill>
                  <a:srgbClr val="C00000"/>
                </a:solidFill>
                <a:latin typeface="Cambria" panose="02040503050406030204" pitchFamily="18" charset="0"/>
              </a:rPr>
              <a:t>v</a:t>
            </a:r>
            <a:r>
              <a:rPr lang="en-US" sz="2400" baseline="-25000" dirty="0" err="1">
                <a:solidFill>
                  <a:srgbClr val="C00000"/>
                </a:solidFill>
                <a:latin typeface="Cambria" panose="02040503050406030204" pitchFamily="18" charset="0"/>
              </a:rPr>
              <a:t>C</a:t>
            </a: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 (t) when </a:t>
            </a:r>
            <a:r>
              <a:rPr lang="en-US" sz="2400" dirty="0" err="1">
                <a:solidFill>
                  <a:srgbClr val="C00000"/>
                </a:solidFill>
                <a:latin typeface="Cambria" panose="02040503050406030204" pitchFamily="18" charset="0"/>
              </a:rPr>
              <a:t>v</a:t>
            </a:r>
            <a:r>
              <a:rPr lang="en-US" sz="2400" baseline="-25000" dirty="0" err="1">
                <a:solidFill>
                  <a:srgbClr val="C00000"/>
                </a:solidFill>
                <a:latin typeface="Cambria" panose="02040503050406030204" pitchFamily="18" charset="0"/>
              </a:rPr>
              <a:t>C</a:t>
            </a: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 (0− ) = 1 V, </a:t>
            </a:r>
            <a:r>
              <a:rPr lang="en-US" sz="2400" dirty="0" err="1">
                <a:solidFill>
                  <a:srgbClr val="C00000"/>
                </a:solidFill>
                <a:latin typeface="Cambria" panose="02040503050406030204" pitchFamily="18" charset="0"/>
              </a:rPr>
              <a:t>i</a:t>
            </a:r>
            <a:r>
              <a:rPr lang="en-US" sz="2400" baseline="-25000" dirty="0" err="1">
                <a:solidFill>
                  <a:srgbClr val="C00000"/>
                </a:solidFill>
                <a:latin typeface="Cambria" panose="02040503050406030204" pitchFamily="18" charset="0"/>
              </a:rPr>
              <a:t>L</a:t>
            </a: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(0− ) = 1A, </a:t>
            </a:r>
            <a:r>
              <a:rPr lang="en-US" sz="2400" dirty="0" err="1">
                <a:solidFill>
                  <a:srgbClr val="C00000"/>
                </a:solidFill>
                <a:latin typeface="Cambria" panose="02040503050406030204" pitchFamily="18" charset="0"/>
              </a:rPr>
              <a:t>i</a:t>
            </a:r>
            <a:r>
              <a:rPr lang="en-US" sz="2400" baseline="-25000" dirty="0" err="1">
                <a:solidFill>
                  <a:srgbClr val="C00000"/>
                </a:solidFill>
                <a:latin typeface="Cambria" panose="02040503050406030204" pitchFamily="18" charset="0"/>
              </a:rPr>
              <a:t>in</a:t>
            </a: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(t) = 2u(t) A, L = 2 H,R = 2 Ω, and C = 1 F.</a:t>
            </a:r>
          </a:p>
        </p:txBody>
      </p:sp>
      <p:sp>
        <p:nvSpPr>
          <p:cNvPr id="2" name="Rectangle 1"/>
          <p:cNvSpPr/>
          <p:nvPr/>
        </p:nvSpPr>
        <p:spPr>
          <a:xfrm>
            <a:off x="567143" y="2889451"/>
            <a:ext cx="59900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>
                <a:solidFill>
                  <a:srgbClr val="0000FF"/>
                </a:solidFill>
                <a:latin typeface="Cambria" panose="02040503050406030204" pitchFamily="18" charset="0"/>
              </a:rPr>
              <a:t>Step 1</a:t>
            </a:r>
            <a:r>
              <a:rPr lang="en-US" sz="2400" dirty="0">
                <a:solidFill>
                  <a:srgbClr val="0000FF"/>
                </a:solidFill>
                <a:latin typeface="Cambria" panose="02040503050406030204" pitchFamily="18" charset="0"/>
              </a:rPr>
              <a:t>. Draw the equivalent s domain circuit accounting for all initial conditions. 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06637" y="3702979"/>
            <a:ext cx="101983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chemeClr val="accent1">
                    <a:lumMod val="50000"/>
                  </a:schemeClr>
                </a:solidFill>
              </a:rPr>
              <a:t>Node 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941256" y="3681609"/>
            <a:ext cx="10310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chemeClr val="accent1">
                    <a:lumMod val="50000"/>
                  </a:schemeClr>
                </a:solidFill>
              </a:rPr>
              <a:t>Node b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E4E43C60-F55D-4C1A-A9FC-E15B0C48B8FE}"/>
              </a:ext>
            </a:extLst>
          </p:cNvPr>
          <p:cNvGrpSpPr/>
          <p:nvPr/>
        </p:nvGrpSpPr>
        <p:grpSpPr>
          <a:xfrm>
            <a:off x="668832" y="4289576"/>
            <a:ext cx="9054012" cy="1907372"/>
            <a:chOff x="1298693" y="3946346"/>
            <a:chExt cx="9054012" cy="1907372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lum bright="-20000" contrast="40000"/>
            </a:blip>
            <a:stretch>
              <a:fillRect/>
            </a:stretch>
          </p:blipFill>
          <p:spPr>
            <a:xfrm>
              <a:off x="1298693" y="3946346"/>
              <a:ext cx="9054012" cy="1907372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="" xmlns:a16="http://schemas.microsoft.com/office/drawing/2014/main" id="{39CD8466-01BC-4287-BCD4-F44E549DFDB5}"/>
                    </a:ext>
                  </a:extLst>
                </p:cNvPr>
                <p:cNvSpPr txBox="1"/>
                <p:nvPr/>
              </p:nvSpPr>
              <p:spPr>
                <a:xfrm>
                  <a:off x="9028573" y="4868141"/>
                  <a:ext cx="36965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39CD8466-01BC-4287-BCD4-F44E549DFD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28573" y="4868141"/>
                  <a:ext cx="369651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1225D1A9-A673-4401-96E4-37FDAE5C8415}"/>
              </a:ext>
            </a:extLst>
          </p:cNvPr>
          <p:cNvSpPr/>
          <p:nvPr/>
        </p:nvSpPr>
        <p:spPr>
          <a:xfrm>
            <a:off x="1365647" y="4278646"/>
            <a:ext cx="2950234" cy="17708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0E5444FB-6E91-47C3-BFD9-5E4B8A4E143F}"/>
              </a:ext>
            </a:extLst>
          </p:cNvPr>
          <p:cNvSpPr/>
          <p:nvPr/>
        </p:nvSpPr>
        <p:spPr>
          <a:xfrm>
            <a:off x="6290991" y="4289576"/>
            <a:ext cx="2107721" cy="17708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="" xmlns:a16="http://schemas.microsoft.com/office/drawing/2014/main" id="{25B3B9EA-2267-4997-8C5F-395602F4EEFD}"/>
                  </a:ext>
                </a:extLst>
              </p:cNvPr>
              <p:cNvSpPr txBox="1"/>
              <p:nvPr/>
            </p:nvSpPr>
            <p:spPr>
              <a:xfrm>
                <a:off x="4884555" y="4723574"/>
                <a:ext cx="36965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𝒔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5B3B9EA-2267-4997-8C5F-395602F4EE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4555" y="4723574"/>
                <a:ext cx="369651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571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ربع نص 1"/>
          <p:cNvSpPr txBox="1"/>
          <p:nvPr/>
        </p:nvSpPr>
        <p:spPr>
          <a:xfrm>
            <a:off x="950647" y="505391"/>
            <a:ext cx="4834261" cy="901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Recap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50647" y="4004752"/>
            <a:ext cx="9966736" cy="22198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GB" sz="3200" dirty="0">
                <a:solidFill>
                  <a:prstClr val="black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Equivalent circuit for capacitors in s domain</a:t>
            </a:r>
          </a:p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GB" sz="3200" dirty="0">
                <a:solidFill>
                  <a:prstClr val="black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Equivalent circuit for Inductors in s domain</a:t>
            </a:r>
          </a:p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GB" sz="3200" dirty="0">
                <a:solidFill>
                  <a:prstClr val="black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>
          <a:xfrm>
            <a:off x="11296611" y="6341523"/>
            <a:ext cx="7316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GB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  <a:cs typeface="+mn-cs"/>
              <a:sym typeface="Arial"/>
            </a:endParaRPr>
          </a:p>
        </p:txBody>
      </p:sp>
      <p:sp>
        <p:nvSpPr>
          <p:cNvPr id="5" name="مربع نص 1">
            <a:extLst>
              <a:ext uri="{FF2B5EF4-FFF2-40B4-BE49-F238E27FC236}">
                <a16:creationId xmlns="" xmlns:a16="http://schemas.microsoft.com/office/drawing/2014/main" id="{7711DB52-DA0E-C95D-DFAF-CCC7BD2BE49D}"/>
              </a:ext>
            </a:extLst>
          </p:cNvPr>
          <p:cNvSpPr txBox="1"/>
          <p:nvPr/>
        </p:nvSpPr>
        <p:spPr>
          <a:xfrm>
            <a:off x="950646" y="3270457"/>
            <a:ext cx="4834261" cy="901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New Material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C6E955C2-410D-5EE0-CFAB-8FE55D451121}"/>
              </a:ext>
            </a:extLst>
          </p:cNvPr>
          <p:cNvSpPr txBox="1"/>
          <p:nvPr/>
        </p:nvSpPr>
        <p:spPr>
          <a:xfrm>
            <a:off x="950647" y="1185058"/>
            <a:ext cx="9966736" cy="22198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GB" sz="3200" dirty="0">
                <a:solidFill>
                  <a:prstClr val="black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Transfer function revision</a:t>
            </a:r>
          </a:p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Stability in s-plane</a:t>
            </a:r>
          </a:p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GB" sz="3200" dirty="0">
                <a:solidFill>
                  <a:prstClr val="black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Effect of pole location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5183424"/>
      </p:ext>
    </p:extLst>
  </p:cSld>
  <p:clrMapOvr>
    <a:masterClrMapping/>
  </p:clrMapOvr>
  <p:transition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57516" y="433678"/>
            <a:ext cx="87989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>
                <a:solidFill>
                  <a:srgbClr val="0000FF"/>
                </a:solidFill>
                <a:latin typeface="Cambria" panose="02040503050406030204" pitchFamily="18" charset="0"/>
              </a:rPr>
              <a:t>Step 2</a:t>
            </a:r>
            <a:r>
              <a:rPr lang="en-US" sz="2400" dirty="0">
                <a:solidFill>
                  <a:srgbClr val="0000FF"/>
                </a:solidFill>
                <a:latin typeface="Cambria" panose="02040503050406030204" pitchFamily="18" charset="0"/>
              </a:rPr>
              <a:t>. Write 2 nodal equations in the s domain</a:t>
            </a:r>
          </a:p>
        </p:txBody>
      </p:sp>
      <p:sp>
        <p:nvSpPr>
          <p:cNvPr id="44" name="Rectangle 43"/>
          <p:cNvSpPr/>
          <p:nvPr/>
        </p:nvSpPr>
        <p:spPr>
          <a:xfrm>
            <a:off x="8823827" y="1460366"/>
            <a:ext cx="16652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ambria" panose="02040503050406030204" pitchFamily="18" charset="0"/>
              </a:rPr>
              <a:t>For node 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958100" y="1215003"/>
                <a:ext cx="7609199" cy="8361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𝒊𝒏</m:t>
                          </m:r>
                        </m:sub>
                      </m:sSub>
                      <m:d>
                        <m:dPr>
                          <m:ctrlPr>
                            <a:rPr lang="en-US" sz="28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800" b="1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b="1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b="1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  <m:sup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den>
                      </m:f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800" b="1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b="1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</m:d>
                        </m:num>
                        <m:den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den>
                      </m:f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800" b="1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b="1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</m:d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b="1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</m:d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den>
                      </m:f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100" y="1215003"/>
                <a:ext cx="7609199" cy="83619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259002" y="2404312"/>
                <a:ext cx="4478085" cy="809452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1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den>
                      </m:f>
                      <m:sSub>
                        <m:sSubPr>
                          <m:ctrlPr>
                            <a:rPr lang="en-US" sz="28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𝑳</m:t>
                          </m:r>
                        </m:sub>
                      </m:sSub>
                      <m:d>
                        <m:dPr>
                          <m:ctrlPr>
                            <a:rPr lang="en-US" sz="28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𝑪</m:t>
                          </m:r>
                        </m:sub>
                      </m:sSub>
                      <m:d>
                        <m:dPr>
                          <m:ctrlPr>
                            <a:rPr lang="en-US" sz="28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1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den>
                      </m:f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9002" y="2404312"/>
                <a:ext cx="4478085" cy="8094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/>
          <p:cNvSpPr/>
          <p:nvPr/>
        </p:nvSpPr>
        <p:spPr>
          <a:xfrm>
            <a:off x="9007680" y="4538609"/>
            <a:ext cx="16828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ambria" panose="02040503050406030204" pitchFamily="18" charset="0"/>
              </a:rPr>
              <a:t>For node 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209593" y="4380314"/>
                <a:ext cx="6700744" cy="11837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sub>
                      </m:sSub>
                      <m:d>
                        <m:dPr>
                          <m:ctrlPr>
                            <a:rPr lang="en-US" sz="2800" b="1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1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sup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e>
                      </m:d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800" b="1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b="1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</m:d>
                        </m:num>
                        <m:den>
                          <m:f>
                            <m:fPr>
                              <m:ctrlPr>
                                <a:rPr lang="en-US" sz="2800" b="1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den>
                          </m:f>
                        </m:den>
                      </m:f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800" b="1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b="1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</m:d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b="1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</m:d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den>
                      </m:f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9593" y="4380314"/>
                <a:ext cx="6700744" cy="118372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767919" y="5741695"/>
                <a:ext cx="5411033" cy="430887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8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𝑳</m:t>
                          </m:r>
                        </m:sub>
                      </m:sSub>
                      <m:d>
                        <m:dPr>
                          <m:ctrlPr>
                            <a:rPr lang="en-US" sz="28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) </m:t>
                          </m:r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𝑪</m:t>
                          </m:r>
                        </m:sub>
                      </m:sSub>
                      <m:d>
                        <m:dPr>
                          <m:ctrlPr>
                            <a:rPr lang="en-US" sz="28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7919" y="5741695"/>
                <a:ext cx="5411033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57279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2359743" y="1198345"/>
            <a:ext cx="7751556" cy="167681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lum bright="-20000" contrast="40000"/>
          </a:blip>
          <a:stretch>
            <a:fillRect/>
          </a:stretch>
        </p:blipFill>
        <p:spPr>
          <a:xfrm>
            <a:off x="3725990" y="3197867"/>
            <a:ext cx="6053582" cy="141004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lum bright="-20000" contrast="40000"/>
          </a:blip>
          <a:stretch>
            <a:fillRect/>
          </a:stretch>
        </p:blipFill>
        <p:spPr>
          <a:xfrm>
            <a:off x="1230343" y="4897181"/>
            <a:ext cx="10029825" cy="88222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820940" y="440622"/>
            <a:ext cx="87989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>
                <a:solidFill>
                  <a:srgbClr val="0000FF"/>
                </a:solidFill>
                <a:latin typeface="Cambria" panose="02040503050406030204" pitchFamily="18" charset="0"/>
              </a:rPr>
              <a:t>Step 3</a:t>
            </a:r>
            <a:r>
              <a:rPr lang="en-US" sz="2400" dirty="0">
                <a:solidFill>
                  <a:srgbClr val="0000FF"/>
                </a:solidFill>
                <a:latin typeface="Cambria" panose="02040503050406030204" pitchFamily="18" charset="0"/>
              </a:rPr>
              <a:t>. Solve the two equations for </a:t>
            </a:r>
            <a:r>
              <a:rPr lang="en-US" sz="2400" dirty="0" err="1">
                <a:solidFill>
                  <a:srgbClr val="0000FF"/>
                </a:solidFill>
                <a:latin typeface="Cambria" panose="02040503050406030204" pitchFamily="18" charset="0"/>
              </a:rPr>
              <a:t>Vc</a:t>
            </a:r>
            <a:endParaRPr lang="en-US" sz="2400" dirty="0">
              <a:solidFill>
                <a:srgbClr val="0000FF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5127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0940" y="440622"/>
            <a:ext cx="87989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>
                <a:solidFill>
                  <a:srgbClr val="00B050"/>
                </a:solidFill>
                <a:latin typeface="Cambria" panose="02040503050406030204" pitchFamily="18" charset="0"/>
              </a:rPr>
              <a:t>Step 3</a:t>
            </a:r>
            <a:r>
              <a:rPr lang="en-US" sz="2400" dirty="0">
                <a:solidFill>
                  <a:srgbClr val="00B050"/>
                </a:solidFill>
                <a:latin typeface="Cambria" panose="02040503050406030204" pitchFamily="18" charset="0"/>
              </a:rPr>
              <a:t>. Solve the two equations for </a:t>
            </a:r>
            <a:r>
              <a:rPr lang="en-US" sz="2400" dirty="0" err="1">
                <a:solidFill>
                  <a:srgbClr val="00B050"/>
                </a:solidFill>
                <a:latin typeface="Cambria" panose="02040503050406030204" pitchFamily="18" charset="0"/>
              </a:rPr>
              <a:t>Vc</a:t>
            </a:r>
            <a:endParaRPr lang="en-US" sz="2400" dirty="0">
              <a:solidFill>
                <a:srgbClr val="00B050"/>
              </a:solidFill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728440" y="1514709"/>
                <a:ext cx="8697950" cy="1087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2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b="0" i="1" smtClean="0">
                                    <a:latin typeface="Cambria Math"/>
                                  </a:rPr>
                                  <m:t>𝑉</m:t>
                                </m:r>
                                <m:r>
                                  <a:rPr lang="en-US" sz="3200" b="0" i="1" baseline="-25000" smtClean="0">
                                    <a:latin typeface="Cambria Math"/>
                                  </a:rPr>
                                  <m:t>𝐿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latin typeface="Cambria Math"/>
                                  </a:rPr>
                                  <m:t>𝑉</m:t>
                                </m:r>
                                <m:r>
                                  <a:rPr lang="en-US" sz="3200" b="0" i="1" baseline="-25000" smtClean="0">
                                    <a:latin typeface="Cambria Math"/>
                                  </a:rPr>
                                  <m:t>𝐶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3200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en-US" sz="32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/>
                                </a:rPr>
                                <m:t>𝑆</m:t>
                              </m:r>
                              <m:r>
                                <a:rPr lang="en-US" sz="3200" b="0" i="1" smtClean="0">
                                  <a:latin typeface="Cambria Math"/>
                                </a:rPr>
                                <m:t>+0.5</m:t>
                              </m:r>
                            </m:e>
                          </m:d>
                          <m:r>
                            <a:rPr lang="en-US" sz="3200" b="0" i="1" baseline="30000" smtClean="0">
                              <a:latin typeface="Cambria Math"/>
                            </a:rPr>
                            <m:t>2</m:t>
                          </m:r>
                          <m:r>
                            <a:rPr lang="en-US" sz="3200" b="0" i="1" smtClean="0">
                              <a:latin typeface="Cambria Math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32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/>
                                </a:rPr>
                                <m:t>0.5</m:t>
                              </m:r>
                            </m:e>
                          </m:d>
                          <m:r>
                            <a:rPr lang="en-US" sz="3200" b="0" i="1" baseline="30000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sz="3200" b="0" i="1" smtClean="0">
                          <a:latin typeface="Cambria Math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b="0" i="1" smtClean="0">
                                    <a:latin typeface="Cambria Math"/>
                                  </a:rPr>
                                  <m:t>3</m:t>
                                </m:r>
                                <m:r>
                                  <a:rPr lang="en-US" sz="3200" b="0" i="1" smtClean="0">
                                    <a:latin typeface="Cambria Math"/>
                                  </a:rPr>
                                  <m:t>𝑠</m:t>
                                </m:r>
                                <m:r>
                                  <a:rPr lang="en-US" sz="3200" b="0" i="1" smtClean="0">
                                    <a:latin typeface="Cambria Math"/>
                                  </a:rPr>
                                  <m:t>+1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latin typeface="Cambria Math"/>
                                  </a:rPr>
                                  <m:t>𝑠</m:t>
                                </m:r>
                                <m:r>
                                  <a:rPr lang="en-US" sz="3200" b="0" i="1" smtClean="0">
                                    <a:latin typeface="Cambria Math"/>
                                  </a:rPr>
                                  <m:t>+2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440" y="1514709"/>
                <a:ext cx="8697950" cy="108715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869475" y="2977375"/>
                <a:ext cx="3992136" cy="9580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 smtClean="0"/>
                  <a:t>V</a:t>
                </a:r>
                <a:r>
                  <a:rPr lang="en-US" sz="3600" b="1" baseline="-25000" dirty="0" smtClean="0"/>
                  <a:t>C</a:t>
                </a:r>
                <a:r>
                  <a:rPr lang="en-US" sz="3600" b="1" dirty="0" smtClean="0"/>
                  <a:t>(s)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b="1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3600" b="1" i="1" smtClean="0">
                            <a:latin typeface="Cambria Math"/>
                          </a:rPr>
                          <m:t>𝒔</m:t>
                        </m:r>
                        <m:r>
                          <a:rPr lang="en-US" sz="3600" b="1" i="1" smtClean="0">
                            <a:latin typeface="Cambria Math"/>
                          </a:rPr>
                          <m:t>+</m:t>
                        </m:r>
                        <m:r>
                          <a:rPr lang="en-US" sz="3600" b="1" i="1" smtClean="0">
                            <a:latin typeface="Cambria Math"/>
                          </a:rPr>
                          <m:t>𝟎</m:t>
                        </m:r>
                        <m:r>
                          <a:rPr lang="en-US" sz="3600" b="1" i="1" smtClean="0">
                            <a:latin typeface="Cambria Math"/>
                          </a:rPr>
                          <m:t>.</m:t>
                        </m:r>
                        <m:r>
                          <a:rPr lang="en-US" sz="3600" b="1" i="1" smtClean="0">
                            <a:latin typeface="Cambria Math"/>
                          </a:rPr>
                          <m:t>𝟓</m:t>
                        </m:r>
                        <m:r>
                          <a:rPr lang="en-US" sz="3600" b="1" i="1" smtClean="0">
                            <a:latin typeface="Cambria Math"/>
                          </a:rPr>
                          <m:t>+</m:t>
                        </m:r>
                        <m:r>
                          <a:rPr lang="en-US" sz="3600" b="1" i="1" smtClean="0">
                            <a:latin typeface="Cambria Math"/>
                          </a:rPr>
                          <m:t>𝟑</m:t>
                        </m:r>
                        <m:r>
                          <a:rPr lang="en-US" sz="3600" b="1" i="1" smtClean="0">
                            <a:latin typeface="Cambria Math"/>
                          </a:rPr>
                          <m:t> </m:t>
                        </m:r>
                        <m:r>
                          <a:rPr lang="en-US" sz="3600" b="1" i="1" smtClean="0">
                            <a:latin typeface="Cambria Math"/>
                          </a:rPr>
                          <m:t>𝑿</m:t>
                        </m:r>
                        <m:r>
                          <a:rPr lang="en-US" sz="3600" b="1" i="1" smtClean="0">
                            <a:latin typeface="Cambria Math"/>
                          </a:rPr>
                          <m:t> </m:t>
                        </m:r>
                        <m:r>
                          <a:rPr lang="en-US" sz="3600" b="1" i="1" smtClean="0">
                            <a:latin typeface="Cambria Math"/>
                          </a:rPr>
                          <m:t>𝟎</m:t>
                        </m:r>
                        <m:r>
                          <a:rPr lang="en-US" sz="3600" b="1" i="1" smtClean="0">
                            <a:latin typeface="Cambria Math"/>
                          </a:rPr>
                          <m:t>.</m:t>
                        </m:r>
                        <m:r>
                          <a:rPr lang="en-US" sz="3600" b="1" i="1" smtClean="0">
                            <a:latin typeface="Cambria Math"/>
                          </a:rPr>
                          <m:t>𝟓</m:t>
                        </m:r>
                      </m:num>
                      <m:den>
                        <m:d>
                          <m:dPr>
                            <m:ctrlPr>
                              <a:rPr lang="en-US" sz="3600" b="1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3600" b="1" i="1" smtClean="0">
                                <a:latin typeface="Cambria Math"/>
                              </a:rPr>
                              <m:t>𝑺</m:t>
                            </m:r>
                            <m:r>
                              <a:rPr lang="en-US" sz="3600" b="1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sz="3600" b="1" i="1" smtClean="0">
                                <a:latin typeface="Cambria Math"/>
                              </a:rPr>
                              <m:t>𝟎</m:t>
                            </m:r>
                            <m:r>
                              <a:rPr lang="en-US" sz="3600" b="1" i="1" smtClean="0">
                                <a:latin typeface="Cambria Math"/>
                              </a:rPr>
                              <m:t>.</m:t>
                            </m:r>
                            <m:r>
                              <a:rPr lang="en-US" sz="3600" b="1" i="1" smtClean="0">
                                <a:latin typeface="Cambria Math"/>
                              </a:rPr>
                              <m:t>𝟓</m:t>
                            </m:r>
                          </m:e>
                        </m:d>
                        <m:r>
                          <a:rPr lang="en-US" sz="3600" b="1" i="1" baseline="30000" smtClean="0">
                            <a:latin typeface="Cambria Math"/>
                          </a:rPr>
                          <m:t>𝟐</m:t>
                        </m:r>
                        <m:r>
                          <a:rPr lang="en-US" sz="3600" b="1" i="1" smtClean="0">
                            <a:latin typeface="Cambria Math"/>
                          </a:rPr>
                          <m:t>+</m:t>
                        </m:r>
                        <m:d>
                          <m:dPr>
                            <m:ctrlPr>
                              <a:rPr lang="en-US" sz="3600" b="1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3600" b="1" i="1" smtClean="0">
                                <a:latin typeface="Cambria Math"/>
                              </a:rPr>
                              <m:t>𝟎</m:t>
                            </m:r>
                            <m:r>
                              <a:rPr lang="en-US" sz="3600" b="1" i="1" smtClean="0">
                                <a:latin typeface="Cambria Math"/>
                              </a:rPr>
                              <m:t>.</m:t>
                            </m:r>
                            <m:r>
                              <a:rPr lang="en-US" sz="3600" b="1" i="1" smtClean="0">
                                <a:latin typeface="Cambria Math"/>
                              </a:rPr>
                              <m:t>𝟓</m:t>
                            </m:r>
                          </m:e>
                        </m:d>
                        <m:r>
                          <a:rPr lang="en-US" sz="3600" b="1" i="1" baseline="30000" smtClean="0"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endParaRPr lang="en-US" sz="3600" b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9475" y="2977375"/>
                <a:ext cx="3992136" cy="958083"/>
              </a:xfrm>
              <a:prstGeom prst="rect">
                <a:avLst/>
              </a:prstGeom>
              <a:blipFill rotWithShape="1">
                <a:blip r:embed="rId3"/>
                <a:stretch>
                  <a:fillRect l="-4733" b="-50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483111" y="4983553"/>
                <a:ext cx="9913434" cy="6032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 smtClean="0"/>
                  <a:t>V</a:t>
                </a:r>
                <a:r>
                  <a:rPr lang="en-US" sz="3200" b="1" baseline="-25000" dirty="0" smtClean="0"/>
                  <a:t>C</a:t>
                </a:r>
                <a:r>
                  <a:rPr lang="en-US" sz="3200" b="1" dirty="0" smtClean="0"/>
                  <a:t>(t)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3200" b="1" i="1" smtClean="0">
                            <a:latin typeface="Cambria Math"/>
                          </a:rPr>
                          <m:t>𝒆</m:t>
                        </m:r>
                      </m:e>
                      <m:sup>
                        <m:r>
                          <a:rPr lang="en-US" sz="3200" b="1" i="1" smtClean="0">
                            <a:latin typeface="Cambria Math"/>
                          </a:rPr>
                          <m:t>−</m:t>
                        </m:r>
                        <m:r>
                          <a:rPr lang="en-US" sz="3200" b="1" i="1" smtClean="0">
                            <a:latin typeface="Cambria Math"/>
                          </a:rPr>
                          <m:t>𝟎</m:t>
                        </m:r>
                        <m:r>
                          <a:rPr lang="en-US" sz="3200" b="1" i="1" smtClean="0">
                            <a:latin typeface="Cambria Math"/>
                          </a:rPr>
                          <m:t>.</m:t>
                        </m:r>
                        <m:r>
                          <a:rPr lang="en-US" sz="3200" b="1" i="1" smtClean="0">
                            <a:latin typeface="Cambria Math"/>
                          </a:rPr>
                          <m:t>𝟓</m:t>
                        </m:r>
                        <m:r>
                          <a:rPr lang="en-US" sz="3200" b="1" i="1" smtClean="0">
                            <a:latin typeface="Cambria Math"/>
                          </a:rPr>
                          <m:t>𝒕</m:t>
                        </m:r>
                      </m:sup>
                    </m:sSup>
                    <m:func>
                      <m:funcPr>
                        <m:ctrlPr>
                          <a:rPr lang="en-US" sz="3200" b="1" i="1" smtClean="0">
                            <a:latin typeface="Cambria Math"/>
                          </a:rPr>
                        </m:ctrlPr>
                      </m:funcPr>
                      <m:fName>
                        <m:r>
                          <a:rPr lang="en-US" sz="3200" b="1" i="0" smtClean="0">
                            <a:latin typeface="Cambria Math"/>
                          </a:rPr>
                          <m:t>𝐜𝐨𝐬</m:t>
                        </m:r>
                      </m:fName>
                      <m:e>
                        <m:d>
                          <m:dPr>
                            <m:ctrlPr>
                              <a:rPr lang="en-US" sz="3200" b="1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3200" b="1" i="1" smtClean="0">
                                <a:latin typeface="Cambria Math"/>
                              </a:rPr>
                              <m:t>𝟎</m:t>
                            </m:r>
                            <m:r>
                              <a:rPr lang="en-US" sz="3200" b="1" i="1" smtClean="0">
                                <a:latin typeface="Cambria Math"/>
                              </a:rPr>
                              <m:t>.</m:t>
                            </m:r>
                            <m:r>
                              <a:rPr lang="en-US" sz="3200" b="1" i="1" smtClean="0">
                                <a:latin typeface="Cambria Math"/>
                              </a:rPr>
                              <m:t>𝟓</m:t>
                            </m:r>
                            <m:r>
                              <a:rPr lang="en-US" sz="3200" b="1" i="1" smtClean="0">
                                <a:latin typeface="Cambria Math"/>
                              </a:rPr>
                              <m:t>𝒕</m:t>
                            </m:r>
                          </m:e>
                        </m:d>
                        <m:r>
                          <a:rPr lang="en-US" sz="3200" b="1" i="1" smtClean="0">
                            <a:latin typeface="Cambria Math"/>
                          </a:rPr>
                          <m:t>𝒖</m:t>
                        </m:r>
                        <m:d>
                          <m:dPr>
                            <m:ctrlPr>
                              <a:rPr lang="en-US" sz="3200" b="1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3200" b="1" i="1" smtClean="0">
                                <a:latin typeface="Cambria Math"/>
                              </a:rPr>
                              <m:t>𝒕</m:t>
                            </m:r>
                          </m:e>
                        </m:d>
                        <m:r>
                          <a:rPr lang="en-US" sz="3200" b="1" i="1" smtClean="0">
                            <a:latin typeface="Cambria Math"/>
                          </a:rPr>
                          <m:t>+</m:t>
                        </m:r>
                        <m:r>
                          <a:rPr lang="en-US" sz="3200" b="1" i="1" smtClean="0">
                            <a:latin typeface="Cambria Math"/>
                          </a:rPr>
                          <m:t>𝟑</m:t>
                        </m:r>
                        <m:sSup>
                          <m:sSupPr>
                            <m:ctrlPr>
                              <a:rPr lang="en-US" sz="3200" b="1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3200" b="1" i="1" smtClean="0">
                                <a:latin typeface="Cambria Math"/>
                              </a:rPr>
                              <m:t>𝒆</m:t>
                            </m:r>
                          </m:e>
                          <m:sup>
                            <m:r>
                              <a:rPr lang="en-US" sz="3200" b="1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sz="3200" b="1" i="1" smtClean="0">
                                <a:latin typeface="Cambria Math"/>
                              </a:rPr>
                              <m:t>𝟎</m:t>
                            </m:r>
                            <m:r>
                              <a:rPr lang="en-US" sz="3200" b="1" i="1" smtClean="0">
                                <a:latin typeface="Cambria Math"/>
                              </a:rPr>
                              <m:t>.</m:t>
                            </m:r>
                            <m:r>
                              <a:rPr lang="en-US" sz="3200" b="1" i="1" smtClean="0">
                                <a:latin typeface="Cambria Math"/>
                              </a:rPr>
                              <m:t>𝟓</m:t>
                            </m:r>
                            <m:r>
                              <a:rPr lang="en-US" sz="3200" b="1" i="1" smtClean="0">
                                <a:latin typeface="Cambria Math"/>
                              </a:rPr>
                              <m:t>𝒕</m:t>
                            </m:r>
                          </m:sup>
                        </m:sSup>
                        <m:func>
                          <m:funcPr>
                            <m:ctrlPr>
                              <a:rPr lang="en-US" sz="3200" b="1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a:rPr lang="en-US" sz="3200" b="1" i="0" smtClean="0">
                                <a:latin typeface="Cambria Math"/>
                              </a:rPr>
                              <m:t>𝐬𝐢𝐧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3200" b="1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3200" b="1" i="1" smtClean="0"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sz="3200" b="1" i="1" smtClean="0"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sz="3200" b="1" i="1" smtClean="0">
                                    <a:latin typeface="Cambria Math"/>
                                  </a:rPr>
                                  <m:t>𝟓</m:t>
                                </m:r>
                                <m:r>
                                  <a:rPr lang="en-US" sz="3200" b="1" i="1" smtClean="0">
                                    <a:latin typeface="Cambria Math"/>
                                  </a:rPr>
                                  <m:t>𝒕</m:t>
                                </m:r>
                              </m:e>
                            </m:d>
                            <m:r>
                              <a:rPr lang="en-US" sz="3200" b="1" i="1" smtClean="0">
                                <a:latin typeface="Cambria Math"/>
                              </a:rPr>
                              <m:t>𝒖</m:t>
                            </m:r>
                            <m:d>
                              <m:dPr>
                                <m:ctrlPr>
                                  <a:rPr lang="en-US" sz="3200" b="1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3200" b="1" i="1" smtClean="0">
                                    <a:latin typeface="Cambria Math"/>
                                  </a:rPr>
                                  <m:t>𝒕</m:t>
                                </m:r>
                              </m:e>
                            </m:d>
                            <m:r>
                              <a:rPr lang="en-US" sz="3200" b="1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sz="3200" b="1" i="1" smtClean="0">
                                <a:latin typeface="Cambria Math"/>
                              </a:rPr>
                              <m:t>𝑽</m:t>
                            </m:r>
                          </m:e>
                        </m:func>
                      </m:e>
                    </m:func>
                  </m:oMath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3111" y="4983553"/>
                <a:ext cx="9913434" cy="603242"/>
              </a:xfrm>
              <a:prstGeom prst="rect">
                <a:avLst/>
              </a:prstGeom>
              <a:blipFill rotWithShape="1">
                <a:blip r:embed="rId4"/>
                <a:stretch>
                  <a:fillRect l="-1537" t="-9184" b="-346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037063" y="200722"/>
            <a:ext cx="3323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SALMAN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3860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933E071D-9858-BBB6-BECA-A19386297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4525" y="358008"/>
            <a:ext cx="5068007" cy="32580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769" y="358008"/>
            <a:ext cx="4199797" cy="5955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046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23386" y="527369"/>
                <a:ext cx="5508702" cy="5841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sz="140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𝑠</m:t>
                                    </m:r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+1</m:t>
                                    </m:r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−0.5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−0.5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𝑠</m:t>
                                </m:r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+0.5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400" b="0" i="1" smtClean="0">
                          <a:latin typeface="Cambria Math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400" b="0" i="1" smtClean="0">
                                    <a:latin typeface="Cambria Math"/>
                                  </a:rPr>
                                  <m:t>𝑉</m:t>
                                </m:r>
                                <m:r>
                                  <a:rPr lang="en-US" sz="1400" b="0" i="1" baseline="-25000" smtClean="0">
                                    <a:latin typeface="Cambria Math"/>
                                  </a:rPr>
                                  <m:t>𝐿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𝑉</m:t>
                                </m:r>
                                <m:r>
                                  <a:rPr lang="en-US" sz="1400" b="0" i="1" baseline="-25000" smtClean="0">
                                    <a:latin typeface="Cambria Math"/>
                                  </a:rPr>
                                  <m:t>𝐶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400" b="0" i="1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sz="1400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𝑠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400" dirty="0" smtClean="0"/>
              </a:p>
              <a:p>
                <a:r>
                  <a:rPr lang="en-US" sz="1400" dirty="0" smtClean="0"/>
                  <a:t>M     V</a:t>
                </a:r>
                <a:r>
                  <a:rPr lang="en-US" sz="1400" baseline="-25000" dirty="0" smtClean="0"/>
                  <a:t>1</a:t>
                </a:r>
                <a:r>
                  <a:rPr lang="en-US" sz="1400" dirty="0" smtClean="0"/>
                  <a:t> = V</a:t>
                </a:r>
                <a:r>
                  <a:rPr lang="en-US" sz="1400" baseline="-25000" dirty="0" smtClean="0"/>
                  <a:t>2</a:t>
                </a:r>
              </a:p>
              <a:p>
                <a:r>
                  <a:rPr lang="en-US" sz="1400" baseline="-25000" dirty="0"/>
                  <a:t>	</a:t>
                </a:r>
                <a:r>
                  <a:rPr lang="en-US" sz="1400" baseline="-25000" dirty="0" smtClean="0"/>
                  <a:t>		MV</a:t>
                </a:r>
                <a:r>
                  <a:rPr lang="en-US" sz="1400" baseline="-42000" dirty="0" smtClean="0"/>
                  <a:t>1</a:t>
                </a:r>
                <a:r>
                  <a:rPr lang="en-US" sz="1400" baseline="-25000" dirty="0" smtClean="0"/>
                  <a:t> =V</a:t>
                </a:r>
                <a:r>
                  <a:rPr lang="en-US" sz="1400" baseline="-50000" dirty="0" smtClean="0"/>
                  <a:t>2</a:t>
                </a:r>
              </a:p>
              <a:p>
                <a:r>
                  <a:rPr lang="en-US" sz="1400" baseline="-25000" dirty="0"/>
                  <a:t>	</a:t>
                </a:r>
                <a:r>
                  <a:rPr lang="en-US" sz="1400" baseline="-25000" dirty="0" smtClean="0"/>
                  <a:t>	</a:t>
                </a:r>
                <a:r>
                  <a:rPr lang="en-US" sz="1400" dirty="0" smtClean="0"/>
                  <a:t>  </a:t>
                </a:r>
                <a14:m>
                  <m:oMath xmlns:m="http://schemas.openxmlformats.org/officeDocument/2006/math">
                    <m:r>
                      <a:rPr lang="en-US" sz="1400" b="0" i="0" baseline="-25000" smtClean="0">
                        <a:latin typeface="Cambria Math"/>
                        <a:ea typeface="Cambria Math"/>
                      </a:rPr>
                      <m:t>              </m:t>
                    </m:r>
                    <m:r>
                      <a:rPr lang="en-US" sz="1400" i="1" baseline="-25000" smtClean="0"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en-US" sz="1400" baseline="-25000" dirty="0" smtClean="0"/>
                  <a:t>	V</a:t>
                </a:r>
                <a:r>
                  <a:rPr lang="en-US" sz="1400" baseline="-46000" dirty="0" smtClean="0"/>
                  <a:t>1</a:t>
                </a:r>
                <a:r>
                  <a:rPr lang="en-US" sz="1400" baseline="-25000" dirty="0" smtClean="0"/>
                  <a:t>=M</a:t>
                </a:r>
                <a:r>
                  <a:rPr lang="en-US" sz="1400" dirty="0" smtClean="0"/>
                  <a:t>-1</a:t>
                </a:r>
                <a:r>
                  <a:rPr lang="en-US" sz="1400" baseline="-25000" dirty="0"/>
                  <a:t> </a:t>
                </a:r>
                <a:r>
                  <a:rPr lang="en-US" sz="1400" baseline="-25000" dirty="0" smtClean="0"/>
                  <a:t>V</a:t>
                </a:r>
                <a:r>
                  <a:rPr lang="en-US" sz="1400" baseline="-40000" dirty="0" smtClean="0"/>
                  <a:t>2</a:t>
                </a:r>
              </a:p>
              <a:p>
                <a:endParaRPr lang="en-US" sz="1400" baseline="-25000" dirty="0" smtClean="0"/>
              </a:p>
              <a:p>
                <a:endParaRPr lang="en-US" sz="1400" baseline="-25000" dirty="0" smtClean="0"/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4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400" i="1">
                                  <a:latin typeface="Cambria Math"/>
                                </a:rPr>
                                <m:t>𝑉</m:t>
                              </m:r>
                              <m:r>
                                <a:rPr lang="en-US" sz="1400" i="1" baseline="-25000">
                                  <a:latin typeface="Cambria Math"/>
                                </a:rPr>
                                <m:t>𝐿</m:t>
                              </m:r>
                            </m:e>
                          </m:mr>
                          <m:m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𝑉</m:t>
                              </m:r>
                              <m:r>
                                <a:rPr lang="en-US" sz="1400" i="1" baseline="-25000">
                                  <a:latin typeface="Cambria Math"/>
                                </a:rPr>
                                <m:t>𝐶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400" dirty="0" smtClean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4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sz="14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1">
                                      <a:latin typeface="Cambria Math"/>
                                    </a:rPr>
                                    <m:t>𝑠</m:t>
                                  </m:r>
                                  <m:r>
                                    <a:rPr lang="en-US" sz="1400" i="1">
                                      <a:latin typeface="Cambria Math"/>
                                    </a:rPr>
                                    <m:t>+1</m:t>
                                  </m:r>
                                </m:num>
                                <m:den>
                                  <m:r>
                                    <a:rPr lang="en-US" sz="1400" i="1"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en-US" sz="1400" b="0" i="1" smtClean="0">
                                      <a:latin typeface="Cambria Math"/>
                                    </a:rPr>
                                    <m:t>𝑠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−0.5</m:t>
                              </m:r>
                            </m:e>
                          </m:mr>
                          <m:m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−0.5</m:t>
                              </m:r>
                            </m:e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sz="1400" i="1">
                                  <a:latin typeface="Cambria Math"/>
                                </a:rPr>
                                <m:t>+0.5</m:t>
                              </m:r>
                            </m:e>
                          </m:mr>
                        </m:m>
                      </m:e>
                    </m:d>
                    <m:r>
                      <a:rPr lang="en-US" sz="1400" b="0" i="1" baseline="50000" smtClean="0">
                        <a:latin typeface="Cambria Math"/>
                      </a:rPr>
                      <m:t>−1</m:t>
                    </m:r>
                    <m:r>
                      <a:rPr lang="en-US" sz="1400" b="0" i="0" smtClean="0">
                        <a:latin typeface="Cambria Math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4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sz="14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400" i="1">
                                      <a:latin typeface="Cambria Math"/>
                                    </a:rPr>
                                    <m:t>𝑠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400" dirty="0" smtClean="0"/>
                  <a:t>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i="1" dirty="0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400" i="1" dirty="0" smtClean="0"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400" i="1" dirty="0" smtClean="0"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1400" b="0" i="1" dirty="0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e>
                                  <m:r>
                                    <a:rPr lang="en-US" sz="1400" b="0" i="1" dirty="0" smtClean="0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1400" b="0" i="1" dirty="0" smtClean="0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e>
                                  <m:r>
                                    <a:rPr lang="en-US" sz="1400" b="0" i="1" dirty="0" smtClean="0">
                                      <a:latin typeface="Cambria Math"/>
                                    </a:rPr>
                                    <m:t>𝑑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sz="1400" b="0" i="1" baseline="50000" dirty="0" smtClean="0">
                            <a:latin typeface="Cambria Math"/>
                          </a:rPr>
                          <m:t>−1</m:t>
                        </m:r>
                        <m:r>
                          <a:rPr lang="en-US" sz="1400" b="0" i="1" dirty="0" smtClean="0">
                            <a:latin typeface="Cambria Math"/>
                          </a:rPr>
                          <m:t>= </m:t>
                        </m:r>
                        <m:f>
                          <m:fPr>
                            <m:ctrlPr>
                              <a:rPr lang="en-US" sz="1400" b="0" i="1" dirty="0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400" b="0" i="1" dirty="0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1400" b="0" i="1" dirty="0" smtClean="0">
                                <a:latin typeface="Cambria Math"/>
                              </a:rPr>
                              <m:t>𝑎𝑑</m:t>
                            </m:r>
                            <m:r>
                              <a:rPr lang="en-US" sz="1400" b="0" i="1" dirty="0" smtClean="0">
                                <a:latin typeface="Cambria Math"/>
                              </a:rPr>
                              <m:t> −</m:t>
                            </m:r>
                            <m:r>
                              <a:rPr lang="en-US" sz="1400" b="0" i="1" dirty="0" smtClean="0">
                                <a:latin typeface="Cambria Math"/>
                              </a:rPr>
                              <m:t>𝑏𝑐</m:t>
                            </m:r>
                          </m:den>
                        </m:f>
                        <m:d>
                          <m:dPr>
                            <m:begChr m:val="["/>
                            <m:endChr m:val="]"/>
                            <m:ctrlPr>
                              <a:rPr lang="en-US" sz="1400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400" b="0" i="1" dirty="0" smtClean="0"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1400" b="0" i="1" dirty="0" smtClean="0">
                                      <a:latin typeface="Cambria Math"/>
                                    </a:rPr>
                                    <m:t>𝑑</m:t>
                                  </m:r>
                                </m:e>
                                <m:e>
                                  <m:r>
                                    <a:rPr lang="en-US" sz="1400" b="0" i="1" dirty="0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sz="1400" b="0" i="1" dirty="0" smtClean="0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1400" b="0" i="1" dirty="0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sz="1400" b="0" i="1" dirty="0" smtClean="0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e>
                                  <m:r>
                                    <a:rPr lang="en-US" sz="1400" b="0" i="1" dirty="0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</m:mr>
                            </m:m>
                          </m:e>
                        </m:d>
                      </m:e>
                    </m:d>
                  </m:oMath>
                </a14:m>
                <a:endParaRPr lang="en-US" sz="1400" dirty="0" smtClean="0"/>
              </a:p>
              <a:p>
                <a:endParaRPr lang="en-US" sz="1400" dirty="0" smtClean="0"/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4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400" i="1">
                                  <a:latin typeface="Cambria Math"/>
                                </a:rPr>
                                <m:t>𝑉</m:t>
                              </m:r>
                              <m:r>
                                <a:rPr lang="en-US" sz="1400" i="1" baseline="-25000">
                                  <a:latin typeface="Cambria Math"/>
                                </a:rPr>
                                <m:t>𝐿</m:t>
                              </m:r>
                            </m:e>
                          </m:mr>
                          <m:m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𝑉</m:t>
                              </m:r>
                              <m:r>
                                <a:rPr lang="en-US" sz="1400" i="1" baseline="-25000">
                                  <a:latin typeface="Cambria Math"/>
                                </a:rPr>
                                <m:t>𝐶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400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f>
                          <m:fPr>
                            <m:ctrlPr>
                              <a:rPr lang="en-US" sz="1400" i="1" smtClean="0">
                                <a:latin typeface="Cambria Math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sz="14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𝑠</m:t>
                                </m:r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+1</m:t>
                                </m:r>
                              </m:e>
                            </m:d>
                          </m:num>
                          <m:den>
                            <m:r>
                              <a:rPr lang="en-US" sz="1400" b="0" i="1" smtClean="0">
                                <a:latin typeface="Cambria Math"/>
                              </a:rPr>
                              <m:t>2</m:t>
                            </m:r>
                            <m:r>
                              <a:rPr lang="en-US" sz="1400" b="0" i="1" smtClean="0">
                                <a:latin typeface="Cambria Math"/>
                              </a:rPr>
                              <m:t>𝑠</m:t>
                            </m:r>
                          </m:den>
                        </m:f>
                        <m:d>
                          <m:dPr>
                            <m:ctrlPr>
                              <a:rPr lang="en-US" sz="14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/>
                              </a:rPr>
                              <m:t>𝑠</m:t>
                            </m:r>
                            <m:r>
                              <a:rPr lang="en-US" sz="1400" b="0" i="1" smtClean="0">
                                <a:latin typeface="Cambria Math"/>
                              </a:rPr>
                              <m:t>+0.5</m:t>
                            </m:r>
                          </m:e>
                        </m:d>
                        <m:r>
                          <a:rPr lang="en-US" sz="1400" b="0" i="1" smtClean="0">
                            <a:latin typeface="Cambria Math"/>
                          </a:rPr>
                          <m:t>−</m:t>
                        </m:r>
                        <m:d>
                          <m:dPr>
                            <m:ctrlPr>
                              <a:rPr lang="en-US" sz="14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/>
                              </a:rPr>
                              <m:t>0.5</m:t>
                            </m:r>
                          </m:e>
                        </m:d>
                        <m:r>
                          <a:rPr lang="en-US" sz="1400" b="0" i="1" baseline="30000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sz="1400" b="0" i="1" smtClean="0">
                        <a:latin typeface="Cambria Math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400" b="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400" b="0" i="1" smtClean="0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sz="1400" b="0" i="1" smtClean="0">
                                  <a:latin typeface="Cambria Math"/>
                                </a:rPr>
                                <m:t>+0.5</m:t>
                              </m:r>
                            </m:e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+0.5</m:t>
                              </m:r>
                            </m:e>
                          </m:mr>
                          <m:m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+0.5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sz="1400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b="0" i="1" smtClean="0">
                                      <a:latin typeface="Cambria Math"/>
                                    </a:rPr>
                                    <m:t>𝑠</m:t>
                                  </m:r>
                                  <m:r>
                                    <a:rPr lang="en-US" sz="1400" b="0" i="1" smtClean="0">
                                      <a:latin typeface="Cambria Math"/>
                                    </a:rPr>
                                    <m:t>+1</m:t>
                                  </m:r>
                                </m:num>
                                <m:den>
                                  <m:r>
                                    <a:rPr lang="en-US" sz="1400" b="0" i="1" smtClean="0"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en-US" sz="1400" b="0" i="1" smtClean="0">
                                      <a:latin typeface="Cambria Math"/>
                                    </a:rPr>
                                    <m:t>𝑠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14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4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sz="14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400" i="1">
                                      <a:latin typeface="Cambria Math"/>
                                    </a:rPr>
                                    <m:t>𝑠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1400" dirty="0" smtClean="0"/>
              </a:p>
              <a:p>
                <a:endParaRPr lang="en-US" sz="1400" dirty="0" smtClean="0"/>
              </a:p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4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f>
                          <m:fPr>
                            <m:ctrlPr>
                              <a:rPr lang="en-US" sz="140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400" b="0" i="1" smtClean="0">
                                <a:latin typeface="Cambria Math"/>
                              </a:rPr>
                              <m:t>𝑠</m:t>
                            </m:r>
                            <m:r>
                              <a:rPr lang="en-US" sz="1400" b="0" i="1" baseline="30000" smtClean="0">
                                <a:latin typeface="Cambria Math"/>
                              </a:rPr>
                              <m:t>2</m:t>
                            </m:r>
                            <m:r>
                              <a:rPr lang="en-US" sz="1400" b="0" i="1" smtClean="0">
                                <a:latin typeface="Cambria Math"/>
                              </a:rPr>
                              <m:t>+1.5</m:t>
                            </m:r>
                            <m:r>
                              <a:rPr lang="en-US" sz="1400" b="0" i="1" smtClean="0">
                                <a:latin typeface="Cambria Math"/>
                              </a:rPr>
                              <m:t>𝑠</m:t>
                            </m:r>
                            <m:r>
                              <a:rPr lang="en-US" sz="1400" b="0" i="1" smtClean="0">
                                <a:latin typeface="Cambria Math"/>
                              </a:rPr>
                              <m:t>+0.5</m:t>
                            </m:r>
                          </m:num>
                          <m:den>
                            <m:r>
                              <a:rPr lang="en-US" sz="1400" b="0" i="1" smtClean="0">
                                <a:latin typeface="Cambria Math"/>
                              </a:rPr>
                              <m:t>2</m:t>
                            </m:r>
                            <m:r>
                              <a:rPr lang="en-US" sz="1400" b="0" i="1" smtClean="0">
                                <a:latin typeface="Cambria Math"/>
                              </a:rPr>
                              <m:t>𝑠</m:t>
                            </m:r>
                          </m:den>
                        </m:f>
                        <m:r>
                          <a:rPr lang="en-US" sz="1400" b="0" i="1" smtClean="0">
                            <a:latin typeface="Cambria Math"/>
                          </a:rPr>
                          <m:t> −0.25</m:t>
                        </m:r>
                      </m:den>
                    </m:f>
                    <m:r>
                      <a:rPr lang="en-US" sz="1400" b="0" i="1" smtClean="0">
                        <a:latin typeface="Cambria Math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400" b="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400" b="0" i="1" smtClean="0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sz="1400" b="0" i="1" smtClean="0">
                                  <a:latin typeface="Cambria Math"/>
                                </a:rPr>
                                <m:t>+0.5</m:t>
                              </m:r>
                            </m:e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+0.5</m:t>
                              </m:r>
                            </m:e>
                          </m:mr>
                          <m:m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+0.5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sz="1400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b="0" i="1" smtClean="0">
                                      <a:latin typeface="Cambria Math"/>
                                    </a:rPr>
                                    <m:t>𝑠</m:t>
                                  </m:r>
                                  <m:r>
                                    <a:rPr lang="en-US" sz="1400" b="0" i="1" smtClean="0">
                                      <a:latin typeface="Cambria Math"/>
                                    </a:rPr>
                                    <m:t>+1</m:t>
                                  </m:r>
                                </m:num>
                                <m:den>
                                  <m:r>
                                    <a:rPr lang="en-US" sz="1400" b="0" i="1" smtClean="0"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en-US" sz="1400" b="0" i="1" smtClean="0">
                                      <a:latin typeface="Cambria Math"/>
                                    </a:rPr>
                                    <m:t>𝑠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r>
                  <a:rPr lang="en-US" sz="1400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4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sz="14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400" i="1">
                                      <a:latin typeface="Cambria Math"/>
                                    </a:rPr>
                                    <m:t>𝑠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1400" dirty="0" smtClean="0"/>
              </a:p>
              <a:p>
                <a:endParaRPr lang="en-US" sz="1400" dirty="0" smtClean="0"/>
              </a:p>
              <a:p>
                <a:r>
                  <a:rPr lang="en-US" sz="1400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/>
                          </a:rPr>
                          <m:t>2</m:t>
                        </m:r>
                        <m:r>
                          <a:rPr lang="en-US" sz="1400" b="0" i="1" smtClean="0">
                            <a:latin typeface="Cambria Math"/>
                          </a:rPr>
                          <m:t>𝑠</m:t>
                        </m:r>
                      </m:num>
                      <m:den>
                        <m:r>
                          <a:rPr lang="en-US" sz="1400" b="0" i="1" smtClean="0">
                            <a:latin typeface="Cambria Math"/>
                          </a:rPr>
                          <m:t>𝑠</m:t>
                        </m:r>
                        <m:r>
                          <a:rPr lang="en-US" sz="1400" b="0" i="1" baseline="30000" smtClean="0">
                            <a:latin typeface="Cambria Math"/>
                          </a:rPr>
                          <m:t>2</m:t>
                        </m:r>
                        <m:r>
                          <a:rPr lang="en-US" sz="1400" b="0" i="1" smtClean="0">
                            <a:latin typeface="Cambria Math"/>
                          </a:rPr>
                          <m:t>+</m:t>
                        </m:r>
                        <m:r>
                          <a:rPr lang="en-US" sz="1400" b="0" i="1" smtClean="0">
                            <a:latin typeface="Cambria Math"/>
                          </a:rPr>
                          <m:t>𝑠</m:t>
                        </m:r>
                        <m:r>
                          <a:rPr lang="en-US" sz="1400" b="0" i="1" smtClean="0">
                            <a:latin typeface="Cambria Math"/>
                          </a:rPr>
                          <m:t>+0.5</m:t>
                        </m:r>
                      </m:den>
                    </m:f>
                  </m:oMath>
                </a14:m>
                <a:r>
                  <a:rPr lang="en-US" sz="1400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i="1" dirty="0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400" i="1" dirty="0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400" b="0" i="1" dirty="0" smtClean="0"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sz="1400" b="0" i="1" dirty="0" smtClean="0">
                                  <a:latin typeface="Cambria Math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1400" b="0" i="1" dirty="0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b="0" i="1" dirty="0" smtClean="0">
                                      <a:latin typeface="Cambria Math"/>
                                    </a:rPr>
                                    <m:t>0.5</m:t>
                                  </m:r>
                                </m:num>
                                <m:den>
                                  <m:r>
                                    <a:rPr lang="en-US" sz="1400" b="0" i="1" dirty="0" smtClean="0">
                                      <a:latin typeface="Cambria Math"/>
                                    </a:rPr>
                                    <m:t>𝑠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sz="1400" b="0" i="1" dirty="0" smtClean="0">
                                  <a:latin typeface="Cambria Math"/>
                                </a:rPr>
                                <m:t>+0.5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sz="1400" i="1" dirty="0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b="0" i="1" dirty="0" smtClean="0">
                                      <a:latin typeface="Cambria Math"/>
                                    </a:rPr>
                                    <m:t>0.5</m:t>
                                  </m:r>
                                </m:num>
                                <m:den>
                                  <m:r>
                                    <a:rPr lang="en-US" sz="1400" b="0" i="1" dirty="0" smtClean="0">
                                      <a:latin typeface="Cambria Math"/>
                                    </a:rPr>
                                    <m:t>𝑠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sz="1400" i="1" dirty="0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b="0" i="1" dirty="0" smtClean="0">
                                      <a:latin typeface="Cambria Math"/>
                                    </a:rPr>
                                    <m:t>𝑠</m:t>
                                  </m:r>
                                  <m:r>
                                    <a:rPr lang="en-US" sz="1400" b="0" i="1" dirty="0" smtClean="0">
                                      <a:latin typeface="Cambria Math"/>
                                    </a:rPr>
                                    <m:t>+1</m:t>
                                  </m:r>
                                </m:num>
                                <m:den>
                                  <m:r>
                                    <a:rPr lang="en-US" sz="1400" b="0" i="1" dirty="0" smtClean="0"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en-US" sz="1400" b="0" i="1" dirty="0" smtClean="0">
                                      <a:latin typeface="Cambria Math"/>
                                    </a:rPr>
                                    <m:t>𝑠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en-US" sz="1400" dirty="0" smtClean="0"/>
              </a:p>
              <a:p>
                <a:endParaRPr lang="en-US" sz="1400" dirty="0" smtClean="0"/>
              </a:p>
              <a:p>
                <a:r>
                  <a:rPr lang="en-US" sz="1400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/>
                          </a:rPr>
                          <m:t>2</m:t>
                        </m:r>
                        <m:r>
                          <a:rPr lang="en-US" sz="1400" i="1">
                            <a:latin typeface="Cambria Math"/>
                          </a:rPr>
                          <m:t>𝑠</m:t>
                        </m:r>
                      </m:num>
                      <m:den>
                        <m:r>
                          <a:rPr lang="en-US" sz="1400" i="1">
                            <a:latin typeface="Cambria Math"/>
                          </a:rPr>
                          <m:t>𝑠</m:t>
                        </m:r>
                        <m:r>
                          <a:rPr lang="en-US" sz="1400" i="1" baseline="30000">
                            <a:latin typeface="Cambria Math"/>
                          </a:rPr>
                          <m:t>2</m:t>
                        </m:r>
                        <m:r>
                          <a:rPr lang="en-US" sz="1400" i="1">
                            <a:latin typeface="Cambria Math"/>
                          </a:rPr>
                          <m:t>+</m:t>
                        </m:r>
                        <m:r>
                          <a:rPr lang="en-US" sz="1400" i="1">
                            <a:latin typeface="Cambria Math"/>
                          </a:rPr>
                          <m:t>𝑠</m:t>
                        </m:r>
                        <m:r>
                          <a:rPr lang="en-US" sz="1400" i="1">
                            <a:latin typeface="Cambria Math"/>
                          </a:rPr>
                          <m:t>+0.5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sz="140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40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sz="140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b="0" i="1" smtClean="0">
                                      <a:latin typeface="Cambria Math"/>
                                    </a:rPr>
                                    <m:t>1.5</m:t>
                                  </m:r>
                                  <m:r>
                                    <a:rPr lang="en-US" sz="1400" b="0" i="1" smtClean="0">
                                      <a:latin typeface="Cambria Math"/>
                                    </a:rPr>
                                    <m:t>𝑠</m:t>
                                  </m:r>
                                  <m:r>
                                    <a:rPr lang="en-US" sz="1400" b="0" i="1" smtClean="0">
                                      <a:latin typeface="Cambria Math"/>
                                    </a:rPr>
                                    <m:t>+0.5</m:t>
                                  </m:r>
                                </m:num>
                                <m:den>
                                  <m:r>
                                    <a:rPr lang="en-US" sz="1400" b="0" i="1" smtClean="0">
                                      <a:latin typeface="Cambria Math"/>
                                    </a:rPr>
                                    <m:t>𝑠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sz="140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b="0" i="1" smtClean="0">
                                      <a:latin typeface="Cambria Math"/>
                                    </a:rPr>
                                    <m:t>𝑠</m:t>
                                  </m:r>
                                  <m:r>
                                    <a:rPr lang="en-US" sz="1400" b="0" i="1" smtClean="0">
                                      <a:latin typeface="Cambria Math"/>
                                    </a:rPr>
                                    <m:t>+2</m:t>
                                  </m:r>
                                </m:num>
                                <m:den>
                                  <m:r>
                                    <a:rPr lang="en-US" sz="1400" b="0" i="1" smtClean="0"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en-US" sz="1400" b="0" i="1" smtClean="0">
                                      <a:latin typeface="Cambria Math"/>
                                    </a:rPr>
                                    <m:t>𝑠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  <m:r>
                      <a:rPr lang="en-US" sz="1400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sz="1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/>
                          </a:rPr>
                          <m:t>2</m:t>
                        </m:r>
                        <m:r>
                          <a:rPr lang="en-US" sz="1400" b="0" i="1" smtClean="0">
                            <a:latin typeface="Cambria Math"/>
                          </a:rPr>
                          <m:t>𝑠</m:t>
                        </m:r>
                      </m:num>
                      <m:den>
                        <m:d>
                          <m:dPr>
                            <m:ctrlPr>
                              <a:rPr lang="en-US" sz="14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/>
                              </a:rPr>
                              <m:t>𝑠</m:t>
                            </m:r>
                            <m:r>
                              <a:rPr lang="en-US" sz="1400" b="0" i="1" smtClean="0">
                                <a:latin typeface="Cambria Math"/>
                              </a:rPr>
                              <m:t>+0.5</m:t>
                            </m:r>
                          </m:e>
                        </m:d>
                        <m:r>
                          <a:rPr lang="en-US" sz="1400" b="0" i="1" baseline="30000" smtClean="0">
                            <a:latin typeface="Cambria Math"/>
                          </a:rPr>
                          <m:t>2</m:t>
                        </m:r>
                        <m:r>
                          <a:rPr lang="en-US" sz="1400" b="0" i="1" smtClean="0">
                            <a:latin typeface="Cambria Math"/>
                          </a:rPr>
                          <m:t>+0.5</m:t>
                        </m:r>
                        <m:r>
                          <a:rPr lang="en-US" sz="1400" b="0" i="1" baseline="30000" smtClean="0">
                            <a:latin typeface="Cambria Math"/>
                          </a:rPr>
                          <m:t>2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400" b="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sz="1400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b="0" i="1" smtClean="0">
                                      <a:latin typeface="Cambria Math"/>
                                    </a:rPr>
                                    <m:t>3</m:t>
                                  </m:r>
                                  <m:r>
                                    <a:rPr lang="en-US" sz="1400" b="0" i="1" smtClean="0">
                                      <a:latin typeface="Cambria Math"/>
                                    </a:rPr>
                                    <m:t>𝑠</m:t>
                                  </m:r>
                                  <m:r>
                                    <a:rPr lang="en-US" sz="1400" b="0" i="1" smtClean="0">
                                      <a:latin typeface="Cambria Math"/>
                                    </a:rPr>
                                    <m:t>+1</m:t>
                                  </m:r>
                                </m:num>
                                <m:den>
                                  <m:r>
                                    <a:rPr lang="en-US" sz="1400" b="0" i="1" smtClean="0"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en-US" sz="1400" b="0" i="1" smtClean="0">
                                      <a:latin typeface="Cambria Math"/>
                                    </a:rPr>
                                    <m:t>𝑠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sz="1400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b="0" i="1" smtClean="0">
                                      <a:latin typeface="Cambria Math"/>
                                    </a:rPr>
                                    <m:t>𝑠</m:t>
                                  </m:r>
                                  <m:r>
                                    <a:rPr lang="en-US" sz="1400" b="0" i="1" smtClean="0">
                                      <a:latin typeface="Cambria Math"/>
                                    </a:rPr>
                                    <m:t>+2</m:t>
                                  </m:r>
                                </m:num>
                                <m:den>
                                  <m:r>
                                    <a:rPr lang="en-US" sz="1400" b="0" i="1" smtClean="0"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en-US" sz="1400" b="0" i="1" smtClean="0">
                                      <a:latin typeface="Cambria Math"/>
                                    </a:rPr>
                                    <m:t>𝑠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en-US" sz="1400" dirty="0" smtClean="0"/>
              </a:p>
              <a:p>
                <a:endParaRPr lang="en-US" sz="1400" dirty="0" smtClean="0"/>
              </a:p>
              <a:p>
                <a:r>
                  <a:rPr lang="en-US" sz="1400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d>
                          <m:dPr>
                            <m:ctrlPr>
                              <a:rPr lang="en-US" sz="14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/>
                              </a:rPr>
                              <m:t>𝑠</m:t>
                            </m:r>
                            <m:r>
                              <a:rPr lang="en-US" sz="1400" b="0" i="1" smtClean="0">
                                <a:latin typeface="Cambria Math"/>
                              </a:rPr>
                              <m:t>+0.5</m:t>
                            </m:r>
                          </m:e>
                        </m:d>
                        <m:r>
                          <a:rPr lang="en-US" sz="1400" b="0" i="1" baseline="30000" smtClean="0">
                            <a:latin typeface="Cambria Math"/>
                          </a:rPr>
                          <m:t>2</m:t>
                        </m:r>
                        <m:r>
                          <a:rPr lang="en-US" sz="1400" b="0" i="1" smtClean="0">
                            <a:latin typeface="Cambria Math"/>
                          </a:rPr>
                          <m:t>+0.5</m:t>
                        </m:r>
                        <m:r>
                          <a:rPr lang="en-US" sz="1400" b="0" i="1" baseline="30000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sz="1400" b="0" i="1" smtClean="0">
                        <a:latin typeface="Cambria Math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400" b="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400" b="0" i="1" smtClean="0">
                                  <a:latin typeface="Cambria Math"/>
                                </a:rPr>
                                <m:t>3</m:t>
                              </m:r>
                              <m:r>
                                <a:rPr lang="en-US" sz="1400" b="0" i="1" smtClean="0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sz="1400" b="0" i="1" smtClean="0">
                                  <a:latin typeface="Cambria Math"/>
                                </a:rPr>
                                <m:t>+1</m:t>
                              </m:r>
                            </m:e>
                          </m:mr>
                          <m:m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sz="1400" b="0" i="1" smtClean="0">
                                  <a:latin typeface="Cambria Math"/>
                                </a:rPr>
                                <m:t>+2</m:t>
                              </m:r>
                            </m:e>
                          </m:mr>
                        </m:m>
                      </m:e>
                    </m:d>
                    <m:r>
                      <a:rPr lang="en-US" sz="1400" b="0" i="1" smtClean="0">
                        <a:latin typeface="Cambria Math"/>
                      </a:rPr>
                      <m:t> </m:t>
                    </m:r>
                  </m:oMath>
                </a14:m>
                <a:endParaRPr lang="en-US" sz="1400" dirty="0" smtClean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386" y="527369"/>
                <a:ext cx="5508702" cy="5841984"/>
              </a:xfrm>
              <a:prstGeom prst="rect">
                <a:avLst/>
              </a:prstGeom>
              <a:blipFill rotWithShape="1">
                <a:blip r:embed="rId3"/>
                <a:stretch>
                  <a:fillRect l="-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173484" y="5802291"/>
                <a:ext cx="2669527" cy="99995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/>
                          <a:ea typeface="Cambria Math"/>
                        </a:rPr>
                        <m:t>→</m:t>
                      </m:r>
                      <m:r>
                        <a:rPr lang="en-US" sz="1200" i="1" smtClean="0">
                          <a:latin typeface="Cambria Math"/>
                          <a:ea typeface="Cambria Math"/>
                        </a:rPr>
                        <m:t>𝑉𝑐</m:t>
                      </m:r>
                      <m:d>
                        <m:dPr>
                          <m:ctrlPr>
                            <a:rPr lang="en-US" sz="12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200" i="1">
                              <a:latin typeface="Cambria Math"/>
                              <a:ea typeface="Cambria Math"/>
                            </a:rPr>
                            <m:t>𝑠</m:t>
                          </m:r>
                        </m:e>
                      </m:d>
                      <m:r>
                        <a:rPr lang="en-US" sz="1200" i="1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1200" i="1">
                              <a:latin typeface="Cambria Math"/>
                              <a:ea typeface="Cambria Math"/>
                            </a:rPr>
                            <m:t>𝑠</m:t>
                          </m:r>
                          <m:r>
                            <a:rPr lang="en-US" sz="1200" i="1">
                              <a:latin typeface="Cambria Math"/>
                              <a:ea typeface="Cambria Math"/>
                            </a:rPr>
                            <m:t>+2</m:t>
                          </m:r>
                        </m:num>
                        <m:den>
                          <m:r>
                            <a:rPr lang="en-US" sz="1200" i="1">
                              <a:latin typeface="Cambria Math"/>
                              <a:ea typeface="Cambria Math"/>
                            </a:rPr>
                            <m:t>𝑠</m:t>
                          </m:r>
                          <m:r>
                            <a:rPr lang="en-US" sz="1200" i="1">
                              <a:latin typeface="Cambria Math"/>
                              <a:ea typeface="Cambria Math"/>
                            </a:rPr>
                            <m:t>2+</m:t>
                          </m:r>
                          <m:r>
                            <a:rPr lang="en-US" sz="1200" i="1">
                              <a:latin typeface="Cambria Math"/>
                              <a:ea typeface="Cambria Math"/>
                            </a:rPr>
                            <m:t>𝑠</m:t>
                          </m:r>
                          <m:r>
                            <a:rPr lang="en-US" sz="1200" i="1">
                              <a:latin typeface="Cambria Math"/>
                              <a:ea typeface="Cambria Math"/>
                            </a:rPr>
                            <m:t>+0.5</m:t>
                          </m:r>
                        </m:den>
                      </m:f>
                    </m:oMath>
                  </m:oMathPara>
                </a14:m>
                <a:endParaRPr lang="en-US" sz="1200" i="1" dirty="0" smtClean="0">
                  <a:latin typeface="Cambria Math"/>
                  <a:ea typeface="Cambria Math"/>
                </a:endParaRPr>
              </a:p>
              <a:p>
                <a:endParaRPr lang="en-US" sz="1200" i="1" dirty="0">
                  <a:latin typeface="Cambria Math"/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1200" i="1">
                              <a:latin typeface="Cambria Math"/>
                              <a:ea typeface="Cambria Math"/>
                            </a:rPr>
                            <m:t>𝑠</m:t>
                          </m:r>
                          <m:r>
                            <a:rPr lang="en-US" sz="1200" i="1">
                              <a:latin typeface="Cambria Math"/>
                              <a:ea typeface="Cambria Math"/>
                            </a:rPr>
                            <m:t>+2</m:t>
                          </m:r>
                        </m:num>
                        <m:den>
                          <m:d>
                            <m:dPr>
                              <m:ctrlPr>
                                <a:rPr lang="en-US" sz="1200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/>
                                  <a:ea typeface="Cambria Math"/>
                                </a:rPr>
                                <m:t>𝑠</m:t>
                              </m:r>
                              <m:r>
                                <a:rPr lang="en-US" sz="1200" i="1">
                                  <a:latin typeface="Cambria Math"/>
                                  <a:ea typeface="Cambria Math"/>
                                </a:rPr>
                                <m:t>+0.5</m:t>
                              </m:r>
                            </m:e>
                          </m:d>
                          <m:r>
                            <a:rPr lang="en-US" sz="1200" i="1" baseline="30000">
                              <a:latin typeface="Cambria Math"/>
                              <a:ea typeface="Cambria Math"/>
                            </a:rPr>
                            <m:t>2</m:t>
                          </m:r>
                          <m:r>
                            <a:rPr lang="en-US" sz="1200" i="1">
                              <a:latin typeface="Cambria Math"/>
                              <a:ea typeface="Cambria Math"/>
                            </a:rPr>
                            <m:t>+0.5</m:t>
                          </m:r>
                          <m:r>
                            <a:rPr lang="en-US" sz="1200" i="1" baseline="30000">
                              <a:latin typeface="Cambria Math"/>
                              <a:ea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3484" y="5802291"/>
                <a:ext cx="2669527" cy="99995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5486400" y="1783546"/>
                <a:ext cx="5508702" cy="44376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  <m:r>
                          <a:rPr lang="en-US" b="0" i="1" smtClean="0">
                            <a:latin typeface="Cambria Math"/>
                          </a:rPr>
                          <m:t>+1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den>
                    </m:f>
                  </m:oMath>
                </a14:m>
                <a:r>
                  <a:rPr lang="en-US" dirty="0" smtClean="0"/>
                  <a:t> V</a:t>
                </a:r>
                <a:r>
                  <a:rPr lang="en-US" baseline="-25000" dirty="0" smtClean="0"/>
                  <a:t>L</a:t>
                </a:r>
                <a:r>
                  <a:rPr lang="en-US" dirty="0" smtClean="0"/>
                  <a:t>(s) - 0.5V</a:t>
                </a:r>
                <a:r>
                  <a:rPr lang="en-US" baseline="-25000" dirty="0" smtClean="0"/>
                  <a:t>c</a:t>
                </a:r>
                <a:r>
                  <a:rPr lang="en-US" dirty="0" smtClean="0"/>
                  <a:t>(s)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den>
                    </m:f>
                  </m:oMath>
                </a14:m>
                <a:r>
                  <a:rPr lang="en-US" dirty="0" smtClean="0"/>
                  <a:t> 	</a:t>
                </a:r>
                <a:r>
                  <a:rPr lang="en-US" dirty="0" smtClean="0">
                    <a:latin typeface="Wingdings 2" panose="05020102010507070707" pitchFamily="18" charset="2"/>
                    <a:sym typeface="Wingdings 2"/>
                  </a:rPr>
                  <a:t></a:t>
                </a:r>
              </a:p>
              <a:p>
                <a:pPr algn="ctr"/>
                <a:endParaRPr lang="en-US" dirty="0" smtClean="0">
                  <a:latin typeface="Wingdings 2" panose="05020102010507070707" pitchFamily="18" charset="2"/>
                </a:endParaRPr>
              </a:p>
              <a:p>
                <a:pPr marL="285750" indent="-285750" algn="ctr">
                  <a:buFontTx/>
                  <a:buChar char="-"/>
                </a:pPr>
                <a:r>
                  <a:rPr lang="en-US" dirty="0" smtClean="0"/>
                  <a:t>0.5V</a:t>
                </a:r>
                <a:r>
                  <a:rPr lang="en-US" baseline="-25000" dirty="0" smtClean="0"/>
                  <a:t>L</a:t>
                </a:r>
                <a:r>
                  <a:rPr lang="en-US" dirty="0" smtClean="0"/>
                  <a:t>(s) +(s+0.5)</a:t>
                </a:r>
                <a:r>
                  <a:rPr lang="en-US" dirty="0" err="1" smtClean="0"/>
                  <a:t>V</a:t>
                </a:r>
                <a:r>
                  <a:rPr lang="en-US" baseline="-25000" dirty="0" err="1" smtClean="0"/>
                  <a:t>c</a:t>
                </a:r>
                <a:r>
                  <a:rPr lang="en-US" dirty="0" smtClean="0"/>
                  <a:t>(s)=1 	(k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  <m:r>
                          <a:rPr lang="en-US" b="0" i="1" smtClean="0">
                            <a:latin typeface="Cambria Math"/>
                          </a:rPr>
                          <m:t>+1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den>
                    </m:f>
                  </m:oMath>
                </a14:m>
                <a:r>
                  <a:rPr lang="en-US" dirty="0" smtClean="0"/>
                  <a:t>)</a:t>
                </a:r>
                <a:endParaRPr lang="en-US" dirty="0" smtClean="0"/>
              </a:p>
              <a:p>
                <a:pPr marL="285750" indent="-285750" algn="ctr">
                  <a:buFontTx/>
                  <a:buChar char="-"/>
                </a:pPr>
                <a:endParaRPr lang="en-US" dirty="0" smtClean="0"/>
              </a:p>
              <a:p>
                <a:pPr marL="285750" indent="-285750" algn="ctr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en-US" dirty="0" smtClean="0"/>
                  <a:t>  0.5(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  <m:r>
                          <a:rPr lang="en-US" b="0" i="1" smtClean="0">
                            <a:latin typeface="Cambria Math"/>
                          </a:rPr>
                          <m:t>+1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den>
                    </m:f>
                  </m:oMath>
                </a14:m>
                <a:r>
                  <a:rPr lang="en-US" dirty="0" smtClean="0"/>
                  <a:t>) V</a:t>
                </a:r>
                <a:r>
                  <a:rPr lang="en-US" baseline="-25000" dirty="0" smtClean="0"/>
                  <a:t>L</a:t>
                </a:r>
                <a:r>
                  <a:rPr lang="en-US" dirty="0" smtClean="0"/>
                  <a:t>(s) +(s+0.5)(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  <m:r>
                          <a:rPr lang="en-US" b="0" i="1" smtClean="0">
                            <a:latin typeface="Cambria Math"/>
                          </a:rPr>
                          <m:t>+1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den>
                    </m:f>
                  </m:oMath>
                </a14:m>
                <a:r>
                  <a:rPr lang="en-US" dirty="0" smtClean="0"/>
                  <a:t>)</a:t>
                </a:r>
                <a:r>
                  <a:rPr lang="en-US" dirty="0" err="1" smtClean="0"/>
                  <a:t>V</a:t>
                </a:r>
                <a:r>
                  <a:rPr lang="en-US" baseline="-25000" dirty="0" err="1" smtClean="0"/>
                  <a:t>c</a:t>
                </a:r>
                <a:r>
                  <a:rPr lang="en-US" dirty="0" smtClean="0"/>
                  <a:t>(s) = 1 x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  <m:r>
                          <a:rPr lang="en-US" b="0" i="1" smtClean="0">
                            <a:latin typeface="Cambria Math"/>
                          </a:rPr>
                          <m:t>+1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marL="285750" indent="-285750" algn="ctr">
                  <a:buFontTx/>
                  <a:buChar char="-"/>
                </a:pPr>
                <a:endParaRPr lang="en-US" dirty="0" smtClean="0"/>
              </a:p>
              <a:p>
                <a:pPr marL="285750" indent="-285750" algn="ctr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𝑠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+1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𝑠</m:t>
                        </m:r>
                      </m:den>
                    </m:f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𝑉𝐿</m:t>
                    </m:r>
                  </m:oMath>
                </a14:m>
                <a:r>
                  <a:rPr lang="en-US" dirty="0" smtClean="0"/>
                  <a:t>(s)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  <m:r>
                          <a:rPr lang="en-US" b="0" i="1" baseline="30000" smtClean="0">
                            <a:latin typeface="Cambria Math"/>
                          </a:rPr>
                          <m:t>2</m:t>
                        </m:r>
                        <m:r>
                          <a:rPr lang="en-US" b="0" i="1" smtClean="0">
                            <a:latin typeface="Cambria Math"/>
                          </a:rPr>
                          <m:t>+1.5</m:t>
                        </m:r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  <m:r>
                          <a:rPr lang="en-US" b="0" i="1" smtClean="0">
                            <a:latin typeface="Cambria Math"/>
                          </a:rPr>
                          <m:t>+0.5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𝑉𝑐</m:t>
                    </m:r>
                    <m:r>
                      <a:rPr lang="en-US" b="0" i="1" baseline="-25000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𝑠</m:t>
                    </m:r>
                    <m:r>
                      <a:rPr lang="en-US" b="0" i="1" smtClean="0">
                        <a:latin typeface="Cambria Math"/>
                      </a:rPr>
                      <m:t>)= 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  <m:r>
                          <a:rPr lang="en-US" b="0" i="1" smtClean="0">
                            <a:latin typeface="Cambria Math"/>
                          </a:rPr>
                          <m:t>+1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den>
                    </m:f>
                  </m:oMath>
                </a14:m>
                <a:r>
                  <a:rPr lang="en-US" dirty="0" smtClean="0"/>
                  <a:t>	</a:t>
                </a:r>
                <a:r>
                  <a:rPr lang="en-US" dirty="0" smtClean="0">
                    <a:sym typeface="Wingdings 2"/>
                  </a:rPr>
                  <a:t></a:t>
                </a:r>
                <a:endParaRPr lang="en-US" dirty="0" smtClean="0"/>
              </a:p>
              <a:p>
                <a:pPr marL="285750" indent="-285750" algn="ctr">
                  <a:buFontTx/>
                  <a:buChar char="-"/>
                </a:pPr>
                <a:endParaRPr lang="en-US" dirty="0" smtClean="0"/>
              </a:p>
              <a:p>
                <a:pPr marL="285750" indent="-285750" algn="ctr">
                  <a:buFontTx/>
                  <a:buChar char="-"/>
                </a:pPr>
                <a:r>
                  <a:rPr lang="en-US" dirty="0" smtClean="0">
                    <a:sym typeface="Wingdings 2"/>
                  </a:rPr>
                  <a:t> + 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𝑉</m:t>
                    </m:r>
                    <m:r>
                      <a:rPr lang="en-US" b="0" i="1" baseline="-25000" smtClean="0">
                        <a:latin typeface="Cambria Math"/>
                        <a:ea typeface="Cambria Math"/>
                      </a:rPr>
                      <m:t>𝑐</m:t>
                    </m:r>
                    <m:d>
                      <m:dPr>
                        <m:ctrlPr>
                          <a:rPr lang="en-US" b="0" i="1" baseline="-25000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𝑠</m:t>
                        </m:r>
                      </m:e>
                    </m:d>
                    <m:d>
                      <m:dPr>
                        <m:ctrlPr>
                          <a:rPr lang="en-US" b="0" i="0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𝑠</m:t>
                            </m:r>
                            <m:r>
                              <a:rPr lang="en-US" i="1" baseline="30000">
                                <a:latin typeface="Cambria Math"/>
                              </a:rPr>
                              <m:t>2</m:t>
                            </m:r>
                            <m:r>
                              <a:rPr lang="en-US" i="1">
                                <a:latin typeface="Cambria Math"/>
                              </a:rPr>
                              <m:t>+1.5</m:t>
                            </m:r>
                            <m:r>
                              <a:rPr lang="en-US" i="1">
                                <a:latin typeface="Cambria Math"/>
                              </a:rPr>
                              <m:t>𝑠</m:t>
                            </m:r>
                            <m:r>
                              <a:rPr lang="en-US" i="1">
                                <a:latin typeface="Cambria Math"/>
                              </a:rPr>
                              <m:t>+0.5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𝑠</m:t>
                            </m:r>
                          </m:den>
                        </m:f>
                        <m:r>
                          <a:rPr lang="en-US" b="0" i="1" smtClean="0">
                            <a:latin typeface="Cambria Math"/>
                          </a:rPr>
                          <m:t> −0.5</m:t>
                        </m:r>
                      </m:e>
                    </m:d>
                    <m:r>
                      <a:rPr lang="en-US" b="0" i="0" smtClean="0">
                        <a:latin typeface="Cambria Math"/>
                        <a:ea typeface="Cambria Math"/>
                      </a:rPr>
                      <m:t>=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𝑠</m:t>
                        </m:r>
                        <m:r>
                          <a:rPr lang="en-US" i="1">
                            <a:latin typeface="Cambria Math"/>
                          </a:rPr>
                          <m:t>+1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𝑠</m:t>
                        </m:r>
                      </m:den>
                    </m:f>
                  </m:oMath>
                </a14:m>
                <a:r>
                  <a:rPr lang="en-US" dirty="0" smtClean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𝑠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marL="285750" indent="-285750" algn="ctr">
                  <a:buFontTx/>
                  <a:buChar char="-"/>
                </a:pPr>
                <a:endParaRPr lang="en-US" dirty="0" smtClean="0"/>
              </a:p>
              <a:p>
                <a:pPr marL="285750" indent="-285750" algn="ctr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𝑉</m:t>
                    </m:r>
                    <m:r>
                      <a:rPr lang="en-US" i="1" baseline="-25000">
                        <a:latin typeface="Cambria Math"/>
                        <a:ea typeface="Cambria Math"/>
                      </a:rPr>
                      <m:t>𝑐</m:t>
                    </m:r>
                    <m:d>
                      <m:dPr>
                        <m:ctrlPr>
                          <a:rPr lang="en-US" i="1" baseline="-2500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𝑠</m:t>
                        </m:r>
                      </m:e>
                    </m:d>
                    <m:d>
                      <m:d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𝑠</m:t>
                            </m:r>
                            <m:r>
                              <a:rPr lang="en-US" i="1" baseline="30000">
                                <a:latin typeface="Cambria Math"/>
                              </a:rPr>
                              <m:t>2</m:t>
                            </m:r>
                            <m:r>
                              <a:rPr lang="en-US" i="1">
                                <a:latin typeface="Cambria Math"/>
                              </a:rPr>
                              <m:t>+</m:t>
                            </m:r>
                            <m:r>
                              <a:rPr lang="en-US" i="1">
                                <a:latin typeface="Cambria Math"/>
                              </a:rPr>
                              <m:t>𝑠</m:t>
                            </m:r>
                            <m:r>
                              <a:rPr lang="en-US" i="1">
                                <a:latin typeface="Cambria Math"/>
                              </a:rPr>
                              <m:t>+0.5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𝑠</m:t>
                            </m:r>
                          </m:den>
                        </m:f>
                        <m:r>
                          <a:rPr lang="en-US" i="1">
                            <a:latin typeface="Cambria Math"/>
                          </a:rPr>
                          <m:t> −0.5</m:t>
                        </m:r>
                      </m:e>
                    </m:d>
                    <m:r>
                      <a:rPr lang="en-US">
                        <a:latin typeface="Cambria Math"/>
                        <a:ea typeface="Cambria Math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𝑠</m:t>
                        </m:r>
                        <m:r>
                          <a:rPr lang="en-US" i="1">
                            <a:latin typeface="Cambria Math"/>
                          </a:rPr>
                          <m:t>+2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𝑠</m:t>
                        </m:r>
                      </m:den>
                    </m:f>
                  </m:oMath>
                </a14:m>
                <a:endParaRPr lang="en-US" dirty="0"/>
              </a:p>
              <a:p>
                <a:pPr marL="285750" indent="-285750" algn="ctr">
                  <a:buFontTx/>
                  <a:buChar char="-"/>
                </a:pPr>
                <a:endParaRPr lang="en-US" dirty="0" smtClean="0"/>
              </a:p>
              <a:p>
                <a:pPr marL="285750" indent="-285750" algn="ctr">
                  <a:buFontTx/>
                  <a:buChar char="-"/>
                </a:pPr>
                <a:endParaRPr 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1783546"/>
                <a:ext cx="5508702" cy="443762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4638907" y="267629"/>
            <a:ext cx="2955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salman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6264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56A797CB-0268-3133-8FCE-DA4565E5ED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072D0FD-1E04-B940-627A-EA9DA05DCCCD}"/>
              </a:ext>
            </a:extLst>
          </p:cNvPr>
          <p:cNvSpPr txBox="1"/>
          <p:nvPr/>
        </p:nvSpPr>
        <p:spPr>
          <a:xfrm>
            <a:off x="835462" y="98367"/>
            <a:ext cx="111170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rgbClr val="0000CC"/>
                </a:solidFill>
                <a:latin typeface="Cambria" panose="02040503050406030204" pitchFamily="18" charset="0"/>
              </a:defRPr>
            </a:lvl1pPr>
          </a:lstStyle>
          <a:p>
            <a:r>
              <a:rPr lang="en-GB" dirty="0">
                <a:solidFill>
                  <a:srgbClr val="00B050"/>
                </a:solidFill>
              </a:rPr>
              <a:t>Answer the following questions using ChatGPT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1">
                <a:extLst>
                  <a:ext uri="{FF2B5EF4-FFF2-40B4-BE49-F238E27FC236}">
                    <a16:creationId xmlns="" xmlns:a16="http://schemas.microsoft.com/office/drawing/2014/main" id="{B94834A0-1862-CA27-570A-0EDFCE7EED1A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 bwMode="auto">
              <a:xfrm>
                <a:off x="668607" y="1042005"/>
                <a:ext cx="10907697" cy="55030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609596" indent="-457200">
                  <a:buFont typeface="+mj-lt"/>
                  <a:buAutoNum type="arabicPeriod"/>
                </a:pP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What does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sz="24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GB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en-GB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represent in the context of a capacitor, and why is it significant in circuit analysis?</a:t>
                </a:r>
              </a:p>
              <a:p>
                <a:pPr marL="609596" indent="-457200">
                  <a:buFont typeface="+mj-lt"/>
                  <a:buAutoNum type="arabicPeriod"/>
                </a:pP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Explain the physical significance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GB" sz="24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GB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en-GB" sz="2400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an inductor and its role in determining the circuit behaviour at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GB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  <m:sup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a:rPr lang="en-GB" sz="2400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609596" indent="-457200">
                  <a:buFont typeface="+mj-lt"/>
                  <a:buAutoNum type="arabicPeriod"/>
                </a:pP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Why is the Laplace transform used to handle initial conditions in circuit analysis?</a:t>
                </a:r>
              </a:p>
              <a:p>
                <a:pPr marL="609596" indent="-457200">
                  <a:buFont typeface="+mj-lt"/>
                  <a:buAutoNum type="arabicPeriod"/>
                </a:pP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How do initial conditions modify the equivalent impedance and admittance in the s-domain?</a:t>
                </a:r>
              </a:p>
              <a:p>
                <a:pPr marL="609596" indent="-457200">
                  <a:buFont typeface="+mj-lt"/>
                  <a:buAutoNum type="arabicPeriod"/>
                </a:pP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practical scenarios, why is it necessary to consider non-zero initial conditions when analysing RLC circuits?</a:t>
                </a:r>
              </a:p>
              <a:p>
                <a:pPr marL="609596" indent="-457200">
                  <a:buFont typeface="+mj-lt"/>
                  <a:buAutoNum type="arabicPeriod"/>
                </a:pP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How do initial conditions influence energy storage elements in transient circuit analysis?</a:t>
                </a:r>
              </a:p>
              <a:p>
                <a:pPr marL="457200" indent="-4572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SzTx/>
                  <a:buFont typeface="+mj-lt"/>
                  <a:buAutoNum type="arabicPeriod"/>
                </a:pPr>
                <a:endPara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SzTx/>
                  <a:buFont typeface="+mj-lt"/>
                  <a:buAutoNum type="arabicPeriod"/>
                </a:pPr>
                <a:endPara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Rectangle 1">
                <a:extLst>
                  <a:ext uri="{FF2B5EF4-FFF2-40B4-BE49-F238E27FC236}">
                    <a16:creationId xmlns:a16="http://schemas.microsoft.com/office/drawing/2014/main" id="{B94834A0-1862-CA27-570A-0EDFCE7EED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 bwMode="auto">
              <a:xfrm>
                <a:off x="668607" y="1042005"/>
                <a:ext cx="10907697" cy="5503045"/>
              </a:xfrm>
              <a:prstGeom prst="rect">
                <a:avLst/>
              </a:prstGeom>
              <a:blipFill>
                <a:blip r:embed="rId2"/>
                <a:stretch>
                  <a:fillRect r="-33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89902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2287" y="5170294"/>
            <a:ext cx="10972800" cy="276999"/>
          </a:xfrm>
        </p:spPr>
        <p:txBody>
          <a:bodyPr/>
          <a:lstStyle/>
          <a:p>
            <a:pPr algn="l"/>
            <a:r>
              <a:rPr lang="en-US" sz="2400" b="1" dirty="0">
                <a:solidFill>
                  <a:srgbClr val="00B050"/>
                </a:solidFill>
                <a:latin typeface="Cambria" panose="02040503050406030204" pitchFamily="18" charset="0"/>
              </a:rPr>
              <a:t>Suggested examples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AD9D4BE0-AA7E-DAE6-7E0D-5B85686C081C}"/>
              </a:ext>
            </a:extLst>
          </p:cNvPr>
          <p:cNvSpPr txBox="1"/>
          <p:nvPr/>
        </p:nvSpPr>
        <p:spPr>
          <a:xfrm>
            <a:off x="752287" y="433262"/>
            <a:ext cx="24513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rgbClr val="0000CC"/>
                </a:solidFill>
                <a:latin typeface="Cambria" panose="02040503050406030204" pitchFamily="18" charset="0"/>
              </a:defRPr>
            </a:lvl1pPr>
          </a:lstStyle>
          <a:p>
            <a:r>
              <a:rPr lang="en-GB" dirty="0">
                <a:solidFill>
                  <a:srgbClr val="00B050"/>
                </a:solidFill>
              </a:rPr>
              <a:t>Summary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38200" y="5506352"/>
            <a:ext cx="10515600" cy="25853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14955">
              <a:defRPr>
                <a:latin typeface="+mn-lt"/>
                <a:ea typeface="+mn-ea"/>
                <a:cs typeface="+mn-cs"/>
              </a:defRPr>
            </a:lvl2pPr>
            <a:lvl3pPr marL="829909">
              <a:defRPr>
                <a:latin typeface="+mn-lt"/>
                <a:ea typeface="+mn-ea"/>
                <a:cs typeface="+mn-cs"/>
              </a:defRPr>
            </a:lvl3pPr>
            <a:lvl4pPr marL="1244864">
              <a:defRPr>
                <a:latin typeface="+mn-lt"/>
                <a:ea typeface="+mn-ea"/>
                <a:cs typeface="+mn-cs"/>
              </a:defRPr>
            </a:lvl4pPr>
            <a:lvl5pPr marL="1659819">
              <a:defRPr>
                <a:latin typeface="+mn-lt"/>
                <a:ea typeface="+mn-ea"/>
                <a:cs typeface="+mn-cs"/>
              </a:defRPr>
            </a:lvl5pPr>
            <a:lvl6pPr marL="2074774">
              <a:defRPr>
                <a:latin typeface="+mn-lt"/>
                <a:ea typeface="+mn-ea"/>
                <a:cs typeface="+mn-cs"/>
              </a:defRPr>
            </a:lvl6pPr>
            <a:lvl7pPr marL="2489728">
              <a:defRPr>
                <a:latin typeface="+mn-lt"/>
                <a:ea typeface="+mn-ea"/>
                <a:cs typeface="+mn-cs"/>
              </a:defRPr>
            </a:lvl7pPr>
            <a:lvl8pPr marL="2904683">
              <a:defRPr>
                <a:latin typeface="+mn-lt"/>
                <a:ea typeface="+mn-ea"/>
                <a:cs typeface="+mn-cs"/>
              </a:defRPr>
            </a:lvl8pPr>
            <a:lvl9pPr marL="3319638">
              <a:defRPr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kern="0" dirty="0">
                <a:solidFill>
                  <a:sysClr val="windowText" lastClr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Page 620, example 13.6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kern="0" dirty="0">
                <a:solidFill>
                  <a:sysClr val="windowText" lastClr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Exercise 1, page 623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kern="0" dirty="0">
                <a:solidFill>
                  <a:sysClr val="windowText" lastClr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Exercise 2, page 623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kern="0" dirty="0">
              <a:solidFill>
                <a:sysClr val="windowText" lastClr="0000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kern="0" dirty="0">
              <a:solidFill>
                <a:sysClr val="windowText" lastClr="0000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kern="0" dirty="0">
              <a:solidFill>
                <a:sysClr val="windowText" lastClr="0000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3">
                <a:extLst>
                  <a:ext uri="{FF2B5EF4-FFF2-40B4-BE49-F238E27FC236}">
                    <a16:creationId xmlns="" xmlns:a16="http://schemas.microsoft.com/office/drawing/2014/main" id="{CD85C347-A663-4C54-28B7-AD7070B58688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 bwMode="auto">
              <a:xfrm>
                <a:off x="752287" y="1141148"/>
                <a:ext cx="9399309" cy="32316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285750" indent="-28575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SzTx/>
                </a:pPr>
                <a:endPara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SzTx/>
                </a:pP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Initial voltage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sz="24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GB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en-GB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affects equivalent circuits.</a:t>
                </a:r>
                <a:endParaRPr lang="en-US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95335" lvl="1" indent="-28575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SzTx/>
                </a:pP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Store energy as an electric field, initial conditions reflect pre-existing charge.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SzTx/>
                </a:pPr>
                <a:r>
                  <a:rPr lang="fr-F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Initial </a:t>
                </a:r>
                <a:r>
                  <a:rPr lang="fr-FR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current</a:t>
                </a:r>
                <a:r>
                  <a:rPr lang="fr-F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GB" sz="24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GB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en-GB" sz="2400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fr-F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influences </a:t>
                </a:r>
                <a:r>
                  <a:rPr lang="fr-FR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equivalent</a:t>
                </a:r>
                <a:r>
                  <a:rPr lang="fr-F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circuits.</a:t>
                </a:r>
              </a:p>
              <a:p>
                <a:pPr marL="895335" lvl="1" indent="-28575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SzTx/>
                </a:pP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Store energy as a magnetic field, initial conditions reflect pre-existing current flow.</a:t>
                </a:r>
              </a:p>
              <a:p>
                <a:pPr marL="285750" indent="-28575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SzTx/>
                </a:pPr>
                <a:r>
                  <a:rPr lang="en-US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Enables accurate modeling of circuits with energy-storing components during switching events.</a:t>
                </a:r>
              </a:p>
              <a:p>
                <a:pPr marL="285750" indent="-28575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SzTx/>
                </a:pPr>
                <a:r>
                  <a:rPr lang="en-US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Vital for understanding system stability and response in the </a:t>
                </a:r>
                <a:r>
                  <a:rPr lang="en-US" alt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sss</a:t>
                </a:r>
                <a:r>
                  <a:rPr lang="en-US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-domain.</a:t>
                </a:r>
                <a:endPara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Rectangle 3">
                <a:extLst>
                  <a:ext uri="{FF2B5EF4-FFF2-40B4-BE49-F238E27FC236}">
                    <a16:creationId xmlns:a16="http://schemas.microsoft.com/office/drawing/2014/main" id="{CD85C347-A663-4C54-28B7-AD7070B586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 bwMode="auto">
              <a:xfrm>
                <a:off x="752287" y="1141148"/>
                <a:ext cx="9399309" cy="3231654"/>
              </a:xfrm>
              <a:prstGeom prst="rect">
                <a:avLst/>
              </a:prstGeom>
              <a:blipFill>
                <a:blip r:embed="rId2"/>
                <a:stretch>
                  <a:fillRect l="-843" b="-396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9006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832379" y="525256"/>
            <a:ext cx="10750187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Equivalent circuit in s domain for a Capacitor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lum bright="-20000" contrast="40000"/>
          </a:blip>
          <a:stretch>
            <a:fillRect/>
          </a:stretch>
        </p:blipFill>
        <p:spPr>
          <a:xfrm>
            <a:off x="7785812" y="1357867"/>
            <a:ext cx="2288736" cy="19309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lum bright="-20000" contrast="40000"/>
          </a:blip>
          <a:stretch>
            <a:fillRect/>
          </a:stretch>
        </p:blipFill>
        <p:spPr>
          <a:xfrm>
            <a:off x="7517836" y="3555264"/>
            <a:ext cx="4268135" cy="298523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28583AE8-86AF-4778-9446-0CF8E5D79152}"/>
              </a:ext>
            </a:extLst>
          </p:cNvPr>
          <p:cNvSpPr/>
          <p:nvPr/>
        </p:nvSpPr>
        <p:spPr>
          <a:xfrm>
            <a:off x="832379" y="1282939"/>
            <a:ext cx="61557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>
                <a:solidFill>
                  <a:srgbClr val="FF0000"/>
                </a:solidFill>
                <a:latin typeface="Cambria" panose="02040503050406030204" pitchFamily="18" charset="0"/>
              </a:rPr>
              <a:t>In case of non-zero initial condition </a:t>
            </a:r>
            <a:r>
              <a:rPr lang="en-US" sz="2800" i="1" dirty="0" err="1">
                <a:solidFill>
                  <a:srgbClr val="FF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v</a:t>
            </a:r>
            <a:r>
              <a:rPr lang="en-US" altLang="en-US" sz="2800" baseline="-30000" dirty="0" err="1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</a:t>
            </a:r>
            <a: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(0</a:t>
            </a:r>
            <a:r>
              <a:rPr lang="en-US" altLang="en-US" sz="2800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-</a:t>
            </a:r>
            <a: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) </a:t>
            </a:r>
            <a:endParaRPr lang="en-US" sz="2600" dirty="0">
              <a:solidFill>
                <a:srgbClr val="FF0000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="" xmlns:a16="http://schemas.microsoft.com/office/drawing/2014/main" id="{703E8ED8-F8A9-4BD2-B8D1-FA4B984A9663}"/>
              </a:ext>
            </a:extLst>
          </p:cNvPr>
          <p:cNvSpPr/>
          <p:nvPr/>
        </p:nvSpPr>
        <p:spPr>
          <a:xfrm>
            <a:off x="10043614" y="4351868"/>
            <a:ext cx="648070" cy="6569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="" xmlns:a16="http://schemas.microsoft.com/office/drawing/2014/main" id="{7F2E1D61-A326-4740-AD89-D490ED29EB4B}"/>
              </a:ext>
            </a:extLst>
          </p:cNvPr>
          <p:cNvCxnSpPr>
            <a:cxnSpLocks/>
          </p:cNvCxnSpPr>
          <p:nvPr/>
        </p:nvCxnSpPr>
        <p:spPr>
          <a:xfrm flipV="1">
            <a:off x="8194089" y="4830117"/>
            <a:ext cx="1742992" cy="676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7C4BAD87-196C-48EB-8D30-4EF2CCA8ACC9}"/>
              </a:ext>
            </a:extLst>
          </p:cNvPr>
          <p:cNvSpPr txBox="1"/>
          <p:nvPr/>
        </p:nvSpPr>
        <p:spPr>
          <a:xfrm>
            <a:off x="7039125" y="5321681"/>
            <a:ext cx="1290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impedance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="" xmlns:a16="http://schemas.microsoft.com/office/drawing/2014/main" id="{1713017D-9CD6-E4AC-5338-08140712A5EE}"/>
                  </a:ext>
                </a:extLst>
              </p:cNvPr>
              <p:cNvSpPr txBox="1"/>
              <p:nvPr/>
            </p:nvSpPr>
            <p:spPr>
              <a:xfrm>
                <a:off x="944093" y="2008370"/>
                <a:ext cx="3235309" cy="12905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GB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sz="28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8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en-GB" sz="28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sSub>
                            <m:sSubPr>
                              <m:ctrlPr>
                                <a:rPr lang="en-GB" sz="28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nary>
                      <m:d>
                        <m:dPr>
                          <m:ctrlPr>
                            <a:rPr lang="en-GB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GB" sz="28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713017D-9CD6-E4AC-5338-08140712A5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093" y="2008370"/>
                <a:ext cx="3235309" cy="12905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="" xmlns:a16="http://schemas.microsoft.com/office/drawing/2014/main" id="{CBB049C1-5D97-3196-1A5C-1CA8A696F0F2}"/>
                  </a:ext>
                </a:extLst>
              </p:cNvPr>
              <p:cNvSpPr txBox="1"/>
              <p:nvPr/>
            </p:nvSpPr>
            <p:spPr>
              <a:xfrm>
                <a:off x="944092" y="3941467"/>
                <a:ext cx="3939348" cy="8208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GB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GB" sz="28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8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𝐶𝑠</m:t>
                          </m:r>
                        </m:den>
                      </m:f>
                      <m:sSub>
                        <m:sSubPr>
                          <m:ctrlPr>
                            <a:rPr lang="en-GB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GB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sz="280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GB" sz="28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GB" sz="28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BB049C1-5D97-3196-1A5C-1CA8A696F0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092" y="3941467"/>
                <a:ext cx="3939348" cy="82080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7555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29936" y="317083"/>
            <a:ext cx="10750187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Equivalent circuit in s domain for a Capacitor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lum bright="-20000" contrast="40000"/>
          </a:blip>
          <a:stretch>
            <a:fillRect/>
          </a:stretch>
        </p:blipFill>
        <p:spPr>
          <a:xfrm>
            <a:off x="7511182" y="1125263"/>
            <a:ext cx="3001807" cy="21899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lum bright="-20000" contrast="40000"/>
          </a:blip>
          <a:stretch>
            <a:fillRect/>
          </a:stretch>
        </p:blipFill>
        <p:spPr>
          <a:xfrm>
            <a:off x="7514142" y="3502541"/>
            <a:ext cx="4471380" cy="279502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A9EAB25C-564D-438B-8CDB-7282C9FB47A3}"/>
              </a:ext>
            </a:extLst>
          </p:cNvPr>
          <p:cNvSpPr/>
          <p:nvPr/>
        </p:nvSpPr>
        <p:spPr>
          <a:xfrm>
            <a:off x="665706" y="1429185"/>
            <a:ext cx="62359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>
                <a:solidFill>
                  <a:srgbClr val="FF0000"/>
                </a:solidFill>
                <a:latin typeface="Cambria" panose="02040503050406030204" pitchFamily="18" charset="0"/>
              </a:rPr>
              <a:t>In case of non-zero initial condition </a:t>
            </a:r>
            <a:r>
              <a:rPr lang="en-US" sz="2800" i="1" dirty="0" err="1">
                <a:solidFill>
                  <a:srgbClr val="FF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v</a:t>
            </a:r>
            <a:r>
              <a:rPr lang="en-US" altLang="en-US" sz="2800" baseline="-30000" dirty="0" err="1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</a:t>
            </a:r>
            <a: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(0</a:t>
            </a:r>
            <a:r>
              <a:rPr lang="en-US" altLang="en-US" sz="2800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-</a:t>
            </a:r>
            <a: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) </a:t>
            </a:r>
            <a:endParaRPr lang="en-US" sz="2600" dirty="0">
              <a:solidFill>
                <a:srgbClr val="FF0000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="" xmlns:a16="http://schemas.microsoft.com/office/drawing/2014/main" id="{D4FEBC24-84B3-4650-95AB-78FC069CFE0B}"/>
              </a:ext>
            </a:extLst>
          </p:cNvPr>
          <p:cNvSpPr/>
          <p:nvPr/>
        </p:nvSpPr>
        <p:spPr>
          <a:xfrm>
            <a:off x="9179511" y="5317724"/>
            <a:ext cx="648070" cy="6569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="" xmlns:a16="http://schemas.microsoft.com/office/drawing/2014/main" id="{B579955C-35F3-4914-98B5-AADD38DFE03C}"/>
              </a:ext>
            </a:extLst>
          </p:cNvPr>
          <p:cNvCxnSpPr/>
          <p:nvPr/>
        </p:nvCxnSpPr>
        <p:spPr>
          <a:xfrm flipV="1">
            <a:off x="7407609" y="5795972"/>
            <a:ext cx="1665369" cy="491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194118BE-98C7-40CD-87C3-71910502C878}"/>
              </a:ext>
            </a:extLst>
          </p:cNvPr>
          <p:cNvSpPr txBox="1"/>
          <p:nvPr/>
        </p:nvSpPr>
        <p:spPr>
          <a:xfrm>
            <a:off x="6220961" y="6171585"/>
            <a:ext cx="1290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admittance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="" xmlns:a16="http://schemas.microsoft.com/office/drawing/2014/main" id="{E0779257-3945-E0F5-6D87-EB6FED9C8A23}"/>
                  </a:ext>
                </a:extLst>
              </p:cNvPr>
              <p:cNvSpPr txBox="1"/>
              <p:nvPr/>
            </p:nvSpPr>
            <p:spPr>
              <a:xfrm>
                <a:off x="771942" y="3894516"/>
                <a:ext cx="542007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3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GB" sz="36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GB" sz="36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3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𝐶𝑠𝑉</m:t>
                          </m:r>
                        </m:e>
                        <m:sub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GB" sz="36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GB" sz="3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GB" sz="3600" i="1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GB" sz="36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en-GB" sz="3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36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0779257-3945-E0F5-6D87-EB6FED9C8A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942" y="3894516"/>
                <a:ext cx="5420074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="" xmlns:a16="http://schemas.microsoft.com/office/drawing/2014/main" id="{B616F74A-44E3-0920-9BF6-E661DB1DF353}"/>
                  </a:ext>
                </a:extLst>
              </p:cNvPr>
              <p:cNvSpPr txBox="1"/>
              <p:nvPr/>
            </p:nvSpPr>
            <p:spPr>
              <a:xfrm>
                <a:off x="771942" y="2332661"/>
                <a:ext cx="2719142" cy="10518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3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GB" sz="360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600" b="0" i="1">
                          <a:latin typeface="Cambria Math" panose="02040503050406030204" pitchFamily="18" charset="0"/>
                        </a:rPr>
                        <m:t>𝐶</m:t>
                      </m:r>
                      <m:f>
                        <m:fPr>
                          <m:ctrlPr>
                            <a:rPr lang="en-GB" sz="36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GB" sz="36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GB" sz="36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616F74A-44E3-0920-9BF6-E661DB1DF3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942" y="2332661"/>
                <a:ext cx="2719142" cy="105182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4108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10FBE1CC-1C19-4847-8681-C507B285FE00}"/>
              </a:ext>
            </a:extLst>
          </p:cNvPr>
          <p:cNvSpPr/>
          <p:nvPr/>
        </p:nvSpPr>
        <p:spPr>
          <a:xfrm>
            <a:off x="429303" y="168562"/>
            <a:ext cx="3463833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The Capacitor</a:t>
            </a:r>
            <a:endParaRPr lang="en-CA" sz="4000" b="1" dirty="0">
              <a:solidFill>
                <a:srgbClr val="00B050"/>
              </a:solidFill>
              <a:latin typeface="Cambria" panose="02040503050406030204" pitchFamily="18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="" xmlns:a16="http://schemas.microsoft.com/office/drawing/2014/main" id="{9D897AB3-9624-5C46-8440-16FF98783E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128" y="983122"/>
            <a:ext cx="9258808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Low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Meaning of the initial conditions:</a:t>
            </a:r>
            <a:endParaRPr kumimoji="0" lang="en-US" altLang="en-US" sz="2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marR="0" lvl="0" indent="-342900" algn="justLow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For the circuit shown in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Figure 1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the capacitor was already charged before the switch (S1) closes at time (t=0). </a:t>
            </a:r>
          </a:p>
          <a:p>
            <a:pPr marL="342900" marR="0" lvl="0" indent="-342900" algn="justLow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This charge makes the voltage across the capacitor equals 3V. </a:t>
            </a:r>
          </a:p>
          <a:p>
            <a:pPr marL="342900" marR="0" lvl="0" indent="-342900" algn="justLow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Mathematically, we write this voltage as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V</a:t>
            </a:r>
            <a:r>
              <a:rPr kumimoji="0" lang="en-US" altLang="en-US" sz="2200" b="0" i="0" u="none" strike="noStrike" cap="none" normalizeH="0" baseline="-3000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(0</a:t>
            </a:r>
            <a:r>
              <a:rPr kumimoji="0" lang="en-US" altLang="en-US" sz="22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-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) = 3V, where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“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0</a:t>
            </a:r>
            <a:r>
              <a:rPr kumimoji="0" lang="en-US" altLang="en-US" sz="22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-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”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means the time just before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“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t=0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”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9E236E70-916E-0A46-B07C-1C3B93F54507}"/>
              </a:ext>
            </a:extLst>
          </p:cNvPr>
          <p:cNvSpPr txBox="1"/>
          <p:nvPr/>
        </p:nvSpPr>
        <p:spPr>
          <a:xfrm>
            <a:off x="5035210" y="5622687"/>
            <a:ext cx="111447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C00000"/>
                </a:solidFill>
              </a:rPr>
              <a:t>Figure 1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28CDE912-DD40-4FE7-B3D9-833906C81B4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616198" y="3456804"/>
            <a:ext cx="4083050" cy="1994962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228402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10FBE1CC-1C19-4847-8681-C507B285FE00}"/>
              </a:ext>
            </a:extLst>
          </p:cNvPr>
          <p:cNvSpPr/>
          <p:nvPr/>
        </p:nvSpPr>
        <p:spPr>
          <a:xfrm>
            <a:off x="429303" y="168562"/>
            <a:ext cx="3463833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The Capacitor</a:t>
            </a:r>
            <a:endParaRPr lang="en-CA" sz="4000" b="1" dirty="0">
              <a:solidFill>
                <a:srgbClr val="00B050"/>
              </a:solidFill>
              <a:latin typeface="Cambria" panose="02040503050406030204" pitchFamily="18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="" xmlns:a16="http://schemas.microsoft.com/office/drawing/2014/main" id="{A357AF2B-930B-D146-A5E8-BD5AD52532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264" y="1051867"/>
            <a:ext cx="7397750" cy="2769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Low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u="sng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Representation of the Capacitor in the Laplace “S” domain:</a:t>
            </a:r>
          </a:p>
          <a:p>
            <a:pPr lvl="0" algn="justLow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200" b="1" u="sng" dirty="0"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i="1" u="sng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The first way </a:t>
            </a:r>
            <a:r>
              <a:rPr lang="en-US" altLang="en-US" sz="2000" i="1" u="sng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“</a:t>
            </a:r>
            <a:r>
              <a:rPr lang="en-US" altLang="en-US" sz="2000" i="1" u="sng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Series</a:t>
            </a:r>
            <a:r>
              <a:rPr lang="en-US" altLang="en-US" sz="2000" i="1" u="sng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”</a:t>
            </a:r>
            <a:r>
              <a:rPr lang="en-US" altLang="en-US" sz="2000" i="1" u="sng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endParaRPr lang="en-US" altLang="en-US" sz="2000" i="1" dirty="0">
              <a:solidFill>
                <a:srgbClr val="0000FF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We put a voltage source in series with the capacitor as shown in </a:t>
            </a:r>
            <a:r>
              <a:rPr lang="en-US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Figure 2</a:t>
            </a:r>
            <a:r>
              <a:rPr lang="en-US" alt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. The value of this voltage source, in this case, equals </a:t>
            </a:r>
            <a:r>
              <a:rPr lang="en-US" altLang="en-US" sz="2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V</a:t>
            </a:r>
            <a:r>
              <a:rPr lang="en-US" altLang="en-US" sz="2200" baseline="-30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c</a:t>
            </a:r>
            <a:r>
              <a:rPr lang="en-US" alt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(0</a:t>
            </a:r>
            <a:r>
              <a:rPr lang="en-US" alt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</a:rPr>
              <a:t>-</a:t>
            </a:r>
            <a:r>
              <a:rPr lang="en-US" alt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). Accordingly, this voltage source is represented in the “S” domain as </a:t>
            </a:r>
            <a:r>
              <a:rPr lang="en-US" altLang="en-US" sz="2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V</a:t>
            </a:r>
            <a:r>
              <a:rPr lang="en-US" altLang="en-US" sz="2200" baseline="-30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c</a:t>
            </a:r>
            <a:r>
              <a:rPr lang="en-US" alt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(0</a:t>
            </a:r>
            <a:r>
              <a:rPr lang="en-US" alt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</a:rPr>
              <a:t>-</a:t>
            </a:r>
            <a:r>
              <a:rPr lang="en-US" alt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)/s</a:t>
            </a:r>
            <a:r>
              <a:rPr lang="en-US" altLang="en-US" sz="2200" dirty="0">
                <a:ea typeface="Times New Roman" panose="02020603050405020304" pitchFamily="18" charset="0"/>
              </a:rPr>
              <a:t>. The capacitor is represented as we learned before as </a:t>
            </a:r>
            <a:r>
              <a:rPr lang="en-US" altLang="en-US" sz="2200" i="1" dirty="0"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1/Cs</a:t>
            </a:r>
            <a:r>
              <a:rPr lang="en-US" altLang="en-US" sz="2200" dirty="0"/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7B9C0334-1A2A-FC4D-82E4-946A91DC148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394700" y="842253"/>
            <a:ext cx="3492500" cy="2504758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5F805DD5-7FA4-A248-9D85-6E350D0CF93C}"/>
              </a:ext>
            </a:extLst>
          </p:cNvPr>
          <p:cNvSpPr txBox="1"/>
          <p:nvPr/>
        </p:nvSpPr>
        <p:spPr>
          <a:xfrm>
            <a:off x="9583714" y="3347011"/>
            <a:ext cx="111447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C00000"/>
                </a:solidFill>
              </a:rPr>
              <a:t>Figure 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E95ACEED-47D1-475B-9CCA-B12232D5B916}"/>
              </a:ext>
            </a:extLst>
          </p:cNvPr>
          <p:cNvSpPr/>
          <p:nvPr/>
        </p:nvSpPr>
        <p:spPr>
          <a:xfrm>
            <a:off x="588264" y="3997275"/>
            <a:ext cx="63373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i="1" u="sng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The second way </a:t>
            </a:r>
            <a:r>
              <a:rPr lang="en-US" altLang="en-US" sz="2000" i="1" u="sng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“</a:t>
            </a:r>
            <a:r>
              <a:rPr lang="en-US" altLang="en-US" sz="2000" i="1" u="sng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Parallel</a:t>
            </a:r>
            <a:r>
              <a:rPr lang="en-US" altLang="en-US" sz="2000" i="1" u="sng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”</a:t>
            </a:r>
            <a:r>
              <a:rPr lang="en-US" altLang="en-US" sz="2000" i="1" u="sng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endParaRPr lang="en-US" altLang="en-US" sz="2000" i="1" dirty="0">
              <a:solidFill>
                <a:srgbClr val="0000FF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We put a current source in parallel with the capacitor as shown in </a:t>
            </a:r>
            <a:r>
              <a:rPr lang="en-US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Figure 3</a:t>
            </a:r>
            <a:r>
              <a:rPr lang="en-US" alt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. The value of this current source, in this case, equals “</a:t>
            </a:r>
            <a:r>
              <a:rPr lang="en-US" altLang="en-US" sz="2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CV</a:t>
            </a:r>
            <a:r>
              <a:rPr lang="en-US" altLang="en-US" sz="2200" baseline="-30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c</a:t>
            </a:r>
            <a:r>
              <a:rPr lang="en-US" alt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(0</a:t>
            </a:r>
            <a:r>
              <a:rPr lang="en-US" alt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</a:rPr>
              <a:t>-</a:t>
            </a:r>
            <a:r>
              <a:rPr lang="en-US" alt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)” in the “S” domain. Additionally, </a:t>
            </a:r>
            <a:r>
              <a:rPr lang="en-US" altLang="en-US" sz="2200" dirty="0">
                <a:ea typeface="Times New Roman" panose="02020603050405020304" pitchFamily="18" charset="0"/>
              </a:rPr>
              <a:t>the capacitor is represented as we learned before as </a:t>
            </a:r>
            <a:r>
              <a:rPr lang="en-US" altLang="en-US" sz="2200" i="1" dirty="0"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1/Cs</a:t>
            </a:r>
            <a:r>
              <a:rPr lang="en-US" altLang="en-US" sz="2200" dirty="0"/>
              <a:t> </a:t>
            </a:r>
            <a:endParaRPr lang="en-US" altLang="en-US" sz="2200" dirty="0">
              <a:latin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E126D1A1-353B-4E3A-97E8-42E581A1CAA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217408" y="4319359"/>
            <a:ext cx="3733800" cy="1801574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77B7460E-A0F1-4B0B-A918-1F899B7C6593}"/>
              </a:ext>
            </a:extLst>
          </p:cNvPr>
          <p:cNvSpPr txBox="1"/>
          <p:nvPr/>
        </p:nvSpPr>
        <p:spPr>
          <a:xfrm>
            <a:off x="9790760" y="6078769"/>
            <a:ext cx="111447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C00000"/>
                </a:solidFill>
              </a:rPr>
              <a:t>Figure 3</a:t>
            </a:r>
          </a:p>
        </p:txBody>
      </p:sp>
    </p:spTree>
    <p:extLst>
      <p:ext uri="{BB962C8B-B14F-4D97-AF65-F5344CB8AC3E}">
        <p14:creationId xmlns:p14="http://schemas.microsoft.com/office/powerpoint/2010/main" val="1035646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BAF199E9-1DE5-D042-8FBB-342084D2DDA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322979" y="4010699"/>
            <a:ext cx="4613429" cy="2202506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E6F136D8-56C8-C049-9FC7-F93AB5FFDA4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44499" y="4032924"/>
            <a:ext cx="4292873" cy="2202506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</p:pic>
      <p:sp>
        <p:nvSpPr>
          <p:cNvPr id="9" name="Rectangle 1">
            <a:extLst>
              <a:ext uri="{FF2B5EF4-FFF2-40B4-BE49-F238E27FC236}">
                <a16:creationId xmlns="" xmlns:a16="http://schemas.microsoft.com/office/drawing/2014/main" id="{266B88D3-C8D8-6D4B-B029-ACF0AC489B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259" y="430626"/>
            <a:ext cx="738276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circuit in Figure </a:t>
            </a:r>
            <a:r>
              <a:rPr lang="en-US" alt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will be represented in the “S” domain as either one of the below circuits:</a:t>
            </a:r>
            <a:endParaRPr kumimoji="0" lang="en-US" altLang="en-US" sz="200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2C2CA57C-754C-422C-A6D6-ED1490056993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402152" y="1320851"/>
            <a:ext cx="3833622" cy="1810364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  <p:cxnSp>
        <p:nvCxnSpPr>
          <p:cNvPr id="12" name="Straight Arrow Connector 11">
            <a:extLst>
              <a:ext uri="{FF2B5EF4-FFF2-40B4-BE49-F238E27FC236}">
                <a16:creationId xmlns="" xmlns:a16="http://schemas.microsoft.com/office/drawing/2014/main" id="{0E1494B9-FFCA-4665-AEB5-D1B3E0F4E470}"/>
              </a:ext>
            </a:extLst>
          </p:cNvPr>
          <p:cNvCxnSpPr>
            <a:cxnSpLocks/>
          </p:cNvCxnSpPr>
          <p:nvPr/>
        </p:nvCxnSpPr>
        <p:spPr>
          <a:xfrm flipH="1">
            <a:off x="2978806" y="3279772"/>
            <a:ext cx="1250198" cy="483282"/>
          </a:xfrm>
          <a:prstGeom prst="straightConnector1">
            <a:avLst/>
          </a:prstGeom>
          <a:ln w="34925">
            <a:solidFill>
              <a:srgbClr val="0070C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="" xmlns:a16="http://schemas.microsoft.com/office/drawing/2014/main" id="{0998E796-D5F5-42BE-A5CD-66996B13FCD9}"/>
              </a:ext>
            </a:extLst>
          </p:cNvPr>
          <p:cNvCxnSpPr>
            <a:cxnSpLocks/>
          </p:cNvCxnSpPr>
          <p:nvPr/>
        </p:nvCxnSpPr>
        <p:spPr>
          <a:xfrm>
            <a:off x="6212731" y="3318203"/>
            <a:ext cx="1170562" cy="505507"/>
          </a:xfrm>
          <a:prstGeom prst="straightConnector1">
            <a:avLst/>
          </a:prstGeom>
          <a:ln w="34925">
            <a:solidFill>
              <a:srgbClr val="0070C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51D644B3-F80F-48C1-AF7E-218949C7E97D}"/>
              </a:ext>
            </a:extLst>
          </p:cNvPr>
          <p:cNvSpPr txBox="1"/>
          <p:nvPr/>
        </p:nvSpPr>
        <p:spPr>
          <a:xfrm>
            <a:off x="4970834" y="3521413"/>
            <a:ext cx="1008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Or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1AD2DB81-2A7B-42E6-AADE-293CA7620E56}"/>
              </a:ext>
            </a:extLst>
          </p:cNvPr>
          <p:cNvSpPr txBox="1"/>
          <p:nvPr/>
        </p:nvSpPr>
        <p:spPr>
          <a:xfrm>
            <a:off x="4737372" y="3131215"/>
            <a:ext cx="111447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C00000"/>
                </a:solidFill>
              </a:rPr>
              <a:t>Figure 4</a:t>
            </a:r>
          </a:p>
        </p:txBody>
      </p:sp>
    </p:spTree>
    <p:extLst>
      <p:ext uri="{BB962C8B-B14F-4D97-AF65-F5344CB8AC3E}">
        <p14:creationId xmlns:p14="http://schemas.microsoft.com/office/powerpoint/2010/main" val="2258479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0576" y="269745"/>
            <a:ext cx="10851176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Equivalent circuit in s domain for an Inductor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 bright="-20000" contrast="40000"/>
          </a:blip>
          <a:stretch>
            <a:fillRect/>
          </a:stretch>
        </p:blipFill>
        <p:spPr>
          <a:xfrm>
            <a:off x="6616007" y="1564325"/>
            <a:ext cx="3296143" cy="17127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lum bright="-20000" contrast="40000"/>
          </a:blip>
          <a:stretch>
            <a:fillRect/>
          </a:stretch>
        </p:blipFill>
        <p:spPr>
          <a:xfrm>
            <a:off x="6887498" y="3290930"/>
            <a:ext cx="4784254" cy="297539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9B3A9B10-5284-4BF1-80EE-DF51EA0886A1}"/>
              </a:ext>
            </a:extLst>
          </p:cNvPr>
          <p:cNvSpPr/>
          <p:nvPr/>
        </p:nvSpPr>
        <p:spPr>
          <a:xfrm>
            <a:off x="940577" y="942682"/>
            <a:ext cx="61237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>
                <a:latin typeface="Cambria" panose="02040503050406030204" pitchFamily="18" charset="0"/>
              </a:rPr>
              <a:t>In case of non-zero initial condition </a:t>
            </a:r>
            <a:r>
              <a:rPr lang="en-US" sz="2800" i="1" dirty="0" err="1">
                <a:latin typeface="Times New Roman" panose="02020603050405020304" pitchFamily="18" charset="0"/>
              </a:rPr>
              <a:t>i</a:t>
            </a:r>
            <a:r>
              <a:rPr lang="en-US" altLang="en-US" sz="2800" i="1" baseline="-30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L</a:t>
            </a:r>
            <a:r>
              <a:rPr lang="en-US" altLang="en-US" sz="2800" i="1" dirty="0">
                <a:latin typeface="Times New Roman" panose="02020603050405020304" pitchFamily="18" charset="0"/>
                <a:ea typeface="Calibri" panose="020F0502020204030204" pitchFamily="34" charset="0"/>
              </a:rPr>
              <a:t>(0</a:t>
            </a:r>
            <a:r>
              <a:rPr lang="en-US" altLang="en-US" sz="2800" i="1" baseline="30000" dirty="0">
                <a:latin typeface="Times New Roman" panose="02020603050405020304" pitchFamily="18" charset="0"/>
                <a:ea typeface="Calibri" panose="020F0502020204030204" pitchFamily="34" charset="0"/>
              </a:rPr>
              <a:t>-</a:t>
            </a:r>
            <a:r>
              <a:rPr lang="en-US" altLang="en-US" sz="2800" i="1" dirty="0"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  <a:r>
              <a:rPr lang="en-US" altLang="en-US" sz="2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en-US" sz="2600" dirty="0"/>
          </a:p>
        </p:txBody>
      </p:sp>
      <p:sp>
        <p:nvSpPr>
          <p:cNvPr id="10" name="Oval 9">
            <a:extLst>
              <a:ext uri="{FF2B5EF4-FFF2-40B4-BE49-F238E27FC236}">
                <a16:creationId xmlns="" xmlns:a16="http://schemas.microsoft.com/office/drawing/2014/main" id="{AE54AC22-55AA-4DAE-9544-36BE76AB2219}"/>
              </a:ext>
            </a:extLst>
          </p:cNvPr>
          <p:cNvSpPr/>
          <p:nvPr/>
        </p:nvSpPr>
        <p:spPr>
          <a:xfrm>
            <a:off x="8955590" y="4316314"/>
            <a:ext cx="648070" cy="6569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="" xmlns:a16="http://schemas.microsoft.com/office/drawing/2014/main" id="{C472FF88-129B-452A-B82B-55B7E404D4E7}"/>
              </a:ext>
            </a:extLst>
          </p:cNvPr>
          <p:cNvCxnSpPr>
            <a:cxnSpLocks/>
          </p:cNvCxnSpPr>
          <p:nvPr/>
        </p:nvCxnSpPr>
        <p:spPr>
          <a:xfrm flipV="1">
            <a:off x="6999912" y="4778629"/>
            <a:ext cx="1955678" cy="867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7966C684-B70F-4ABC-B3D5-67365B0EA2B8}"/>
              </a:ext>
            </a:extLst>
          </p:cNvPr>
          <p:cNvSpPr txBox="1"/>
          <p:nvPr/>
        </p:nvSpPr>
        <p:spPr>
          <a:xfrm>
            <a:off x="5970897" y="5604229"/>
            <a:ext cx="1290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impedance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="" xmlns:a16="http://schemas.microsoft.com/office/drawing/2014/main" id="{C96C3B3E-8472-F67A-FFCE-3055B5645B01}"/>
                  </a:ext>
                </a:extLst>
              </p:cNvPr>
              <p:cNvSpPr txBox="1"/>
              <p:nvPr/>
            </p:nvSpPr>
            <p:spPr>
              <a:xfrm>
                <a:off x="1062416" y="1906690"/>
                <a:ext cx="4247830" cy="16592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3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d>
                        <m:dPr>
                          <m:ctrlPr>
                            <a:rPr lang="en-GB" sz="36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sz="36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36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en-GB" sz="36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sSub>
                            <m:sSubPr>
                              <m:ctrlPr>
                                <a:rPr lang="en-GB" sz="36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e>
                      </m:nary>
                      <m:d>
                        <m:dPr>
                          <m:ctrlPr>
                            <a:rPr lang="en-GB" sz="36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GB" sz="36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96C3B3E-8472-F67A-FFCE-3055B5645B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416" y="1906690"/>
                <a:ext cx="4247830" cy="165923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="" xmlns:a16="http://schemas.microsoft.com/office/drawing/2014/main" id="{2B281EDE-CDC9-671D-8CD2-C896AA3E5ED3}"/>
                  </a:ext>
                </a:extLst>
              </p:cNvPr>
              <p:cNvSpPr txBox="1"/>
              <p:nvPr/>
            </p:nvSpPr>
            <p:spPr>
              <a:xfrm>
                <a:off x="1062416" y="4234387"/>
                <a:ext cx="4542141" cy="10554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3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d>
                        <m:dPr>
                          <m:ctrlPr>
                            <a:rPr lang="en-GB" sz="36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GB" sz="36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360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3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36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𝐿𝑠</m:t>
                          </m:r>
                        </m:den>
                      </m:f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sz="360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3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GB" sz="36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GB" sz="36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B281EDE-CDC9-671D-8CD2-C896AA3E5E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416" y="4234387"/>
                <a:ext cx="4542141" cy="105541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5639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1632</TotalTime>
  <Words>2734</Words>
  <Application>Microsoft Office PowerPoint</Application>
  <PresentationFormat>Custom</PresentationFormat>
  <Paragraphs>238</Paragraphs>
  <Slides>36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Suggested examples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SALMAN</cp:lastModifiedBy>
  <cp:revision>152</cp:revision>
  <dcterms:created xsi:type="dcterms:W3CDTF">2017-10-25T09:04:12Z</dcterms:created>
  <dcterms:modified xsi:type="dcterms:W3CDTF">2025-01-17T09:49:53Z</dcterms:modified>
</cp:coreProperties>
</file>