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90" r:id="rId2"/>
    <p:sldId id="291" r:id="rId3"/>
    <p:sldId id="292" r:id="rId4"/>
    <p:sldId id="418" r:id="rId5"/>
    <p:sldId id="419" r:id="rId6"/>
    <p:sldId id="431" r:id="rId7"/>
    <p:sldId id="420" r:id="rId8"/>
    <p:sldId id="432" r:id="rId9"/>
    <p:sldId id="421" r:id="rId10"/>
    <p:sldId id="422" r:id="rId11"/>
    <p:sldId id="433" r:id="rId12"/>
    <p:sldId id="423" r:id="rId13"/>
    <p:sldId id="424" r:id="rId14"/>
    <p:sldId id="434" r:id="rId15"/>
    <p:sldId id="425" r:id="rId16"/>
    <p:sldId id="435" r:id="rId17"/>
    <p:sldId id="426" r:id="rId18"/>
    <p:sldId id="436" r:id="rId19"/>
    <p:sldId id="427" r:id="rId20"/>
    <p:sldId id="437" r:id="rId21"/>
    <p:sldId id="428" r:id="rId22"/>
    <p:sldId id="430" r:id="rId23"/>
    <p:sldId id="4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C1517-7D29-4416-8A42-D5E72E371A1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1789-7084-4DAE-82D1-D7BD4ADF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7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similar to an exercise from the book, page 663, example 26</a:t>
            </a:r>
          </a:p>
        </p:txBody>
      </p:sp>
    </p:spTree>
    <p:extLst>
      <p:ext uri="{BB962C8B-B14F-4D97-AF65-F5344CB8AC3E}">
        <p14:creationId xmlns:p14="http://schemas.microsoft.com/office/powerpoint/2010/main" val="195811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094FD-42F3-42C2-BF29-2B0D080DB623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54042-1539-4E12-8043-7712F08DDA8F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7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7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18371-01B2-434F-B075-BBC8DE377F2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73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18371-01B2-434F-B075-BBC8DE377F2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73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example 3.27 from the book, page 629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similar to an exercise from the book, page 663, example 26</a:t>
            </a:r>
          </a:p>
        </p:txBody>
      </p:sp>
    </p:spTree>
    <p:extLst>
      <p:ext uri="{BB962C8B-B14F-4D97-AF65-F5344CB8AC3E}">
        <p14:creationId xmlns:p14="http://schemas.microsoft.com/office/powerpoint/2010/main" val="19581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0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9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0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4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1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6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32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../media/image21.png"/><Relationship Id="rId4" Type="http://schemas.openxmlformats.org/officeDocument/2006/relationships/image" Target="../media/image18.e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8.emf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928440" y="4083221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2283012" y="2636408"/>
            <a:ext cx="4834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074651" y="528744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92018" y="2224473"/>
            <a:ext cx="2930510" cy="7659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15215" y="191320"/>
            <a:ext cx="5077982" cy="2204756"/>
            <a:chOff x="6860185" y="351607"/>
            <a:chExt cx="5077982" cy="2204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7062281" y="351607"/>
              <a:ext cx="4875886" cy="22047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927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092018" y="1212458"/>
            <a:ext cx="566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Op Amp Circuit shown in figure, find the values of R1, R2, R3, R4, C1 and C2 so that the transfer function should equal to: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0634" y="3852776"/>
            <a:ext cx="2864696" cy="696198"/>
            <a:chOff x="734538" y="2932219"/>
            <a:chExt cx="3296805" cy="7332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lum bright="-20000" contrast="40000"/>
            </a:blip>
            <a:srcRect t="26964" r="81974" b="23631"/>
            <a:stretch/>
          </p:blipFill>
          <p:spPr>
            <a:xfrm>
              <a:off x="734538" y="3081823"/>
              <a:ext cx="1144909" cy="5836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lum bright="-20000" contrast="40000"/>
            </a:blip>
            <a:srcRect l="48997" b="22656"/>
            <a:stretch/>
          </p:blipFill>
          <p:spPr>
            <a:xfrm>
              <a:off x="1595336" y="2932219"/>
              <a:ext cx="2436007" cy="73326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131720" y="2959259"/>
            <a:ext cx="62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+mj-lt"/>
              </a:rPr>
              <a:t>Also, find the impulse and step response</a:t>
            </a:r>
            <a:r>
              <a:rPr lang="en-US" sz="2400" b="1" dirty="0">
                <a:latin typeface="+mj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2018" y="3494375"/>
            <a:ext cx="230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2018" y="4568870"/>
            <a:ext cx="1045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what have been done in the previous example, we can find H1(s) and H2(s)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074651" y="528744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15215" y="191320"/>
            <a:ext cx="5077982" cy="2204756"/>
            <a:chOff x="6860185" y="351607"/>
            <a:chExt cx="5077982" cy="2204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7062281" y="351607"/>
              <a:ext cx="4875886" cy="22047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185" y="1545133"/>
                  <a:ext cx="59120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927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092018" y="1212458"/>
            <a:ext cx="566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Op Amp Circuit shown in figure, find the values of R1, R2, R3, R4, C1 and C2 so that the transfer function should equal to: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1720" y="2959259"/>
            <a:ext cx="629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+mj-lt"/>
              </a:rPr>
              <a:t>Also, find the impulse and step response</a:t>
            </a:r>
            <a:r>
              <a:rPr lang="en-US" sz="2400" b="1" dirty="0">
                <a:latin typeface="+mj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2018" y="3494375"/>
            <a:ext cx="230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2018" y="4568870"/>
            <a:ext cx="1045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what have been done in the previous example, we can find H1(s) and H2(s)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022604"/>
                <a:ext cx="4852995" cy="7543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55" y="5015483"/>
                <a:ext cx="4303742" cy="7543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5913524"/>
                <a:ext cx="4852995" cy="75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44" y="5914391"/>
                <a:ext cx="4303742" cy="7543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00634" y="2184577"/>
                <a:ext cx="4441371" cy="85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𝑜𝑢𝑡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30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+5)(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+6)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34" y="2184577"/>
                <a:ext cx="4441371" cy="855234"/>
              </a:xfrm>
              <a:prstGeom prst="rect">
                <a:avLst/>
              </a:prstGeom>
              <a:blipFill rotWithShape="1">
                <a:blip r:embed="rId12"/>
                <a:stretch>
                  <a:fillRect l="-3567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20371" y="3956040"/>
                <a:ext cx="48332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≜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i="1" dirty="0" smtClean="0"/>
                  <a:t>H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(s)H</a:t>
                </a:r>
                <a:r>
                  <a:rPr lang="en-US" sz="3200" i="1" baseline="-25000" dirty="0" smtClean="0"/>
                  <a:t>2</a:t>
                </a:r>
                <a:r>
                  <a:rPr lang="en-US" sz="3200" i="1" dirty="0" smtClean="0"/>
                  <a:t>(s)</a:t>
                </a:r>
                <a:endParaRPr lang="en-US" sz="32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71" y="3956040"/>
                <a:ext cx="4833258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315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1720" y="191320"/>
            <a:ext cx="323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8830" y="1448558"/>
                <a:ext cx="4485523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1448558"/>
                <a:ext cx="4485523" cy="826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8830" y="2412129"/>
                <a:ext cx="4485523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2412129"/>
                <a:ext cx="4485523" cy="826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2270" y="3238381"/>
                <a:ext cx="6345007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70" y="3238381"/>
                <a:ext cx="6345007" cy="759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45265" b="1932"/>
          <a:stretch/>
        </p:blipFill>
        <p:spPr>
          <a:xfrm>
            <a:off x="7897419" y="3238381"/>
            <a:ext cx="1842864" cy="86299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932270" y="4267933"/>
            <a:ext cx="1045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Since we have 6 unknowns and 3 equations, we can assume the values of 3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2271" y="4805362"/>
                <a:ext cx="10457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1" dirty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71" y="4805362"/>
                <a:ext cx="10457667" cy="461665"/>
              </a:xfrm>
              <a:prstGeom prst="rect">
                <a:avLst/>
              </a:prstGeom>
              <a:blipFill>
                <a:blip r:embed="rId7"/>
                <a:stretch>
                  <a:fillRect l="-933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98830" y="5363571"/>
                <a:ext cx="10457667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2=5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4=6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3=5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l-G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2=0.2</m:t>
                    </m:r>
                  </m:oMath>
                </a14:m>
                <a:r>
                  <a:rPr lang="el-G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3=0.2 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l-GR" sz="2400" b="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2=1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0" y="5363571"/>
                <a:ext cx="10457667" cy="995144"/>
              </a:xfrm>
              <a:prstGeom prst="rect">
                <a:avLst/>
              </a:prstGeom>
              <a:blipFill>
                <a:blip r:embed="rId8"/>
                <a:stretch>
                  <a:fillRect l="-933" t="-4908" b="-3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439721-730D-EDE1-CA6F-75AF268247EB}"/>
              </a:ext>
            </a:extLst>
          </p:cNvPr>
          <p:cNvSpPr txBox="1"/>
          <p:nvPr/>
        </p:nvSpPr>
        <p:spPr>
          <a:xfrm>
            <a:off x="932270" y="499285"/>
            <a:ext cx="5728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-3  (Contin…)</a:t>
            </a:r>
          </a:p>
        </p:txBody>
      </p:sp>
    </p:spTree>
    <p:extLst>
      <p:ext uri="{BB962C8B-B14F-4D97-AF65-F5344CB8AC3E}">
        <p14:creationId xmlns:p14="http://schemas.microsoft.com/office/powerpoint/2010/main" val="22605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881" y="626982"/>
            <a:ext cx="538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Impulse 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92826" y="1993668"/>
            <a:ext cx="5532494" cy="84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509"/>
          <a:stretch/>
        </p:blipFill>
        <p:spPr>
          <a:xfrm>
            <a:off x="1292826" y="3025113"/>
            <a:ext cx="7968441" cy="22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881" y="626982"/>
            <a:ext cx="538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Impulse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29098" y="2204663"/>
                <a:ext cx="7141029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h(t)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≜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98" y="2204663"/>
                <a:ext cx="7141029" cy="648191"/>
              </a:xfrm>
              <a:prstGeom prst="rect">
                <a:avLst/>
              </a:prstGeom>
              <a:blipFill rotWithShape="1">
                <a:blip r:embed="rId2"/>
                <a:stretch>
                  <a:fillRect l="-2220" t="-5660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6771" y="3088888"/>
                <a:ext cx="11545229" cy="209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h(t) = 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30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+5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+6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3200" b="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=L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30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 −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30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=30</m:t>
                    </m:r>
                    <m:r>
                      <a:rPr lang="en-US" sz="3200" b="0" i="1" smtClean="0">
                        <a:latin typeface="Cambria Math"/>
                      </a:rPr>
                      <m:t>𝑒</m:t>
                    </m:r>
                    <m:r>
                      <a:rPr lang="en-US" sz="3200" b="0" i="1" baseline="30000" smtClean="0">
                        <a:latin typeface="Cambria Math"/>
                      </a:rPr>
                      <m:t>−5</m:t>
                    </m:r>
                    <m:r>
                      <a:rPr lang="en-US" sz="3200" b="0" i="1" baseline="30000" smtClean="0">
                        <a:latin typeface="Cambria Math"/>
                      </a:rPr>
                      <m:t>𝑡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r>
                      <a:rPr lang="en-US" sz="32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 −30</m:t>
                    </m:r>
                    <m:r>
                      <a:rPr lang="en-US" sz="3200" b="0" i="1" smtClean="0">
                        <a:latin typeface="Cambria Math"/>
                      </a:rPr>
                      <m:t>𝑒</m:t>
                    </m:r>
                    <m:r>
                      <a:rPr lang="en-US" sz="3200" b="0" i="1" baseline="30000" smtClean="0">
                        <a:latin typeface="Cambria Math"/>
                      </a:rPr>
                      <m:t>−6</m:t>
                    </m:r>
                    <m:r>
                      <a:rPr lang="en-US" sz="3200" b="0" i="1" baseline="30000" smtClean="0">
                        <a:latin typeface="Cambria Math"/>
                      </a:rPr>
                      <m:t>𝑡𝑢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𝑡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1" y="3088888"/>
                <a:ext cx="11545229" cy="2091791"/>
              </a:xfrm>
              <a:prstGeom prst="rect">
                <a:avLst/>
              </a:prstGeom>
              <a:blipFill rotWithShape="1">
                <a:blip r:embed="rId3"/>
                <a:stretch>
                  <a:fillRect l="-1320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45771" y="2830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903" y="565492"/>
            <a:ext cx="466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Step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83903" y="1463515"/>
            <a:ext cx="7850328" cy="1061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21575" t="79339" b="141"/>
          <a:stretch/>
        </p:blipFill>
        <p:spPr>
          <a:xfrm>
            <a:off x="1283903" y="5176000"/>
            <a:ext cx="8027434" cy="854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12242" b="40227"/>
          <a:stretch/>
        </p:blipFill>
        <p:spPr>
          <a:xfrm>
            <a:off x="1283903" y="2714968"/>
            <a:ext cx="6623014" cy="20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903" y="565492"/>
            <a:ext cx="466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Step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83903" y="1464171"/>
                <a:ext cx="11253439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Step Response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≜</m:t>
                    </m:r>
                  </m:oMath>
                </a14:m>
                <a:r>
                  <a:rPr lang="en-US" sz="3200" dirty="0" smtClean="0"/>
                  <a:t> 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3" y="1464171"/>
                <a:ext cx="11253439" cy="825739"/>
              </a:xfrm>
              <a:prstGeom prst="rect">
                <a:avLst/>
              </a:prstGeom>
              <a:blipFill rotWithShape="1">
                <a:blip r:embed="rId2"/>
                <a:stretch>
                  <a:fillRect l="-140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9617" y="2369280"/>
                <a:ext cx="11062010" cy="209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30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+5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+6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r>
                  <a:rPr lang="en-US" sz="3200" dirty="0" smtClean="0"/>
                  <a:t>= L</a:t>
                </a:r>
                <a:r>
                  <a:rPr lang="en-US" sz="3200" baseline="30000" dirty="0" smtClean="0"/>
                  <a:t>-1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−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  <m:r>
                      <a:rPr lang="en-US" sz="3200" b="0" i="1" baseline="30000" smtClean="0">
                        <a:latin typeface="Cambria Math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+6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17" y="2369280"/>
                <a:ext cx="11062010" cy="2091791"/>
              </a:xfrm>
              <a:prstGeom prst="rect">
                <a:avLst/>
              </a:prstGeom>
              <a:blipFill rotWithShape="1">
                <a:blip r:embed="rId3"/>
                <a:stretch>
                  <a:fillRect l="-1377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03248" y="5029200"/>
                <a:ext cx="8887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FF0000"/>
                    </a:solidFill>
                  </a:rPr>
                  <a:t>Step Response </a:t>
                </a:r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1 −6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−5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−6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r>
                      <a:rPr lang="en-US" sz="3200" b="0" i="1" smtClean="0">
                        <a:latin typeface="Cambria Math"/>
                      </a:rPr>
                      <m:t>𝑢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𝑡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48" y="5029200"/>
                <a:ext cx="8887522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171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79617" y="178420"/>
            <a:ext cx="247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9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80195" y="561126"/>
            <a:ext cx="5558060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Initial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and Final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9951" t="83849" r="17581" b="556"/>
          <a:stretch/>
        </p:blipFill>
        <p:spPr>
          <a:xfrm>
            <a:off x="1081401" y="2917889"/>
            <a:ext cx="6520722" cy="644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6175" r="54200" b="80044"/>
          <a:stretch/>
        </p:blipFill>
        <p:spPr>
          <a:xfrm>
            <a:off x="879103" y="1942382"/>
            <a:ext cx="4780770" cy="569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t="6027" r="55886" b="72517"/>
          <a:stretch/>
        </p:blipFill>
        <p:spPr>
          <a:xfrm>
            <a:off x="1089415" y="4131339"/>
            <a:ext cx="4746025" cy="539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lum bright="-20000" contrast="40000"/>
          </a:blip>
          <a:srcRect r="33506"/>
          <a:stretch/>
        </p:blipFill>
        <p:spPr>
          <a:xfrm>
            <a:off x="1182607" y="5183337"/>
            <a:ext cx="6318310" cy="851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50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845" y="5183337"/>
            <a:ext cx="6791289" cy="8139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0195" y="561126"/>
            <a:ext cx="5558060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Initial</a:t>
            </a: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and Final Values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55" y="1872342"/>
            <a:ext cx="618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Initial Value Theorem.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78845" y="2710543"/>
                <a:ext cx="6656745" cy="81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𝑠𝐹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  <m:r>
                                <a:rPr lang="en-US" sz="3600" b="0" i="1" baseline="16000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r>
                        <a:rPr lang="en-US" sz="3600" b="0" i="1" smtClean="0">
                          <a:latin typeface="Cambria Math"/>
                        </a:rPr>
                        <m:t>(0+)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5" y="2710543"/>
                <a:ext cx="6656745" cy="8139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80195" y="3897085"/>
            <a:ext cx="618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Initial Value Theorem.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13389" y="5183337"/>
                <a:ext cx="6656745" cy="81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𝑠𝐹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r>
                        <a:rPr lang="en-US" sz="3600" b="0" i="1" smtClean="0">
                          <a:latin typeface="Cambria Math"/>
                        </a:rPr>
                        <m:t>(∞)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89" y="5183337"/>
                <a:ext cx="6656745" cy="8139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78429" y="174171"/>
            <a:ext cx="27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5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3114" y="1224624"/>
            <a:ext cx="10403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Find f(0+) and f(∞) for the following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114" y="516738"/>
            <a:ext cx="280179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53373" y="2044083"/>
            <a:ext cx="4331206" cy="1028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39634" y="4134580"/>
            <a:ext cx="9396261" cy="119382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+7)(3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3373" y="3507966"/>
            <a:ext cx="2024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512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3114" y="1224624"/>
            <a:ext cx="10403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Find f(0+) and f(∞) for the following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114" y="516738"/>
            <a:ext cx="280179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+7)(3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+7)(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+14)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34" y="5456846"/>
                <a:ext cx="7289175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53373" y="3507966"/>
            <a:ext cx="2024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80458" y="2024743"/>
                <a:ext cx="4876800" cy="97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(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𝟕</m:t>
                        </m:r>
                        <m:r>
                          <a:rPr lang="en-US" sz="3600" b="1" i="1" smtClean="0">
                            <a:latin typeface="Cambria Math"/>
                          </a:rPr>
                          <m:t>)(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𝟑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𝟏𝟒</m:t>
                        </m:r>
                        <m:r>
                          <a:rPr lang="en-US" sz="3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(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𝟕</m:t>
                        </m:r>
                        <m:r>
                          <a:rPr lang="en-US" sz="3600" b="1" i="1" smtClean="0">
                            <a:latin typeface="Cambria Math"/>
                          </a:rPr>
                          <m:t>)(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𝟏𝟒</m:t>
                        </m:r>
                        <m:r>
                          <a:rPr lang="en-US" sz="36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8" y="2024743"/>
                <a:ext cx="4876800" cy="974819"/>
              </a:xfrm>
              <a:prstGeom prst="rect">
                <a:avLst/>
              </a:prstGeom>
              <a:blipFill rotWithShape="1">
                <a:blip r:embed="rId5"/>
                <a:stretch>
                  <a:fillRect l="-3875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069365"/>
                <a:ext cx="11408228" cy="11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baseline="20000" smtClean="0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𝒔𝑭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𝒍𝒊𝒎</m:t>
                                  </m:r>
                                </m:e>
                                <m:lim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𝟏𝟒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𝟏𝟒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32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𝟔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9365"/>
                <a:ext cx="11408228" cy="11176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80458" y="35922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4689" y="57207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90451" y="1376375"/>
                <a:ext cx="10529888" cy="147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Laplace transform of a capacitor voltage is given by:</a:t>
                </a:r>
              </a:p>
              <a:p>
                <a:pPr algn="just"/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1376375"/>
                <a:ext cx="10529888" cy="1478353"/>
              </a:xfrm>
              <a:prstGeom prst="rect">
                <a:avLst/>
              </a:prstGeom>
              <a:blipFill>
                <a:blip r:embed="rId2"/>
                <a:stretch>
                  <a:fillRect l="-1042" t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0451" y="3001437"/>
                <a:ext cx="57742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the initial capacitor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3001437"/>
                <a:ext cx="5774273" cy="492443"/>
              </a:xfrm>
              <a:prstGeom prst="rect">
                <a:avLst/>
              </a:prstGeom>
              <a:blipFill>
                <a:blip r:embed="rId3"/>
                <a:stretch>
                  <a:fillRect l="-1901" t="-11111" r="-1056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0451" y="5058231"/>
                <a:ext cx="9884886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…∞</m:t>
                              </m:r>
                            </m:lim>
                          </m:limLow>
                        </m:fName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den>
                                  </m:f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51" y="5058231"/>
                <a:ext cx="9884886" cy="913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34689" y="4468886"/>
            <a:ext cx="507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By applying the initial value theorem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C572B9-32A6-5F3B-E9B3-78491E3F3ED7}"/>
              </a:ext>
            </a:extLst>
          </p:cNvPr>
          <p:cNvSpPr txBox="1"/>
          <p:nvPr/>
        </p:nvSpPr>
        <p:spPr>
          <a:xfrm>
            <a:off x="1290451" y="3814390"/>
            <a:ext cx="13676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CC"/>
                </a:solidFill>
                <a:latin typeface="Cambria" panose="020405030504060302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555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955222" y="914400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568" y="1725186"/>
            <a:ext cx="1018086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purpose of a transfer function in analyzing linear circuits?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are initial conditions often assumed to be zero when calculating a transfer function?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the significance of finding the impulse response of a circuit from its transfer function?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 does the step response of a system differ from its impulse response, and what does it indicate about the system's stability?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83223" y="4396080"/>
            <a:ext cx="3797172" cy="1882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626, example 13.9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629, example 13.11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636, example 13.16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Page 640,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2799B66-D172-2D5A-2344-3E4620EFE0E4}"/>
              </a:ext>
            </a:extLst>
          </p:cNvPr>
          <p:cNvSpPr txBox="1">
            <a:spLocks/>
          </p:cNvSpPr>
          <p:nvPr/>
        </p:nvSpPr>
        <p:spPr>
          <a:xfrm>
            <a:off x="5547009" y="4375281"/>
            <a:ext cx="3797172" cy="197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662, example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663, example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664, example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665, example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3" y="1797268"/>
            <a:ext cx="4163786" cy="188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Impedances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Admittances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182D06-47ED-19A1-F474-86A1C153165D}"/>
              </a:ext>
            </a:extLst>
          </p:cNvPr>
          <p:cNvSpPr txBox="1"/>
          <p:nvPr/>
        </p:nvSpPr>
        <p:spPr>
          <a:xfrm>
            <a:off x="1024126" y="3830315"/>
            <a:ext cx="9966736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and final value theorem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0338" y="488922"/>
            <a:ext cx="441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Transfer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2298" y="2444118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08185" y="2492351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ambria" panose="02040503050406030204" pitchFamily="18" charset="0"/>
              </a:rPr>
              <a:t>Output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7489" y="1709071"/>
            <a:ext cx="3004183" cy="24702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Zero initial conditions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No stored Energy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407432" y="2286396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407432" y="3473315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761672" y="2244273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61672" y="3473315"/>
            <a:ext cx="134843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1637" y="4916847"/>
                <a:ext cx="6051732" cy="898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37" y="4916847"/>
                <a:ext cx="6051732" cy="898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5527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657088" y="1124743"/>
            <a:ext cx="4044142" cy="1611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501" y="287401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391" y="1096977"/>
            <a:ext cx="5567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Calculate H(s) for the shown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9501" y="3077522"/>
            <a:ext cx="662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source transformation and voltage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255278" y="4831176"/>
            <a:ext cx="4221805" cy="1626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1" t="19672" r="-1378" b="50284"/>
          <a:stretch/>
        </p:blipFill>
        <p:spPr>
          <a:xfrm>
            <a:off x="945383" y="3797929"/>
            <a:ext cx="6622004" cy="91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lum bright="-20000" contrast="40000"/>
          </a:blip>
          <a:srcRect l="18581" t="73268" r="16037"/>
          <a:stretch/>
        </p:blipFill>
        <p:spPr>
          <a:xfrm>
            <a:off x="945383" y="5218305"/>
            <a:ext cx="4474723" cy="85272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55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657088" y="1124743"/>
            <a:ext cx="4044142" cy="1611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501" y="287401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391" y="1096977"/>
            <a:ext cx="5567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Calculate H(s) for the shown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54" y="1766105"/>
                <a:ext cx="3097162" cy="898836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9501" y="3077522"/>
            <a:ext cx="662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source transformation and voltage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7255278" y="4831176"/>
            <a:ext cx="4221805" cy="1626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0792" y="3897086"/>
                <a:ext cx="8997094" cy="78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/>
                  <a:t>V</a:t>
                </a:r>
                <a:r>
                  <a:rPr lang="en-US" sz="2800" i="1" baseline="-25000" dirty="0" smtClean="0"/>
                  <a:t>out</a:t>
                </a:r>
                <a:r>
                  <a:rPr lang="en-US" sz="2800" i="1" dirty="0" smtClean="0"/>
                  <a:t>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3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92" y="3897086"/>
                <a:ext cx="8997094" cy="789832"/>
              </a:xfrm>
              <a:prstGeom prst="rect">
                <a:avLst/>
              </a:prstGeom>
              <a:blipFill rotWithShape="1">
                <a:blip r:embed="rId6"/>
                <a:stretch>
                  <a:fillRect l="-1355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8572" y="5181600"/>
                <a:ext cx="6166706" cy="78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𝑜𝑢𝑡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3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1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 baseline="-25000"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5181600"/>
                <a:ext cx="6166706" cy="789832"/>
              </a:xfrm>
              <a:prstGeom prst="rect">
                <a:avLst/>
              </a:prstGeom>
              <a:blipFill rotWithShape="1">
                <a:blip r:embed="rId7"/>
                <a:stretch>
                  <a:fillRect l="-20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97216" y="287401"/>
            <a:ext cx="29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29464"/>
          <a:stretch/>
        </p:blipFill>
        <p:spPr>
          <a:xfrm>
            <a:off x="1036081" y="2274049"/>
            <a:ext cx="2966938" cy="86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96" y="1294633"/>
            <a:ext cx="4243875" cy="2065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951" y="247508"/>
            <a:ext cx="897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 Transfer function for </a:t>
            </a:r>
          </a:p>
          <a:p>
            <a:r>
              <a:rPr lang="en-US" dirty="0">
                <a:solidFill>
                  <a:srgbClr val="00B050"/>
                </a:solidFill>
              </a:rPr>
              <a:t>Op Amp Circuits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4951" y="1774384"/>
            <a:ext cx="4113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For the circuit shown, show that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775" y="3370606"/>
            <a:ext cx="92317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By applying KCL at the inverting input node noting that this is the virtual ground node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17339" r="48708" b="86199"/>
          <a:stretch/>
        </p:blipFill>
        <p:spPr>
          <a:xfrm>
            <a:off x="2684921" y="3759128"/>
            <a:ext cx="2636195" cy="596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34762" t="46406" r="4212" b="41708"/>
          <a:stretch/>
        </p:blipFill>
        <p:spPr>
          <a:xfrm>
            <a:off x="2636102" y="4575627"/>
            <a:ext cx="4426179" cy="479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lum bright="-20000" contrast="40000"/>
          </a:blip>
          <a:srcRect l="39200" t="77351"/>
          <a:stretch/>
        </p:blipFill>
        <p:spPr>
          <a:xfrm>
            <a:off x="2628711" y="5278364"/>
            <a:ext cx="4148910" cy="85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081" y="6270894"/>
            <a:ext cx="974042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You can use nodal analysis at the virtual ground node. You must get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9766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96" y="1294633"/>
            <a:ext cx="4243875" cy="2065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951" y="247508"/>
            <a:ext cx="897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 Transfer function for </a:t>
            </a:r>
          </a:p>
          <a:p>
            <a:r>
              <a:rPr lang="en-US" dirty="0">
                <a:solidFill>
                  <a:srgbClr val="00B050"/>
                </a:solidFill>
              </a:rPr>
              <a:t>Op Amp Circuits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4951" y="1774384"/>
            <a:ext cx="4113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For the circuit shown, show that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775" y="3370606"/>
            <a:ext cx="92317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By applying KCL at the inverting input node noting that this is the virtual ground node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6081" y="6270894"/>
            <a:ext cx="974042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You can use nodal analysis at the virtual ground node. You must get the same result.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11872" y="2325412"/>
                <a:ext cx="4812124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𝑜𝑢𝑡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i="1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72" y="2325412"/>
                <a:ext cx="4812124" cy="876843"/>
              </a:xfrm>
              <a:prstGeom prst="rect">
                <a:avLst/>
              </a:prstGeom>
              <a:blipFill rotWithShape="1">
                <a:blip r:embed="rId4"/>
                <a:stretch>
                  <a:fillRect l="-3295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01010" y="3796746"/>
            <a:ext cx="409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/>
              <a:t>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(s) = - I</a:t>
            </a:r>
            <a:r>
              <a:rPr lang="en-US" sz="3200" i="1" baseline="-25000" dirty="0" smtClean="0"/>
              <a:t>f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335" y="4381521"/>
            <a:ext cx="435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Y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(s) V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(s) = -</a:t>
            </a:r>
            <a:r>
              <a:rPr lang="en-US" sz="3200" i="1" dirty="0" err="1" smtClean="0"/>
              <a:t>Y</a:t>
            </a:r>
            <a:r>
              <a:rPr lang="en-US" sz="3200" i="1" baseline="-25000" dirty="0" err="1" smtClean="0"/>
              <a:t>f</a:t>
            </a:r>
            <a:r>
              <a:rPr lang="en-US" sz="3200" i="1" dirty="0" smtClean="0"/>
              <a:t>(s) </a:t>
            </a:r>
            <a:r>
              <a:rPr lang="en-US" sz="3200" i="1" dirty="0" err="1" smtClean="0"/>
              <a:t>V</a:t>
            </a:r>
            <a:r>
              <a:rPr lang="en-US" sz="3200" i="1" baseline="-25000" dirty="0" err="1" smtClean="0"/>
              <a:t>out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194416" y="5199240"/>
                <a:ext cx="4812124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𝑜𝑢𝑡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i="1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16" y="5199240"/>
                <a:ext cx="4812124" cy="876843"/>
              </a:xfrm>
              <a:prstGeom prst="rect">
                <a:avLst/>
              </a:prstGeom>
              <a:blipFill rotWithShape="1">
                <a:blip r:embed="rId5"/>
                <a:stretch>
                  <a:fillRect l="-3295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971" y="141514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99" y="353002"/>
            <a:ext cx="280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59" y="1353312"/>
            <a:ext cx="3170728" cy="181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1799" y="1041616"/>
                <a:ext cx="5992993" cy="178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 the Op Amp Circuit shown in figure, find the value of C for which the transfer function should equal to: </a:t>
                </a:r>
              </a:p>
              <a:p>
                <a:pPr algn="just"/>
                <a:endParaRPr lang="en-GB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9" y="1041616"/>
                <a:ext cx="5992993" cy="1780552"/>
              </a:xfrm>
              <a:prstGeom prst="rect">
                <a:avLst/>
              </a:prstGeom>
              <a:blipFill>
                <a:blip r:embed="rId5"/>
                <a:stretch>
                  <a:fillRect l="-1119" t="-2055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1799" y="3780837"/>
                <a:ext cx="645016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9" y="3780837"/>
                <a:ext cx="6450163" cy="70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4759" y="4844062"/>
                <a:ext cx="182870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9" y="4844062"/>
                <a:ext cx="1828706" cy="398955"/>
              </a:xfrm>
              <a:prstGeom prst="rect">
                <a:avLst/>
              </a:prstGeom>
              <a:blipFill>
                <a:blip r:embed="rId7"/>
                <a:stretch>
                  <a:fillRect l="-3333" r="-1667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608" y="5269279"/>
                <a:ext cx="9226372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08" y="5269279"/>
                <a:ext cx="9226372" cy="999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68566" y="6295302"/>
                <a:ext cx="2136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66" y="6295302"/>
                <a:ext cx="2136226" cy="369332"/>
              </a:xfrm>
              <a:prstGeom prst="rect">
                <a:avLst/>
              </a:prstGeom>
              <a:blipFill>
                <a:blip r:embed="rId9"/>
                <a:stretch>
                  <a:fillRect l="-8547" t="-30000" r="-3989" b="-4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23" y="3780837"/>
            <a:ext cx="3542276" cy="17238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286" y="3167541"/>
            <a:ext cx="105033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comparing the circuit of example 2 with the general inverting amplifier circuit shown below</a:t>
            </a:r>
          </a:p>
        </p:txBody>
      </p:sp>
    </p:spTree>
    <p:extLst>
      <p:ext uri="{BB962C8B-B14F-4D97-AF65-F5344CB8AC3E}">
        <p14:creationId xmlns:p14="http://schemas.microsoft.com/office/powerpoint/2010/main" val="29701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1853</Words>
  <Application>Microsoft Office PowerPoint</Application>
  <PresentationFormat>Custom</PresentationFormat>
  <Paragraphs>168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Nadeem</dc:creator>
  <cp:lastModifiedBy>SALMAN</cp:lastModifiedBy>
  <cp:revision>52</cp:revision>
  <dcterms:created xsi:type="dcterms:W3CDTF">2024-03-06T06:57:04Z</dcterms:created>
  <dcterms:modified xsi:type="dcterms:W3CDTF">2025-01-14T08:50:42Z</dcterms:modified>
</cp:coreProperties>
</file>