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86" r:id="rId2"/>
    <p:sldId id="263" r:id="rId3"/>
    <p:sldId id="281" r:id="rId4"/>
    <p:sldId id="288" r:id="rId5"/>
    <p:sldId id="265" r:id="rId6"/>
    <p:sldId id="266" r:id="rId7"/>
    <p:sldId id="267" r:id="rId8"/>
    <p:sldId id="289" r:id="rId9"/>
    <p:sldId id="268" r:id="rId10"/>
    <p:sldId id="269" r:id="rId11"/>
    <p:sldId id="290" r:id="rId12"/>
    <p:sldId id="271" r:id="rId13"/>
    <p:sldId id="272" r:id="rId14"/>
    <p:sldId id="291" r:id="rId15"/>
    <p:sldId id="273" r:id="rId16"/>
    <p:sldId id="292" r:id="rId17"/>
    <p:sldId id="274" r:id="rId18"/>
    <p:sldId id="275" r:id="rId19"/>
    <p:sldId id="28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/>
    <p:restoredTop sz="94666"/>
  </p:normalViewPr>
  <p:slideViewPr>
    <p:cSldViewPr snapToGrid="0" snapToObjects="1">
      <p:cViewPr varScale="1">
        <p:scale>
          <a:sx n="87" d="100"/>
          <a:sy n="87" d="100"/>
        </p:scale>
        <p:origin x="-7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4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9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6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Quantitative data</a:t>
            </a:r>
            <a:r>
              <a:rPr lang="en-US" sz="1800" dirty="0">
                <a:solidFill>
                  <a:schemeClr val="tx1"/>
                </a:solidFill>
              </a:rPr>
              <a:t> can also be </a:t>
            </a:r>
            <a:r>
              <a:rPr lang="en-US" sz="1800" u="none" dirty="0">
                <a:solidFill>
                  <a:schemeClr val="tx1"/>
                </a:solidFill>
              </a:rPr>
              <a:t>Discrete or Continuous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can only take certain values (like whole numbers)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can take any value (within a range)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Put simply: </a:t>
            </a:r>
            <a:r>
              <a:rPr lang="en-US" sz="1800" b="1" dirty="0">
                <a:solidFill>
                  <a:schemeClr val="tx1"/>
                </a:solidFill>
              </a:rPr>
              <a:t>Discrete data</a:t>
            </a:r>
            <a:r>
              <a:rPr lang="en-US" sz="1800" dirty="0">
                <a:solidFill>
                  <a:schemeClr val="tx1"/>
                </a:solidFill>
              </a:rPr>
              <a:t> is counted, </a:t>
            </a:r>
            <a:r>
              <a:rPr lang="en-US" sz="1800" b="1" dirty="0">
                <a:solidFill>
                  <a:schemeClr val="tx1"/>
                </a:solidFill>
              </a:rPr>
              <a:t>Continuous data</a:t>
            </a:r>
            <a:r>
              <a:rPr lang="en-US" sz="1800" dirty="0">
                <a:solidFill>
                  <a:schemeClr val="tx1"/>
                </a:solidFill>
              </a:rPr>
              <a:t> is measured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82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4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3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37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7C4E5-55F7-DB05-186B-06791E1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AA35ED-DF99-6958-28FA-33A93BB97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503DB0-5264-6061-D4B6-AE3D944FC8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6C615E-9D94-7E15-4EC3-69D6111D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7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45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31.png"/><Relationship Id="rId3" Type="http://schemas.openxmlformats.org/officeDocument/2006/relationships/image" Target="../media/image66.png"/><Relationship Id="rId7" Type="http://schemas.openxmlformats.org/officeDocument/2006/relationships/image" Target="../media/image3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3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2324100" y="4567585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Circuit Analysis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EE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CE</a:t>
            </a:r>
            <a:r>
              <a:rPr kumimoji="0" lang="x-none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x-none" sz="36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20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Spring 2025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54">
            <a:extLst>
              <a:ext uri="{FF2B5EF4-FFF2-40B4-BE49-F238E27FC236}">
                <a16:creationId xmlns="" xmlns:a16="http://schemas.microsoft.com/office/drawing/2014/main" id="{2F947556-3899-C3CD-5B16-0CA9CD3E2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29" y="3075057"/>
            <a:ext cx="104382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212087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7006" y="392132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6391"/>
          <a:stretch/>
        </p:blipFill>
        <p:spPr>
          <a:xfrm>
            <a:off x="1056652" y="1244094"/>
            <a:ext cx="5252708" cy="491896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597579" y="1244094"/>
            <a:ext cx="4568551" cy="4614237"/>
            <a:chOff x="2667946" y="2296517"/>
            <a:chExt cx="6495605" cy="36998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53011"/>
            <a:stretch/>
          </p:blipFill>
          <p:spPr>
            <a:xfrm>
              <a:off x="2667946" y="2576148"/>
              <a:ext cx="6495605" cy="34202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96393"/>
            <a:stretch/>
          </p:blipFill>
          <p:spPr>
            <a:xfrm>
              <a:off x="2667946" y="2296517"/>
              <a:ext cx="6495605" cy="32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18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571" y="272389"/>
            <a:ext cx="780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Properties of 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</a:t>
            </a:r>
            <a:r>
              <a:rPr lang="en-GB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lv-LV" sz="40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ransform</a:t>
            </a:r>
            <a:endParaRPr lang="en-US" sz="40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277497" y="6163056"/>
            <a:ext cx="2804160" cy="276999"/>
          </a:xfrm>
        </p:spPr>
        <p:txBody>
          <a:bodyPr/>
          <a:lstStyle/>
          <a:p>
            <a:fld id="{539F810C-9DAB-49B2-B45C-341744954A16}" type="slidenum">
              <a:rPr lang="en-GB" smtClean="0"/>
              <a:pPr/>
              <a:t>11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𝑢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ɯ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mtClean="0"/>
                                      <m:t>s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mtClean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dirty="0" smtClean="0"/>
                                          <m:t>ɯ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28006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/>
                            <a:t>a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(s)+</a:t>
                          </a:r>
                          <a:r>
                            <a:rPr lang="pt-BR" dirty="0" smtClean="0"/>
                            <a:t>b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(s)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64487"/>
                  </p:ext>
                </p:extLst>
              </p:nvPr>
            </p:nvGraphicFramePr>
            <p:xfrm>
              <a:off x="1215571" y="1514410"/>
              <a:ext cx="3770086" cy="464864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21543"/>
                    <a:gridCol w="194854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δ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25000" b="-559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25000" r="-107023" b="-45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225000" b="-459000"/>
                          </a:stretch>
                        </a:blipFill>
                      </a:tcPr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r(t)=</a:t>
                          </a:r>
                          <a:r>
                            <a:rPr lang="en-US" dirty="0" err="1" smtClean="0"/>
                            <a:t>tu</a:t>
                          </a:r>
                          <a:r>
                            <a:rPr lang="en-US" dirty="0" smtClean="0"/>
                            <a:t>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325000" b="-359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29293" r="-107023" b="-262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429293" b="-262626"/>
                          </a:stretch>
                        </a:blipFill>
                      </a:tcPr>
                    </a:tc>
                  </a:tr>
                  <a:tr h="5598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569565" b="-182609"/>
                          </a:stretch>
                        </a:blipFill>
                      </a:tcPr>
                    </a:tc>
                  </a:tr>
                  <a:tr h="561404">
                    <a:tc>
                      <a:txBody>
                        <a:bodyPr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cos(</a:t>
                          </a:r>
                          <a:r>
                            <a:rPr lang="en-US" dirty="0" err="1" smtClean="0"/>
                            <a:t>ɯt</a:t>
                          </a:r>
                          <a:r>
                            <a:rPr lang="en-US" dirty="0" smtClean="0"/>
                            <a:t>)u(t)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669565" b="-82609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80000" r="-10702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3438" t="-118000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11511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lang="en-US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/>
                                    </a:rPr>
                                    <m:t>n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n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mtClean="0">
                                            <a:latin typeface="Cambria Math"/>
                                          </a:rPr>
                                          <m:t>n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df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Sf(s) – 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f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t</m:t>
                                    </m:r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b="0" i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f(s)-sf(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)-f(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 rtl="0" fontAlgn="auto"/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dirty="0" smtClean="0"/>
                            <a:t>f(t)dt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f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s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 smtClean="0"/>
                            <a:t> +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trlP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0−</m:t>
                                      </m:r>
                                    </m:sup>
                                    <m:e>
                                      <m:r>
                                        <a:rPr lang="en-US" sz="180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dt</m:t>
                                  </m:r>
                                </m:num>
                                <m:den>
                                  <m:r>
                                    <a:rPr lang="en-US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6292740"/>
                  </p:ext>
                </p:extLst>
              </p:nvPr>
            </p:nvGraphicFramePr>
            <p:xfrm>
              <a:off x="6392454" y="1750300"/>
              <a:ext cx="3770086" cy="403208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85043"/>
                    <a:gridCol w="1885043"/>
                  </a:tblGrid>
                  <a:tr h="415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F(s)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77660" r="-10032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</a:t>
                          </a:r>
                          <a:r>
                            <a:rPr lang="en-US" dirty="0" err="1" smtClean="0"/>
                            <a:t>s+a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69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f(t-T)u(t-T)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179570" r="-324" b="-556989"/>
                          </a:stretch>
                        </a:blipFill>
                      </a:tcPr>
                    </a:tc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247619" r="-100324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247619" r="-324" b="-393333"/>
                          </a:stretch>
                        </a:blipFill>
                      </a:tcPr>
                    </a:tc>
                  </a:tr>
                  <a:tr h="6139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361386" r="-100324" b="-3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361386" r="-324" b="-308911"/>
                          </a:stretch>
                        </a:blipFill>
                      </a:tcPr>
                    </a:tc>
                  </a:tr>
                  <a:tr h="641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439623" r="-100324" b="-1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439623" r="-324" b="-194340"/>
                          </a:stretch>
                        </a:blipFill>
                      </a:tcPr>
                    </a:tc>
                  </a:tr>
                  <a:tr h="5811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4" t="-602105" r="-100324" b="-11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324" t="-602105" r="-324" b="-1168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41514" y="9802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3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84747" y="1293960"/>
            <a:ext cx="9101669" cy="1454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The Laplace Transform operation is Linear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  <a:ea typeface="ＭＳ Ｐゴシック" charset="0"/>
                <a:cs typeface="ＭＳ Ｐゴシック" charset="0"/>
              </a:rPr>
              <a:t>For f(t)= 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400" baseline="-25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(t )</a:t>
            </a:r>
            <a:endParaRPr lang="en-US" sz="2400" dirty="0">
              <a:solidFill>
                <a:srgbClr val="7030A0"/>
              </a:solidFill>
              <a:latin typeface="Cambria" panose="020405030504060302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311" y="2832487"/>
            <a:ext cx="101856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 )] =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(s)+ a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618" y="455392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5002" y="3740769"/>
            <a:ext cx="378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6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57</a:t>
            </a:r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6311" y="4377057"/>
            <a:ext cx="5633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when f(t)=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lv-LV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u(t)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+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K</a:t>
            </a:r>
            <a:r>
              <a:rPr lang="lv-LV" sz="2400" baseline="-25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2975" y="5402263"/>
          <a:ext cx="2466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4" imgW="1117440" imgH="393480" progId="Equation.DSMT4">
                  <p:embed/>
                </p:oleObj>
              </mc:Choice>
              <mc:Fallback>
                <p:oleObj name="Equation" r:id="rId4" imgW="1117440" imgH="39348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02263"/>
                        <a:ext cx="24669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765487"/>
              </p:ext>
            </p:extLst>
          </p:nvPr>
        </p:nvGraphicFramePr>
        <p:xfrm>
          <a:off x="1139333" y="5402618"/>
          <a:ext cx="15414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6" imgW="698400" imgH="393480" progId="Equation.DSMT4">
                  <p:embed/>
                </p:oleObj>
              </mc:Choice>
              <mc:Fallback>
                <p:oleObj name="Equation" r:id="rId6" imgW="698400" imgH="39348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333" y="5402618"/>
                        <a:ext cx="1541462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913813" y="5032375"/>
          <a:ext cx="21018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3813" y="5032375"/>
                        <a:ext cx="2101850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urved Connector 15"/>
          <p:cNvCxnSpPr/>
          <p:nvPr/>
        </p:nvCxnSpPr>
        <p:spPr>
          <a:xfrm>
            <a:off x="2870200" y="5715000"/>
            <a:ext cx="2844800" cy="4445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7239000" y="5537200"/>
            <a:ext cx="1727200" cy="342900"/>
          </a:xfrm>
          <a:prstGeom prst="curvedConnector3">
            <a:avLst>
              <a:gd name="adj1" fmla="val 50000"/>
            </a:avLst>
          </a:prstGeom>
          <a:ln>
            <a:solidFill>
              <a:srgbClr val="D60093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26311" y="4916007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7DFED1-7294-5334-E2F5-8F239FDB7E2E}"/>
              </a:ext>
            </a:extLst>
          </p:cNvPr>
          <p:cNvSpPr txBox="1"/>
          <p:nvPr/>
        </p:nvSpPr>
        <p:spPr>
          <a:xfrm>
            <a:off x="862202" y="123208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1. Linearity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031314"/>
            <a:ext cx="10533704" cy="651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6" y="5156268"/>
            <a:ext cx="11389012" cy="668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09" y="5904834"/>
            <a:ext cx="6066046" cy="719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6391" y="481280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4804" y="342627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4098" y="2082302"/>
            <a:ext cx="508664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L[ f (t − T )u(t − T )] =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−sT 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279" y="2518214"/>
            <a:ext cx="96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Proof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4990" y="1456212"/>
            <a:ext cx="560308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L[f(t 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)u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 )] = F(s</a:t>
            </a:r>
            <a:r>
              <a:rPr lang="lv-LV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), then, for T&gt;0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3669" y="4233330"/>
            <a:ext cx="416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As T is constant, then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dq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endParaRPr lang="en-US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69" y="3785577"/>
            <a:ext cx="10321423" cy="4633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28" y="4373858"/>
            <a:ext cx="371888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DC56BC-AAFA-0F10-1064-898A956EB677}"/>
              </a:ext>
            </a:extLst>
          </p:cNvPr>
          <p:cNvSpPr txBox="1"/>
          <p:nvPr/>
        </p:nvSpPr>
        <p:spPr>
          <a:xfrm>
            <a:off x="843534" y="110792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2. Time shift property</a:t>
            </a:r>
            <a:endParaRPr lang="en-US" sz="2000" b="1" i="1" dirty="0">
              <a:solidFill>
                <a:srgbClr val="D60093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F(s)=L[f(t-T) u(t-T)}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34" y="3043373"/>
                <a:ext cx="11348466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074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 smtClean="0"/>
                  <a:t>F(s)=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𝑠𝑡𝑑𝑡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baseline="30000" smtClean="0">
                            <a:latin typeface="Cambria Math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baseline="30000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𝑑𝑞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0" y="4828243"/>
                <a:ext cx="11303704" cy="562333"/>
              </a:xfrm>
              <a:prstGeom prst="rect">
                <a:avLst/>
              </a:prstGeom>
              <a:blipFill rotWithShape="1">
                <a:blip r:embed="rId5"/>
                <a:stretch>
                  <a:fillRect l="-809" t="-326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34176" y="1817649"/>
            <a:ext cx="198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=e</a:t>
                </a:r>
                <a:r>
                  <a:rPr lang="en-US" sz="3200" baseline="30000" dirty="0" smtClean="0"/>
                  <a:t>-</a:t>
                </a:r>
                <a:r>
                  <a:rPr lang="en-US" sz="3200" baseline="30000" dirty="0" err="1" smtClean="0"/>
                  <a:t>st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 smtClean="0"/>
                  <a:t>f(q)e</a:t>
                </a:r>
                <a:r>
                  <a:rPr lang="en-US" sz="3200" baseline="30000" dirty="0" smtClean="0"/>
                  <a:t>-sq </a:t>
                </a:r>
                <a:r>
                  <a:rPr lang="en-US" sz="3200" dirty="0" smtClean="0"/>
                  <a:t>dq=e</a:t>
                </a:r>
                <a:r>
                  <a:rPr lang="en-US" sz="3200" baseline="30000" dirty="0" smtClean="0"/>
                  <a:t>-st</a:t>
                </a:r>
                <a:r>
                  <a:rPr lang="en-US" sz="3200" dirty="0" smtClean="0"/>
                  <a:t>F(s)</a:t>
                </a:r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176" y="5658512"/>
                <a:ext cx="7337502" cy="719428"/>
              </a:xfrm>
              <a:prstGeom prst="rect">
                <a:avLst/>
              </a:prstGeom>
              <a:blipFill rotWithShape="1">
                <a:blip r:embed="rId6"/>
                <a:stretch>
                  <a:fillRect l="-2076" t="-847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7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7" name="TextBox 3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03449" y="2518949"/>
            <a:ext cx="5898794" cy="430887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4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1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03449" y="635709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59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230" y="1585760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449" y="3484995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61772" y="5175568"/>
            <a:ext cx="29110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063420" y="2427472"/>
            <a:ext cx="13780" cy="42146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69320" y="6486208"/>
            <a:ext cx="776877" cy="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077560" y="3065783"/>
            <a:ext cx="807364" cy="7618"/>
          </a:xfrm>
          <a:prstGeom prst="straightConnector1">
            <a:avLst/>
          </a:prstGeom>
          <a:ln w="28575">
            <a:solidFill>
              <a:srgbClr val="CC00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69320" y="3073402"/>
            <a:ext cx="180" cy="3412806"/>
          </a:xfrm>
          <a:prstGeom prst="straightConnector1">
            <a:avLst/>
          </a:prstGeom>
          <a:ln w="28575">
            <a:solidFill>
              <a:srgbClr val="006600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9646197" y="5175568"/>
            <a:ext cx="364" cy="1292066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61772" y="4479426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77560" y="5871709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077560" y="646763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063420" y="3765492"/>
            <a:ext cx="152402" cy="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69320" y="4725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95354" y="47401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08142" y="357337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92797" y="42947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06105" y="28559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99599" y="5687043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9599" y="6223765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22187" y="2427471"/>
            <a:ext cx="61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f(t)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11846" y="5094486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</a:t>
            </a:r>
          </a:p>
        </p:txBody>
      </p:sp>
      <p:sp>
        <p:nvSpPr>
          <p:cNvPr id="38" name="TextBox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61339" y="4326719"/>
            <a:ext cx="5424293" cy="960263"/>
          </a:xfrm>
          <a:prstGeom prst="rect">
            <a:avLst/>
          </a:prstGeom>
          <a:blipFill rotWithShape="0">
            <a:blip r:embed="rId3" cstate="print"/>
            <a:stretch>
              <a:fillRect l="-5730" b="-1656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40363" y="2335137"/>
            <a:ext cx="6106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3u(t) – 5u(t-1) + 2u(t-2)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1886" y="5556151"/>
            <a:ext cx="649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F(s) </a:t>
            </a:r>
            <a:r>
              <a:rPr lang="en-US" smtClean="0"/>
              <a:t>=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15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141" y="3083342"/>
            <a:ext cx="3471862" cy="29514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1863" y="2412745"/>
            <a:ext cx="7451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 (t ) = 3u(t )+ u(t −1)− 2u(t − 2)− u(t − 3)− u(t − 4)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80" y="4061207"/>
                <a:ext cx="5980159" cy="768095"/>
              </a:xfrm>
              <a:prstGeom prst="rect">
                <a:avLst/>
              </a:prstGeom>
              <a:blipFill>
                <a:blip r:embed="rId3"/>
                <a:stretch>
                  <a:fillRect l="-407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1863" y="639094"/>
            <a:ext cx="2628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2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1863" y="1533598"/>
            <a:ext cx="869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780" y="3381442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2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L[f(t )], then L[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f(t )]=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381" y="3037374"/>
                <a:ext cx="7732181" cy="801630"/>
              </a:xfrm>
              <a:prstGeom prst="rect">
                <a:avLst/>
              </a:prstGeom>
              <a:blipFill>
                <a:blip r:embed="rId2"/>
                <a:stretch>
                  <a:fillRect l="-1888" b="-820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21128" y="692128"/>
            <a:ext cx="104458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A4AD2CD-3583-42E3-FA0C-5D10E365FEA9}"/>
              </a:ext>
            </a:extLst>
          </p:cNvPr>
          <p:cNvSpPr txBox="1"/>
          <p:nvPr/>
        </p:nvSpPr>
        <p:spPr>
          <a:xfrm>
            <a:off x="921128" y="160644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2000" b="1" i="1" dirty="0">
                <a:solidFill>
                  <a:srgbClr val="D60093"/>
                </a:solidFill>
                <a:latin typeface="Cambria" panose="02040503050406030204" pitchFamily="18" charset="0"/>
              </a:rPr>
              <a:t>3. Multiplication-by-t property</a:t>
            </a:r>
          </a:p>
        </p:txBody>
      </p:sp>
    </p:spTree>
    <p:extLst>
      <p:ext uri="{BB962C8B-B14F-4D97-AF65-F5344CB8AC3E}">
        <p14:creationId xmlns:p14="http://schemas.microsoft.com/office/powerpoint/2010/main" val="20292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8318" y="434757"/>
            <a:ext cx="5334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8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06" y="1167543"/>
            <a:ext cx="881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transform of the ramp function R(s)=L[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r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(t)</a:t>
            </a:r>
            <a:r>
              <a:rPr lang="lv-LV" sz="2400" dirty="0">
                <a:solidFill>
                  <a:srgbClr val="CC0000"/>
                </a:solidFill>
                <a:latin typeface="Cambria" panose="02040503050406030204" pitchFamily="18" charset="0"/>
              </a:rPr>
              <a:t>]</a:t>
            </a:r>
            <a:endParaRPr lang="en-US" sz="2400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64" y="2628238"/>
            <a:ext cx="3328706" cy="194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16993" y="4850475"/>
            <a:ext cx="2575870" cy="924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1229"/>
          <a:stretch/>
        </p:blipFill>
        <p:spPr>
          <a:xfrm>
            <a:off x="844331" y="2408790"/>
            <a:ext cx="5536840" cy="783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4331" y="1976198"/>
            <a:ext cx="2591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 Ramp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9758"/>
          <a:stretch/>
        </p:blipFill>
        <p:spPr>
          <a:xfrm>
            <a:off x="1773304" y="4274466"/>
            <a:ext cx="582747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9080"/>
          <a:stretch/>
        </p:blipFill>
        <p:spPr>
          <a:xfrm>
            <a:off x="1820008" y="3341628"/>
            <a:ext cx="5780771" cy="7839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1106"/>
          <a:stretch/>
        </p:blipFill>
        <p:spPr>
          <a:xfrm>
            <a:off x="1773304" y="5537747"/>
            <a:ext cx="239715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848118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Proposal will be released next week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 project groups.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Quiz during Week 4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8066" y="1391890"/>
            <a:ext cx="3690909" cy="206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8" y="1555604"/>
                <a:ext cx="4951459" cy="696729"/>
              </a:xfrm>
              <a:prstGeom prst="rect">
                <a:avLst/>
              </a:prstGeom>
              <a:blipFill rotWithShape="0">
                <a:blip r:embed="rId3"/>
                <a:stretch>
                  <a:fillRect l="-4926" t="-4386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𝑇𝑠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4" y="2422343"/>
                <a:ext cx="7505332" cy="783356"/>
              </a:xfrm>
              <a:prstGeom prst="rect">
                <a:avLst/>
              </a:prstGeom>
              <a:blipFill rotWithShape="0">
                <a:blip r:embed="rId4"/>
                <a:stretch>
                  <a:fillRect l="-3249" b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6329" y="30289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3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329" y="1061283"/>
            <a:ext cx="9203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given in the following figure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s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6329" y="4185531"/>
            <a:ext cx="3713108" cy="18084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8" y="4327675"/>
            <a:ext cx="7991962" cy="762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170" y="5364300"/>
            <a:ext cx="6754953" cy="8474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1720" y="2002506"/>
            <a:ext cx="1767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LT pairs</a:t>
            </a:r>
            <a:endParaRPr lang="en-US" b="1" dirty="0">
              <a:solidFill>
                <a:srgbClr val="00660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6329" y="1515588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A)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080" y="3468207"/>
            <a:ext cx="6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r(t)-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D60093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𝟐𝐓</m:t>
                        </m:r>
                      </m:num>
                      <m:den>
                        <m:r>
                          <a:rPr lang="en-US" sz="3600" b="1" i="0" dirty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rgbClr val="00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r(t-T)-2Tu(t-3T)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5" y="3259141"/>
                <a:ext cx="6713633" cy="889924"/>
              </a:xfrm>
              <a:prstGeom prst="rect">
                <a:avLst/>
              </a:prstGeom>
              <a:blipFill>
                <a:blip r:embed="rId2"/>
                <a:stretch>
                  <a:fillRect l="-2725" r="-545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6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dirty="0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6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sz="36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𝑠𝑇</m:t>
                            </m:r>
                          </m:sup>
                        </m:sSup>
                      </m:num>
                      <m:den>
                        <m:r>
                          <a:rPr lang="en-U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83" y="4513369"/>
                <a:ext cx="5370701" cy="975395"/>
              </a:xfrm>
              <a:prstGeom prst="rect">
                <a:avLst/>
              </a:prstGeom>
              <a:blipFill>
                <a:blip r:embed="rId3"/>
                <a:stretch>
                  <a:fillRect l="-3519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7EF2FE0-9BAF-8D07-B5CE-9907BA57EFC7}"/>
              </a:ext>
            </a:extLst>
          </p:cNvPr>
          <p:cNvGrpSpPr/>
          <p:nvPr/>
        </p:nvGrpSpPr>
        <p:grpSpPr>
          <a:xfrm>
            <a:off x="7231491" y="1469089"/>
            <a:ext cx="4691602" cy="3044280"/>
            <a:chOff x="6142066" y="288838"/>
            <a:chExt cx="5707875" cy="377957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550736" y="3443094"/>
              <a:ext cx="522059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7023583" y="473504"/>
              <a:ext cx="5692" cy="2980471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7040201" y="1809608"/>
              <a:ext cx="1248774" cy="1627114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066" y="288838"/>
                  <a:ext cx="81734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273" b="-459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7016" y="3537532"/>
                  <a:ext cx="38292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631" y="3606743"/>
                  <a:ext cx="44307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333" r="-500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507" y="1578775"/>
                  <a:ext cx="61298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10" r="-9639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825" y="3537532"/>
                  <a:ext cx="42351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509" r="-7018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V="1">
              <a:off x="8288975" y="1809608"/>
              <a:ext cx="2546915" cy="1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415" y="3606742"/>
                  <a:ext cx="40949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455" r="-63636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10830198" y="1809607"/>
              <a:ext cx="0" cy="1650740"/>
            </a:xfrm>
            <a:prstGeom prst="line">
              <a:avLst/>
            </a:prstGeom>
            <a:ln w="57150">
              <a:solidFill>
                <a:srgbClr val="D60093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288975" y="1809607"/>
              <a:ext cx="0" cy="165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99276" y="684358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10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276" y="1771337"/>
            <a:ext cx="869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for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the signal f(t) </a:t>
            </a:r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depicted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in the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following figure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4599" y="1312860"/>
            <a:ext cx="567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V</a:t>
            </a:r>
            <a:r>
              <a:rPr lang="en-US" sz="2400" baseline="-25000" dirty="0">
                <a:solidFill>
                  <a:srgbClr val="006600"/>
                </a:solidFill>
                <a:latin typeface="Cambria" panose="02040503050406030204" pitchFamily="18" charset="0"/>
              </a:rPr>
              <a:t>out</a:t>
            </a:r>
            <a:r>
              <a:rPr lang="en-US" sz="2400" dirty="0">
                <a:solidFill>
                  <a:srgbClr val="006600"/>
                </a:solidFill>
                <a:latin typeface="Cambria" panose="02040503050406030204" pitchFamily="18" charset="0"/>
              </a:rPr>
              <a:t>(s)</a:t>
            </a:r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  for the following Circuit</a:t>
            </a:r>
          </a:p>
        </p:txBody>
      </p:sp>
      <p:sp>
        <p:nvSpPr>
          <p:cNvPr id="4" name="Oval 3"/>
          <p:cNvSpPr/>
          <p:nvPr/>
        </p:nvSpPr>
        <p:spPr>
          <a:xfrm>
            <a:off x="1248726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608726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703239" y="386422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63239" y="4038486"/>
            <a:ext cx="0" cy="3714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0"/>
          </p:cNvCxnSpPr>
          <p:nvPr/>
        </p:nvCxnSpPr>
        <p:spPr>
          <a:xfrm flipV="1">
            <a:off x="3063239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583961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8726" y="297649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63239" y="4584224"/>
            <a:ext cx="0" cy="8877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8726" y="297649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83961" y="5471954"/>
            <a:ext cx="3445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59679" y="297649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199" y="4679474"/>
            <a:ext cx="0" cy="792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53964" y="3765922"/>
            <a:ext cx="300038" cy="272564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696777" y="4038486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96777" y="4038486"/>
            <a:ext cx="657225" cy="371475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96777" y="4413013"/>
            <a:ext cx="671512" cy="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6777" y="4409961"/>
            <a:ext cx="332422" cy="269513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9834" y="403848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9108" y="40155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I</a:t>
            </a:r>
            <a:r>
              <a:rPr lang="en-US" baseline="-25000" dirty="0">
                <a:latin typeface="Cambria" panose="02040503050406030204" pitchFamily="18" charset="0"/>
              </a:rPr>
              <a:t>2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80100" y="4038246"/>
            <a:ext cx="78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V</a:t>
            </a:r>
            <a:r>
              <a:rPr lang="en-US" baseline="-25000" dirty="0">
                <a:latin typeface="Cambria" panose="02040503050406030204" pitchFamily="18" charset="0"/>
              </a:rPr>
              <a:t>out</a:t>
            </a:r>
            <a:r>
              <a:rPr lang="en-US" dirty="0">
                <a:latin typeface="Cambria" panose="02040503050406030204" pitchFamily="18" charset="0"/>
              </a:rPr>
              <a:t>(t)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07828" y="358125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36682" y="458422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9479" y="40155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l-GR" dirty="0">
                <a:latin typeface="Cambria" panose="02040503050406030204" pitchFamily="18" charset="0"/>
              </a:rPr>
              <a:t>Ω</a:t>
            </a:r>
            <a:endParaRPr lang="en-US" dirty="0"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7063" y="350962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077605" y="1312860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92756" y="1922608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274" y="1143495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09" y="3658860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63" y="1718745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152" y="3636004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8135939" y="3508744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1615" y="1922608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3636004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V="1">
            <a:off x="6672278" y="6323603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126953" y="4518578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47971" y="5332216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424" y="6472838"/>
                <a:ext cx="382925" cy="46166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56" y="5135413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7" y="6449982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V="1">
            <a:off x="8177824" y="6299719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45864" y="5332216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93" y="648710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8170135" y="5332216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915" y="4442255"/>
                <a:ext cx="869212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862021" y="334517"/>
            <a:ext cx="5638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9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1529" y="1246737"/>
            <a:ext cx="5837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 = 10×(I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(t)+ I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(t))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From linearity:  </a:t>
            </a:r>
            <a:r>
              <a:rPr lang="en-US" sz="24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baseline="-25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 = 10×(I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(s)+ I</a:t>
            </a:r>
            <a:r>
              <a:rPr lang="en-US" sz="2400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(s))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48778" y="3995400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1009320" y="1798635"/>
            <a:ext cx="13044" cy="21958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4471" y="2408383"/>
            <a:ext cx="1077379" cy="1587017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1629270"/>
                <a:ext cx="869212" cy="46166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24" y="4144635"/>
                <a:ext cx="382925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8" y="2204520"/>
                <a:ext cx="423514" cy="4616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7" y="4121779"/>
                <a:ext cx="423514" cy="46166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 flipV="1">
            <a:off x="2067654" y="3994519"/>
            <a:ext cx="1463326" cy="58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3330" y="2408383"/>
            <a:ext cx="10755" cy="158613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08" y="4121779"/>
                <a:ext cx="423514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11" y="3040881"/>
                <a:ext cx="5766835" cy="559256"/>
              </a:xfrm>
              <a:prstGeom prst="rect">
                <a:avLst/>
              </a:prstGeom>
              <a:blipFill>
                <a:blip r:embed="rId7"/>
                <a:stretch>
                  <a:fillRect l="-27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59595" y="6375675"/>
            <a:ext cx="39660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14270" y="4570650"/>
            <a:ext cx="18911" cy="180414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35288" y="5384288"/>
            <a:ext cx="1043183" cy="0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6" y="5221102"/>
                <a:ext cx="655949" cy="46166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2065141" y="6351791"/>
            <a:ext cx="1466244" cy="1028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33181" y="5384288"/>
            <a:ext cx="0" cy="99050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52" y="5384288"/>
            <a:ext cx="0" cy="990066"/>
          </a:xfrm>
          <a:prstGeom prst="line">
            <a:avLst/>
          </a:prstGeom>
          <a:ln w="57150">
            <a:solidFill>
              <a:srgbClr val="D60093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9" y="6367798"/>
                <a:ext cx="423514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0" y="6367798"/>
                <a:ext cx="423514" cy="461665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51" y="6374354"/>
                <a:ext cx="382925" cy="461665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9" y="4494577"/>
                <a:ext cx="869212" cy="461665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399091" y="3858541"/>
            <a:ext cx="52142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(t)=1.5u(t)-1.5u(t-1)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10×(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989925"/>
                <a:ext cx="4884735" cy="613117"/>
              </a:xfrm>
              <a:prstGeom prst="rect">
                <a:avLst/>
              </a:prstGeom>
              <a:blipFill>
                <a:blip r:embed="rId13"/>
                <a:stretch>
                  <a:fillRect l="-1623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90" y="5679647"/>
                <a:ext cx="4354269" cy="552715"/>
              </a:xfrm>
              <a:prstGeom prst="rect">
                <a:avLst/>
              </a:prstGeom>
              <a:blipFill>
                <a:blip r:embed="rId14"/>
                <a:stretch>
                  <a:fillRect l="-2241" t="-22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32867" y="437407"/>
            <a:ext cx="690310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62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)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 cont.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71529" y="2496314"/>
            <a:ext cx="44368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I</a:t>
            </a:r>
            <a:r>
              <a:rPr lang="en-US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(t)=2u(t)-2r(t)+2r(t-1)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baseline="-25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1.5−1.5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728" y="4090426"/>
                <a:ext cx="6096000" cy="882101"/>
              </a:xfrm>
              <a:prstGeom prst="rect">
                <a:avLst/>
              </a:prstGeom>
              <a:blipFill>
                <a:blip r:embed="rId15"/>
                <a:stretch>
                  <a:fillRect l="-1300" b="-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25" grpId="0"/>
      <p:bldP spid="26" grpId="0" animBg="1"/>
      <p:bldP spid="27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4773" y="464122"/>
            <a:ext cx="8200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Laplace transform properties (Table 12.2. p.584)</a:t>
            </a:r>
            <a:endParaRPr lang="en-US" sz="28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24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B75A6914-561D-A63B-43B3-6982E2A8D197}"/>
              </a:ext>
            </a:extLst>
          </p:cNvPr>
          <p:cNvGrpSpPr/>
          <p:nvPr/>
        </p:nvGrpSpPr>
        <p:grpSpPr>
          <a:xfrm>
            <a:off x="1047046" y="1455053"/>
            <a:ext cx="5068006" cy="4183135"/>
            <a:chOff x="1047046" y="1112105"/>
            <a:chExt cx="5068006" cy="4183135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DFCD5DD4-0DEA-C404-D376-8F56B395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5150" y="3429000"/>
              <a:ext cx="5029902" cy="18662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BDE070CE-E161-D836-4B5A-5CB0F097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098" y="1455053"/>
              <a:ext cx="5029902" cy="20774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DB88B6E6-40B7-7463-61D9-EA9D4B302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046" y="1112105"/>
              <a:ext cx="5048955" cy="34294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EA7800D-DE40-4A80-B96A-D3DD80B4E933}"/>
              </a:ext>
            </a:extLst>
          </p:cNvPr>
          <p:cNvGrpSpPr/>
          <p:nvPr/>
        </p:nvGrpSpPr>
        <p:grpSpPr>
          <a:xfrm>
            <a:off x="6417645" y="1455053"/>
            <a:ext cx="5049054" cy="2981741"/>
            <a:chOff x="6417645" y="1573824"/>
            <a:chExt cx="5049054" cy="298174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3FA59D9A-EF62-2124-3CEB-A9C358F8A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7645" y="1916772"/>
              <a:ext cx="5049054" cy="26387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4B49F486-2328-3D64-758A-954DD5C35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744" y="1573824"/>
              <a:ext cx="5048955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085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7857" y="1356835"/>
            <a:ext cx="8232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043" y="2016968"/>
            <a:ext cx="3852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12 t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u(t-4)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043" y="2775726"/>
            <a:ext cx="648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t×12 e</a:t>
            </a:r>
            <a:r>
              <a:rPr lang="en-US" sz="28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-3(t-4)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u(t-4) =t×f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(t)=12 e</a:t>
                </a:r>
                <a:r>
                  <a:rPr lang="en-US" sz="28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-3(t-4)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u(t-4) , then F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60" y="3521818"/>
                <a:ext cx="7143750" cy="762516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8130880" y="2531513"/>
            <a:ext cx="2543175" cy="1371563"/>
          </a:xfrm>
          <a:prstGeom prst="wedgeEllipseCallout">
            <a:avLst>
              <a:gd name="adj1" fmla="val -62968"/>
              <a:gd name="adj2" fmla="val 52083"/>
            </a:avLst>
          </a:prstGeom>
          <a:solidFill>
            <a:srgbClr val="7FFF5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Time Shift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F(s)=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3" y="4469297"/>
                <a:ext cx="8143875" cy="106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8689931" y="4769422"/>
            <a:ext cx="2663869" cy="1371563"/>
          </a:xfrm>
          <a:prstGeom prst="wedgeEllipseCallout">
            <a:avLst>
              <a:gd name="adj1" fmla="val -71956"/>
              <a:gd name="adj2" fmla="val -250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Cambria" panose="02040503050406030204" pitchFamily="18" charset="0"/>
              </a:rPr>
              <a:t>Time Multiplication Property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641" y="521341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4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3535" y="1444388"/>
            <a:ext cx="877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Determine Laplace Transform for the following function: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468" y="2108408"/>
            <a:ext cx="318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f(t) = 10 t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sz="2800" baseline="300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2800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u(t)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7468" y="2920501"/>
            <a:ext cx="574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f(t)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×10 e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-2t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u(t) = t</a:t>
            </a:r>
            <a:r>
              <a:rPr lang="en-US" sz="3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× f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(t)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68" y="3864320"/>
                <a:ext cx="2415858" cy="791370"/>
              </a:xfrm>
              <a:prstGeom prst="rect">
                <a:avLst/>
              </a:prstGeom>
              <a:blipFill>
                <a:blip r:embed="rId2"/>
                <a:stretch>
                  <a:fillRect l="-6566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:r>
                  <a:rPr lang="en-US" sz="4400" dirty="0">
                    <a:solidFill>
                      <a:srgbClr val="CC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75" y="4882825"/>
                <a:ext cx="4328373" cy="1061573"/>
              </a:xfrm>
              <a:prstGeom prst="rect">
                <a:avLst/>
              </a:prstGeom>
              <a:blipFill>
                <a:blip r:embed="rId3"/>
                <a:stretch>
                  <a:fillRect l="-3662" b="-13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67468" y="572242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5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primary advantage of using the Laplace Transform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simplifies solving differential equations.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the time shift property of the Laplace Transform.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What is the multiplication-by-time property of the Laplace Transform?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Explain how the Laplace Transform is applied to 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circuits in the frequency domain.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 activity on Moodle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10102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Practice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0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20539" y="5266932"/>
            <a:ext cx="806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71575"/>
            <a:ext cx="9622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Example 12.25 (p. 585), 12.26 (p. 587)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D08732-DA46-CBF2-8C19-852153DE9EAB}"/>
              </a:ext>
            </a:extLst>
          </p:cNvPr>
          <p:cNvSpPr txBox="1"/>
          <p:nvPr/>
        </p:nvSpPr>
        <p:spPr>
          <a:xfrm>
            <a:off x="683077" y="1296614"/>
            <a:ext cx="98815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Basics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Transforms time-domain signals into the frequency domain, simplifying the analysis of circuits.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to solve differential equations by transforming them into algebraic equations.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Properties of Laplace Transform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 Shift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Multiplication by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Common Examples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Unit Step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Laplace Transform of Exponential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Delta Function and its 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Applications in Circuit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Conversion of time-domain circuit equations into the s-domain for easier solution.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834CAD-9EBE-5BC1-BA52-6E49D41FD9CF}"/>
              </a:ext>
            </a:extLst>
          </p:cNvPr>
          <p:cNvSpPr txBox="1"/>
          <p:nvPr/>
        </p:nvSpPr>
        <p:spPr>
          <a:xfrm>
            <a:off x="771525" y="572242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  <a:endParaRPr lang="en-US" sz="4000" b="1" dirty="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5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Introduction to basic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="" xmlns:a16="http://schemas.microsoft.com/office/drawing/2014/main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8691373" cy="23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Laplace transform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libri"/>
              </a:rPr>
              <a:t>Properties of LaPlace transform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F810C-9DAB-49B2-B45C-341744954A1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="" xmlns:a16="http://schemas.microsoft.com/office/drawing/2014/main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31" y="781699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3AAE5E4-01BA-8066-ED73-AE85B58C76E6}"/>
              </a:ext>
            </a:extLst>
          </p:cNvPr>
          <p:cNvGrpSpPr/>
          <p:nvPr/>
        </p:nvGrpSpPr>
        <p:grpSpPr>
          <a:xfrm>
            <a:off x="1069849" y="3169056"/>
            <a:ext cx="9622535" cy="3145536"/>
            <a:chOff x="161516" y="1880558"/>
            <a:chExt cx="12030484" cy="4441178"/>
          </a:xfrm>
        </p:grpSpPr>
        <p:sp>
          <p:nvSpPr>
            <p:cNvPr id="5" name="Rounded Rectangle 4"/>
            <p:cNvSpPr/>
            <p:nvPr/>
          </p:nvSpPr>
          <p:spPr>
            <a:xfrm>
              <a:off x="3785525" y="1880558"/>
              <a:ext cx="4886403" cy="139747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Circuit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61516" y="2070338"/>
              <a:ext cx="3624009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Input Signal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671925" y="2032958"/>
              <a:ext cx="3229653" cy="966159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CC"/>
                  </a:solidFill>
                  <a:latin typeface="Cambria" panose="02040503050406030204" pitchFamily="18" charset="0"/>
                </a:rPr>
                <a:t>Output Signal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81555" y="4313210"/>
              <a:ext cx="5693434" cy="194669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Laplace Transform (LT) of Circuit</a:t>
              </a:r>
            </a:p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(Differential Equation)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540" y="4416726"/>
              <a:ext cx="3122762" cy="184605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LT of Input Signal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9074989" y="4485736"/>
              <a:ext cx="3117011" cy="1836000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Output Signal in Laplace domain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604514" y="2932981"/>
              <a:ext cx="17252" cy="1897811"/>
            </a:xfrm>
            <a:prstGeom prst="straightConnector1">
              <a:avLst/>
            </a:prstGeom>
            <a:ln w="63500"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386204" y="3019245"/>
              <a:ext cx="17254" cy="1846053"/>
            </a:xfrm>
            <a:prstGeom prst="straightConnector1">
              <a:avLst/>
            </a:prstGeom>
            <a:ln w="63500">
              <a:headEnd type="triangle" w="lg" len="lg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317042" y="3438322"/>
              <a:ext cx="1" cy="862641"/>
            </a:xfrm>
            <a:prstGeom prst="straightConnector1">
              <a:avLst/>
            </a:prstGeom>
            <a:ln w="63500">
              <a:solidFill>
                <a:srgbClr val="006600"/>
              </a:solidFill>
              <a:headEnd type="none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34B2100-1899-6F2A-3907-8638A3D972BE}"/>
              </a:ext>
            </a:extLst>
          </p:cNvPr>
          <p:cNvSpPr/>
          <p:nvPr/>
        </p:nvSpPr>
        <p:spPr>
          <a:xfrm>
            <a:off x="874831" y="1783737"/>
            <a:ext cx="10094976" cy="10531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Laplace transform analysis technique transforms the time domain analysis of circuit, system, or differential equation to the frequency domain thus making it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274261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1062" y="693341"/>
            <a:ext cx="6036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921062" y="1890467"/>
            <a:ext cx="1110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ambria" panose="02040503050406030204" pitchFamily="18" charset="0"/>
              </a:rPr>
              <a:t>The </a:t>
            </a:r>
            <a:r>
              <a:rPr lang="lv-LV" sz="2400" dirty="0">
                <a:latin typeface="Cambria" panose="02040503050406030204" pitchFamily="18" charset="0"/>
              </a:rPr>
              <a:t>one-side</a:t>
            </a:r>
            <a:r>
              <a:rPr lang="lv-LV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 </a:t>
            </a:r>
            <a:r>
              <a:rPr lang="en-US" sz="2400" i="1" dirty="0">
                <a:solidFill>
                  <a:srgbClr val="D60093"/>
                </a:solidFill>
                <a:latin typeface="Cambria" panose="02040503050406030204" pitchFamily="18" charset="0"/>
              </a:rPr>
              <a:t>Laplace Transform </a:t>
            </a:r>
            <a:r>
              <a:rPr lang="en-US" sz="2400" dirty="0">
                <a:latin typeface="Cambria" panose="02040503050406030204" pitchFamily="18" charset="0"/>
              </a:rPr>
              <a:t>of a Signal, a Function, or an Excitation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69" y="2666757"/>
                <a:ext cx="6170902" cy="1157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 =</a:t>
                </a:r>
                <a:r>
                  <a:rPr lang="en-US" sz="2400" dirty="0" err="1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jω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is a complex variable </a:t>
                </a:r>
                <a:r>
                  <a:rPr lang="lv-LV" sz="2400" dirty="0">
                    <a:latin typeface="Cambria" panose="02040503050406030204" pitchFamily="18" charset="0"/>
                  </a:rPr>
                  <a:t>(</a:t>
                </a:r>
                <a:r>
                  <a:rPr lang="lv-LV" sz="2400" i="1" dirty="0">
                    <a:latin typeface="Cambria" panose="02040503050406030204" pitchFamily="18" charset="0"/>
                  </a:rPr>
                  <a:t>a complex frequency</a:t>
                </a:r>
                <a:r>
                  <a:rPr lang="lv-LV" sz="2400" dirty="0">
                    <a:latin typeface="Cambria" panose="02040503050406030204" pitchFamily="18" charset="0"/>
                  </a:rPr>
                  <a:t>)</a:t>
                </a:r>
                <a:r>
                  <a:rPr lang="en-GB" sz="2400" dirty="0">
                    <a:latin typeface="Cambria" panose="02040503050406030204" pitchFamily="18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j=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endParaRPr lang="en-US" sz="2400" dirty="0">
                  <a:latin typeface="Cambria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75" y="4100054"/>
                <a:ext cx="9688674" cy="1236300"/>
              </a:xfrm>
              <a:prstGeom prst="rect">
                <a:avLst/>
              </a:prstGeom>
              <a:blipFill>
                <a:blip r:embed="rId4"/>
                <a:stretch>
                  <a:fillRect l="-943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982375" y="4924175"/>
            <a:ext cx="10824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latin typeface="Cambria" panose="02040503050406030204" pitchFamily="18" charset="0"/>
              </a:rPr>
              <a:t>F(s) is the frequency domain counterpart of f(t). </a:t>
            </a:r>
            <a:r>
              <a:rPr lang="en-GB" sz="2400" dirty="0">
                <a:latin typeface="Cambria" panose="02040503050406030204" pitchFamily="18" charset="0"/>
              </a:rPr>
              <a:t> </a:t>
            </a:r>
          </a:p>
          <a:p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Analysis using Laplase transforms is often called </a:t>
            </a:r>
            <a:r>
              <a:rPr lang="lv-LV" sz="2400" i="1" u="sng" dirty="0">
                <a:solidFill>
                  <a:srgbClr val="0000FF"/>
                </a:solidFill>
                <a:latin typeface="Cambria" panose="02040503050406030204" pitchFamily="18" charset="0"/>
              </a:rPr>
              <a:t>frequency domain analysis</a:t>
            </a:r>
            <a:r>
              <a:rPr lang="lv-LV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.</a:t>
            </a:r>
            <a:endParaRPr lang="en-US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750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0429" y="2656296"/>
            <a:ext cx="5536427" cy="1002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7779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1371" y="2184247"/>
            <a:ext cx="4920343" cy="147440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58" y="1348170"/>
            <a:ext cx="4632519" cy="2310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U(s)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L[u(t )]=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eqArr>
                                      <m:eqArrPr>
                                        <m:ctrlPr>
                                          <a:rPr lang="en-US" sz="32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e>
                                    </m:eqAr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nary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55" y="4159634"/>
                <a:ext cx="9854108" cy="1139094"/>
              </a:xfrm>
              <a:prstGeom prst="rect">
                <a:avLst/>
              </a:prstGeom>
              <a:blipFill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eqArr>
                              <m:eqArrPr>
                                <m:ctrlPr>
                                  <a:rPr lang="en-US" sz="32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eqAr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…∞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34" y="5275276"/>
                <a:ext cx="5756512" cy="866840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646" b="-8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88817" y="574015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4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56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8817" y="1300628"/>
            <a:ext cx="6732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Laplace tranform of the unit step U(s)</a:t>
            </a:r>
            <a:endParaRPr lang="en-US" sz="2400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70429" y="2184247"/>
            <a:ext cx="5690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Step function u(t) =</a:t>
            </a:r>
            <a:r>
              <a:rPr lang="en-US" sz="8000" dirty="0" smtClean="0"/>
              <a:t>{</a:t>
            </a:r>
            <a:endParaRPr 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3537857" y="2515734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 smtClean="0"/>
              <a:t>t≥0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18237" y="284662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t&lt;0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43" y="304800"/>
            <a:ext cx="276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303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L[</a:t>
                </a:r>
                <a:r>
                  <a:rPr lang="en-US" sz="3200" dirty="0">
                    <a:latin typeface="Cambria" panose="02040503050406030204" pitchFamily="18" charset="0"/>
                  </a:rPr>
                  <a:t>K e</a:t>
                </a:r>
                <a:r>
                  <a:rPr lang="en-US" sz="3200" baseline="30000" dirty="0">
                    <a:latin typeface="Cambria" panose="02040503050406030204" pitchFamily="18" charset="0"/>
                  </a:rPr>
                  <a:t>-at</a:t>
                </a:r>
                <a:r>
                  <a:rPr lang="en-US" sz="3200" dirty="0">
                    <a:latin typeface="Cambria" panose="02040503050406030204" pitchFamily="18" charset="0"/>
                  </a:rPr>
                  <a:t> u(t)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at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93" y="1693634"/>
                <a:ext cx="10508198" cy="719428"/>
              </a:xfrm>
              <a:prstGeom prst="rect">
                <a:avLst/>
              </a:prstGeom>
              <a:blipFill rotWithShape="0">
                <a:blip r:embed="rId3"/>
                <a:stretch>
                  <a:fillRect l="-1450" t="-3390" b="-16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6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3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92" y="2535866"/>
                <a:ext cx="4696799" cy="890115"/>
              </a:xfrm>
              <a:prstGeom prst="rect">
                <a:avLst/>
              </a:prstGeom>
              <a:blipFill rotWithShape="0">
                <a:blip r:embed="rId4"/>
                <a:stretch>
                  <a:fillRect l="-3243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9993" y="467846"/>
            <a:ext cx="5334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 (p. 5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57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993" y="1169938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F(s) for f(t)=K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e</a:t>
            </a:r>
            <a:r>
              <a:rPr lang="en-US" sz="2400" baseline="30000" dirty="0">
                <a:solidFill>
                  <a:srgbClr val="CC0000"/>
                </a:solidFill>
                <a:latin typeface="Cambria" panose="02040503050406030204" pitchFamily="18" charset="0"/>
              </a:rPr>
              <a:t>-at</a:t>
            </a:r>
            <a:r>
              <a:rPr lang="en-US" sz="2400" dirty="0">
                <a:solidFill>
                  <a:srgbClr val="CC0000"/>
                </a:solidFill>
                <a:latin typeface="Cambria" panose="02040503050406030204" pitchFamily="18" charset="0"/>
              </a:rPr>
              <a:t> u(t)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538" y="3777466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87425"/>
                <a:r>
                  <a:rPr lang="el-GR" sz="2800" b="0" i="1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      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38" y="5028479"/>
                <a:ext cx="4149067" cy="961161"/>
              </a:xfrm>
              <a:prstGeom prst="rect">
                <a:avLst/>
              </a:prstGeom>
              <a:blipFill>
                <a:blip r:embed="rId5"/>
                <a:stretch>
                  <a:fillRect l="-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784017" y="4656242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Delta(s) = L[</a:t>
            </a:r>
            <a:r>
              <a:rPr lang="el-GR" sz="2400" b="1" dirty="0">
                <a:latin typeface="Cambria" panose="02040503050406030204" pitchFamily="18" charset="0"/>
              </a:rPr>
              <a:t>δ(</a:t>
            </a:r>
            <a:r>
              <a:rPr lang="en-US" sz="2400" b="1" dirty="0">
                <a:latin typeface="Cambria" panose="02040503050406030204" pitchFamily="18" charset="0"/>
              </a:rPr>
              <a:t>t)]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D60093"/>
                    </a:solidFill>
                    <a:latin typeface="Cambria" panose="02040503050406030204" pitchFamily="18" charset="0"/>
                  </a:rPr>
                  <a:t>Delta(s) </a:t>
                </a:r>
                <a:r>
                  <a:rPr lang="en-US" sz="2800" b="1" dirty="0">
                    <a:latin typeface="Cambria" panose="02040503050406030204" pitchFamily="18" charset="0"/>
                  </a:rPr>
                  <a:t>= L[</a:t>
                </a:r>
                <a:r>
                  <a:rPr lang="el-GR" sz="2800" b="1" dirty="0">
                    <a:latin typeface="Cambria" panose="02040503050406030204" pitchFamily="18" charset="0"/>
                  </a:rPr>
                  <a:t>δ (</a:t>
                </a:r>
                <a:r>
                  <a:rPr lang="en-US" sz="2800" b="1" dirty="0">
                    <a:latin typeface="Cambria" panose="02040503050406030204" pitchFamily="18" charset="0"/>
                  </a:rPr>
                  <a:t>t )]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b="1" i="1">
                            <a:latin typeface="Cambria Math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l-GR" sz="2800" b="1" dirty="0">
                            <a:latin typeface="Cambria" panose="02040503050406030204" pitchFamily="18" charset="0"/>
                          </a:rPr>
                          <m:t>δ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n-US" sz="2800" b="1" dirty="0">
                    <a:latin typeface="Cambria" panose="02040503050406030204" pitchFamily="18" charset="0"/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D60093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solidFill>
                    <a:srgbClr val="D60093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93" y="5201501"/>
                <a:ext cx="5712333" cy="1071255"/>
              </a:xfrm>
              <a:prstGeom prst="rect">
                <a:avLst/>
              </a:prstGeom>
              <a:blipFill>
                <a:blip r:embed="rId6"/>
                <a:stretch>
                  <a:fillRect l="-2241" t="-1136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784017" y="3959654"/>
            <a:ext cx="3905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Find </a:t>
            </a: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Delta </a:t>
            </a:r>
            <a:r>
              <a:rPr lang="lv-LV" sz="2400" b="1" dirty="0">
                <a:solidFill>
                  <a:srgbClr val="C00000"/>
                </a:solidFill>
                <a:latin typeface="Cambria" panose="02040503050406030204" pitchFamily="18" charset="0"/>
              </a:rPr>
              <a:t>(s)</a:t>
            </a:r>
            <a:endParaRPr lang="en-US" sz="2400" b="1" dirty="0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3267" y="4576007"/>
            <a:ext cx="4780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b="1" dirty="0">
                <a:solidFill>
                  <a:srgbClr val="006600"/>
                </a:solidFill>
                <a:latin typeface="Cambria" panose="02040503050406030204" pitchFamily="18" charset="0"/>
              </a:rPr>
              <a:t>Recall </a:t>
            </a:r>
            <a:r>
              <a:rPr lang="en-US" b="1" dirty="0">
                <a:solidFill>
                  <a:srgbClr val="006600"/>
                </a:solidFill>
                <a:latin typeface="Cambria" panose="02040503050406030204" pitchFamily="18" charset="0"/>
              </a:rPr>
              <a:t>Delta function (or Impulse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539F810C-9DAB-49B2-B45C-341744954A16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93039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</TotalTime>
  <Words>2414</Words>
  <Application>Microsoft Office PowerPoint</Application>
  <PresentationFormat>Custom</PresentationFormat>
  <Paragraphs>315</Paragraphs>
  <Slides>28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78</cp:revision>
  <dcterms:created xsi:type="dcterms:W3CDTF">2017-10-25T09:04:12Z</dcterms:created>
  <dcterms:modified xsi:type="dcterms:W3CDTF">2025-01-11T08:46:10Z</dcterms:modified>
</cp:coreProperties>
</file>