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431" r:id="rId2"/>
    <p:sldId id="303" r:id="rId3"/>
    <p:sldId id="304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432" r:id="rId16"/>
    <p:sldId id="271" r:id="rId17"/>
    <p:sldId id="43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D6BC04-BA9B-4E71-A913-5B8A62CCF22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22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2911C8-1167-49D7-9126-4039C4336EE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5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4D8B31-F9E2-485A-8CD6-7BBBE7ACCAB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56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C35A45-5037-43E9-8AF8-5B3637B4991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A79C5-F41D-4C25-9A95-0D196EFD88B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7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3C780B-DCA4-452D-A7F8-4D12F65D90C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3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DD356-DAC6-4B4C-A604-83F0DDC2A7F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4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0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8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9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27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9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702090" y="2281519"/>
            <a:ext cx="84374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Sinusoidal Steady State Analysis</a:t>
            </a: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167978" y="1637803"/>
            <a:ext cx="3396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mbria" panose="02040503050406030204" pitchFamily="18" charset="0"/>
              </a:rPr>
              <a:t>So: V(t) = V</a:t>
            </a:r>
            <a:r>
              <a:rPr lang="en-US" altLang="en-US" sz="2400" baseline="-25000">
                <a:latin typeface="Cambria" panose="02040503050406030204" pitchFamily="18" charset="0"/>
              </a:rPr>
              <a:t>m</a:t>
            </a:r>
            <a:r>
              <a:rPr lang="en-US" altLang="en-US" sz="2400">
                <a:latin typeface="Cambria" panose="02040503050406030204" pitchFamily="18" charset="0"/>
              </a:rPr>
              <a:t> Cos (wt+</a:t>
            </a:r>
            <a:r>
              <a:rPr lang="el-GR" altLang="en-US" sz="2400">
                <a:latin typeface="Cambria" panose="02040503050406030204" pitchFamily="18" charset="0"/>
              </a:rPr>
              <a:t>φ</a:t>
            </a:r>
            <a:r>
              <a:rPr lang="en-US" altLang="en-US" sz="240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8678" name="AutoShape 8"/>
          <p:cNvSpPr>
            <a:spLocks noChangeArrowheads="1"/>
          </p:cNvSpPr>
          <p:nvPr/>
        </p:nvSpPr>
        <p:spPr bwMode="auto">
          <a:xfrm>
            <a:off x="4825578" y="1714002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5892379" y="1561603"/>
            <a:ext cx="14886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>
                <a:latin typeface="Cambria" panose="02040503050406030204" pitchFamily="18" charset="0"/>
              </a:rPr>
              <a:t> V = V</a:t>
            </a:r>
            <a:r>
              <a:rPr lang="en-US" altLang="en-US" sz="2400" baseline="-25000">
                <a:latin typeface="Cambria" panose="02040503050406030204" pitchFamily="18" charset="0"/>
              </a:rPr>
              <a:t>m </a:t>
            </a:r>
            <a:r>
              <a:rPr lang="en-US" altLang="en-US" sz="2400">
                <a:latin typeface="Cambria" panose="02040503050406030204" pitchFamily="18" charset="0"/>
              </a:rPr>
              <a:t> </a:t>
            </a:r>
            <a:r>
              <a:rPr lang="el-GR" altLang="en-US" sz="2400">
                <a:latin typeface="Cambria" panose="02040503050406030204" pitchFamily="18" charset="0"/>
              </a:rPr>
              <a:t>φ</a:t>
            </a:r>
            <a:r>
              <a:rPr lang="en-US" altLang="en-US" sz="240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59178" y="1714002"/>
            <a:ext cx="381000" cy="304800"/>
            <a:chOff x="9126306" y="1714002"/>
            <a:chExt cx="381000" cy="304800"/>
          </a:xfrm>
        </p:grpSpPr>
        <p:sp>
          <p:nvSpPr>
            <p:cNvPr id="28680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2965705" y="2536826"/>
            <a:ext cx="168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33CC"/>
                </a:solidFill>
                <a:latin typeface="Cambria" panose="02040503050406030204" pitchFamily="18" charset="0"/>
              </a:rPr>
              <a:t>Time domain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6636685" y="2584824"/>
            <a:ext cx="191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B050"/>
                </a:solidFill>
                <a:latin typeface="Cambria" panose="02040503050406030204" pitchFamily="18" charset="0"/>
              </a:rPr>
              <a:t>Phasor domain</a:t>
            </a:r>
          </a:p>
        </p:txBody>
      </p:sp>
      <p:graphicFrame>
        <p:nvGraphicFramePr>
          <p:cNvPr id="48238" name="Group 1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1563498"/>
              </p:ext>
            </p:extLst>
          </p:nvPr>
        </p:nvGraphicFramePr>
        <p:xfrm>
          <a:off x="2269552" y="3057899"/>
          <a:ext cx="7372350" cy="3152773"/>
        </p:xfrm>
        <a:graphic>
          <a:graphicData uri="http://schemas.openxmlformats.org/drawingml/2006/table">
            <a:tbl>
              <a:tblPr/>
              <a:tblGrid>
                <a:gridCol w="3686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Arial" pitchFamily="34" charset="0"/>
                        </a:rPr>
                        <a:t>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Cos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wt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+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Sin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wt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+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Cos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wt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+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      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m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Sin (wt+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φ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8699" name="Text Box 82"/>
          <p:cNvSpPr txBox="1">
            <a:spLocks noChangeArrowheads="1"/>
          </p:cNvSpPr>
          <p:nvPr/>
        </p:nvSpPr>
        <p:spPr bwMode="auto">
          <a:xfrm>
            <a:off x="6924507" y="3284828"/>
            <a:ext cx="1488613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V = 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0" name="Line 83"/>
          <p:cNvSpPr>
            <a:spLocks noChangeShapeType="1"/>
          </p:cNvSpPr>
          <p:nvPr/>
        </p:nvSpPr>
        <p:spPr bwMode="auto">
          <a:xfrm>
            <a:off x="7991306" y="34350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1" name="Line 84"/>
          <p:cNvSpPr>
            <a:spLocks noChangeShapeType="1"/>
          </p:cNvSpPr>
          <p:nvPr/>
        </p:nvSpPr>
        <p:spPr bwMode="auto">
          <a:xfrm>
            <a:off x="7991306" y="3739896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2" name="Text Box 85"/>
          <p:cNvSpPr txBox="1">
            <a:spLocks noChangeArrowheads="1"/>
          </p:cNvSpPr>
          <p:nvPr/>
        </p:nvSpPr>
        <p:spPr bwMode="auto">
          <a:xfrm>
            <a:off x="6924507" y="4120897"/>
            <a:ext cx="2044855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V = V</a:t>
            </a:r>
            <a:r>
              <a:rPr lang="en-US" altLang="en-US" sz="2400" baseline="-25000">
                <a:solidFill>
                  <a:srgbClr val="00B050"/>
                </a:solidFill>
                <a:latin typeface="Cambria" panose="02040503050406030204" pitchFamily="18" charset="0"/>
              </a:rPr>
              <a:t>m 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3" name="Line 86"/>
          <p:cNvSpPr>
            <a:spLocks noChangeShapeType="1"/>
          </p:cNvSpPr>
          <p:nvPr/>
        </p:nvSpPr>
        <p:spPr bwMode="auto">
          <a:xfrm>
            <a:off x="7991306" y="42732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4" name="Line 87"/>
          <p:cNvSpPr>
            <a:spLocks noChangeShapeType="1"/>
          </p:cNvSpPr>
          <p:nvPr/>
        </p:nvSpPr>
        <p:spPr bwMode="auto">
          <a:xfrm>
            <a:off x="7991306" y="4578096"/>
            <a:ext cx="762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5" name="Text Box 88"/>
          <p:cNvSpPr txBox="1">
            <a:spLocks noChangeArrowheads="1"/>
          </p:cNvSpPr>
          <p:nvPr/>
        </p:nvSpPr>
        <p:spPr bwMode="auto">
          <a:xfrm>
            <a:off x="7153106" y="4806697"/>
            <a:ext cx="1303562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I =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6" name="Line 89"/>
          <p:cNvSpPr>
            <a:spLocks noChangeShapeType="1"/>
          </p:cNvSpPr>
          <p:nvPr/>
        </p:nvSpPr>
        <p:spPr bwMode="auto">
          <a:xfrm>
            <a:off x="7991306" y="49590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7" name="Line 90"/>
          <p:cNvSpPr>
            <a:spLocks noChangeShapeType="1"/>
          </p:cNvSpPr>
          <p:nvPr/>
        </p:nvSpPr>
        <p:spPr bwMode="auto">
          <a:xfrm>
            <a:off x="7991306" y="5263896"/>
            <a:ext cx="381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08" name="Text Box 91"/>
          <p:cNvSpPr txBox="1">
            <a:spLocks noChangeArrowheads="1"/>
          </p:cNvSpPr>
          <p:nvPr/>
        </p:nvSpPr>
        <p:spPr bwMode="auto">
          <a:xfrm>
            <a:off x="7000707" y="5492497"/>
            <a:ext cx="1882247" cy="4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I = </a:t>
            </a:r>
            <a:r>
              <a:rPr lang="en-US" alt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solidFill>
                  <a:srgbClr val="00B050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4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l-GR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φ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 dirty="0">
                <a:solidFill>
                  <a:srgbClr val="00B05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8709" name="Line 93"/>
          <p:cNvSpPr>
            <a:spLocks noChangeShapeType="1"/>
          </p:cNvSpPr>
          <p:nvPr/>
        </p:nvSpPr>
        <p:spPr bwMode="auto">
          <a:xfrm>
            <a:off x="7915106" y="5644896"/>
            <a:ext cx="0" cy="3048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8710" name="Line 94"/>
          <p:cNvSpPr>
            <a:spLocks noChangeShapeType="1"/>
          </p:cNvSpPr>
          <p:nvPr/>
        </p:nvSpPr>
        <p:spPr bwMode="auto">
          <a:xfrm>
            <a:off x="7915106" y="5949696"/>
            <a:ext cx="762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14484" y="534973"/>
            <a:ext cx="5241243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Phasor domain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894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185" y="444793"/>
            <a:ext cx="78810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approach to SSS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9443" y="2471737"/>
            <a:ext cx="3428999" cy="2014538"/>
          </a:xfrm>
          <a:prstGeom prst="rightArrow">
            <a:avLst/>
          </a:prstGeom>
          <a:solidFill>
            <a:srgbClr val="7FFF57"/>
          </a:solidFill>
          <a:ln w="38100">
            <a:solidFill>
              <a:srgbClr val="6633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1712" y="3155841"/>
            <a:ext cx="29444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i="1" dirty="0">
                <a:latin typeface="Cambria" panose="02040503050406030204" pitchFamily="18" charset="0"/>
              </a:rPr>
              <a:t>K </a:t>
            </a:r>
            <a:r>
              <a:rPr lang="en-US" sz="3600" dirty="0">
                <a:latin typeface="Cambria" panose="02040503050406030204" pitchFamily="18" charset="0"/>
              </a:rPr>
              <a:t>cos(</a:t>
            </a:r>
            <a:r>
              <a:rPr lang="el-GR" sz="3600" dirty="0">
                <a:latin typeface="Cambria" panose="02040503050406030204" pitchFamily="18" charset="0"/>
              </a:rPr>
              <a:t>ω</a:t>
            </a:r>
            <a:r>
              <a:rPr lang="en-US" sz="3600" i="1" dirty="0">
                <a:latin typeface="Cambria" panose="02040503050406030204" pitchFamily="18" charset="0"/>
              </a:rPr>
              <a:t>t </a:t>
            </a:r>
            <a:r>
              <a:rPr lang="en-US" sz="3600" dirty="0">
                <a:latin typeface="Cambria" panose="02040503050406030204" pitchFamily="18" charset="0"/>
              </a:rPr>
              <a:t>+</a:t>
            </a:r>
            <a:r>
              <a:rPr lang="el-GR" sz="3600" dirty="0">
                <a:latin typeface="Cambria" panose="02040503050406030204" pitchFamily="18" charset="0"/>
              </a:rPr>
              <a:t>θ )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28442" y="1771650"/>
            <a:ext cx="3996000" cy="3328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Stable Circuit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with TF H(s) 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s= </a:t>
            </a:r>
            <a:r>
              <a:rPr lang="en-US" sz="4400" dirty="0" err="1">
                <a:solidFill>
                  <a:schemeClr val="tx1"/>
                </a:solidFill>
                <a:latin typeface="Cambria" panose="02040503050406030204" pitchFamily="18" charset="0"/>
              </a:rPr>
              <a:t>jω</a:t>
            </a:r>
            <a:endParaRPr 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028955" y="2471736"/>
            <a:ext cx="3917932" cy="2014538"/>
          </a:xfrm>
          <a:prstGeom prst="rightArrow">
            <a:avLst/>
          </a:prstGeom>
          <a:solidFill>
            <a:srgbClr val="FFBDFF"/>
          </a:solidFill>
          <a:ln w="38100">
            <a:solidFill>
              <a:srgbClr val="CC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28955" y="3155841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M(</a:t>
            </a:r>
            <a:r>
              <a:rPr lang="el-GR" sz="2800" dirty="0">
                <a:latin typeface="Cambria" panose="02040503050406030204" pitchFamily="18" charset="0"/>
              </a:rPr>
              <a:t>ω )</a:t>
            </a:r>
            <a:r>
              <a:rPr lang="en-US" sz="2800" dirty="0">
                <a:latin typeface="Cambria" panose="02040503050406030204" pitchFamily="18" charset="0"/>
              </a:rPr>
              <a:t>cos(</a:t>
            </a:r>
            <a:r>
              <a:rPr lang="el-GR" sz="2800" dirty="0">
                <a:latin typeface="Cambria" panose="02040503050406030204" pitchFamily="18" charset="0"/>
              </a:rPr>
              <a:t>ω</a:t>
            </a:r>
            <a:r>
              <a:rPr lang="en-US" sz="2800" dirty="0">
                <a:latin typeface="Cambria" panose="02040503050406030204" pitchFamily="18" charset="0"/>
              </a:rPr>
              <a:t>t +</a:t>
            </a:r>
            <a:r>
              <a:rPr lang="el-GR" sz="2800" dirty="0">
                <a:latin typeface="Cambria" panose="02040503050406030204" pitchFamily="18" charset="0"/>
              </a:rPr>
              <a:t>ϕ(ω ))</a:t>
            </a:r>
            <a:endParaRPr lang="en-US" sz="28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7130" y="5200792"/>
                <a:ext cx="3553624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M(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ω ) = </a:t>
                </a:r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800" i="1" dirty="0">
                            <a:solidFill>
                              <a:srgbClr val="0000FF"/>
                            </a:solidFill>
                            <a:latin typeface="Cambria" panose="02040503050406030204" pitchFamily="18" charset="0"/>
                          </a:rPr>
                          <m:t> ) 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                                   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ϕ(ω ) = ∠</a:t>
                </a:r>
                <a:r>
                  <a:rPr lang="en-US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H( j</a:t>
                </a:r>
                <a:r>
                  <a:rPr lang="el-GR" sz="2800" i="1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ω ) +θ</a:t>
                </a:r>
                <a:endParaRPr lang="en-US" sz="2800" i="1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30" y="5200792"/>
                <a:ext cx="3553624" cy="954107"/>
              </a:xfrm>
              <a:prstGeom prst="rect">
                <a:avLst/>
              </a:prstGeom>
              <a:blipFill>
                <a:blip r:embed="rId2"/>
                <a:stretch>
                  <a:fillRect l="-3602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782958" y="5170379"/>
            <a:ext cx="416392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You just need to replace a stable H(s) by H(</a:t>
            </a:r>
            <a:r>
              <a:rPr lang="en-US" sz="2400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jw</a:t>
            </a:r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) to compute the SSS.</a:t>
            </a:r>
          </a:p>
        </p:txBody>
      </p:sp>
    </p:spTree>
    <p:extLst>
      <p:ext uri="{BB962C8B-B14F-4D97-AF65-F5344CB8AC3E}">
        <p14:creationId xmlns:p14="http://schemas.microsoft.com/office/powerpoint/2010/main" val="62524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970" y="228412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1970" y="927717"/>
            <a:ext cx="7521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second order linear circuit having the transfer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DD416111-894B-2548-94ED-30497B6745DE}"/>
                  </a:ext>
                </a:extLst>
              </p:cNvPr>
              <p:cNvSpPr/>
              <p:nvPr/>
            </p:nvSpPr>
            <p:spPr>
              <a:xfrm>
                <a:off x="321969" y="2584267"/>
                <a:ext cx="11530061" cy="737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is driven by a sinusoidal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CA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steady-state response.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9" y="2584267"/>
                <a:ext cx="11530061" cy="737894"/>
              </a:xfrm>
              <a:prstGeom prst="rect">
                <a:avLst/>
              </a:prstGeom>
              <a:blipFill>
                <a:blip r:embed="rId2"/>
                <a:stretch>
                  <a:fillRect l="-582" t="-826" r="-529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04335DE-9665-0042-B09D-04292095B2B5}"/>
                  </a:ext>
                </a:extLst>
              </p:cNvPr>
              <p:cNvSpPr txBox="1"/>
              <p:nvPr/>
            </p:nvSpPr>
            <p:spPr>
              <a:xfrm>
                <a:off x="3677432" y="1582002"/>
                <a:ext cx="4779129" cy="748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sSup>
                            <m:sSupPr>
                              <m:ctrlPr>
                                <a:rPr lang="en-CA" sz="2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𝟕𝟑𝟐𝟏</m:t>
                          </m:r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2" y="1582002"/>
                <a:ext cx="4779129" cy="748090"/>
              </a:xfrm>
              <a:prstGeom prst="rect">
                <a:avLst/>
              </a:prstGeom>
              <a:blipFill>
                <a:blip r:embed="rId3"/>
                <a:stretch>
                  <a:fillRect l="-796" r="-796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3D36993-6933-3B48-9D05-CFC2284C821C}"/>
                  </a:ext>
                </a:extLst>
              </p:cNvPr>
              <p:cNvSpPr/>
              <p:nvPr/>
            </p:nvSpPr>
            <p:spPr>
              <a:xfrm>
                <a:off x="3825229" y="4718543"/>
                <a:ext cx="463133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𝑨𝒏𝒔</m:t>
                        </m:r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     </m:t>
                        </m:r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</a:t>
                </a:r>
                <a:endParaRPr lang="en-US" sz="25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29" y="4718543"/>
                <a:ext cx="4631332" cy="477054"/>
              </a:xfrm>
              <a:prstGeom prst="rect">
                <a:avLst/>
              </a:prstGeom>
              <a:blipFill>
                <a:blip r:embed="rId4"/>
                <a:stretch>
                  <a:fillRect l="-39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A6ABFA42-3E75-1049-8289-6D1E094EF7DA}"/>
                  </a:ext>
                </a:extLst>
              </p:cNvPr>
              <p:cNvSpPr/>
              <p:nvPr/>
            </p:nvSpPr>
            <p:spPr>
              <a:xfrm>
                <a:off x="2070896" y="3396576"/>
                <a:ext cx="5628207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CA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sSup>
                          <m:sSupPr>
                            <m:ctrlP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𝟕𝟑𝟐𝟏</m:t>
                        </m:r>
                      </m:den>
                    </m:f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CA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CA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rad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CA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r>
                  <a:rPr lang="en-US" sz="2400" baseline="30000" dirty="0">
                    <a:solidFill>
                      <a:srgbClr val="C00000"/>
                    </a:solidFill>
                  </a:rPr>
                  <a:t>°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ABFA42-3E75-1049-8289-6D1E094EF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96" y="3396576"/>
                <a:ext cx="5628207" cy="734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592" y="228412"/>
            <a:ext cx="201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5592" y="822143"/>
            <a:ext cx="7521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Suppose a second order linear circuit having the transfer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DD416111-894B-2548-94ED-30497B6745DE}"/>
                  </a:ext>
                </a:extLst>
              </p:cNvPr>
              <p:cNvSpPr/>
              <p:nvPr/>
            </p:nvSpPr>
            <p:spPr>
              <a:xfrm>
                <a:off x="406708" y="2367070"/>
                <a:ext cx="1158599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Cambria" panose="02040503050406030204" pitchFamily="18" charset="0"/>
                  </a:rPr>
                  <a:t>The transfer function is driven by a sinusoidal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CA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. Find the steady-state response.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16111-894B-2548-94ED-30497B674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8" y="2367070"/>
                <a:ext cx="11585999" cy="707886"/>
              </a:xfrm>
              <a:prstGeom prst="rect">
                <a:avLst/>
              </a:prstGeom>
              <a:blipFill>
                <a:blip r:embed="rId2"/>
                <a:stretch>
                  <a:fillRect l="-579" t="-4310" r="-57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04335DE-9665-0042-B09D-04292095B2B5}"/>
                  </a:ext>
                </a:extLst>
              </p:cNvPr>
              <p:cNvSpPr txBox="1"/>
              <p:nvPr/>
            </p:nvSpPr>
            <p:spPr>
              <a:xfrm>
                <a:off x="3633470" y="1451755"/>
                <a:ext cx="4271554" cy="704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2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CA" sz="2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CA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4335DE-9665-0042-B09D-04292095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70" y="1451755"/>
                <a:ext cx="4271554" cy="704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3D36993-6933-3B48-9D05-CFC2284C821C}"/>
                  </a:ext>
                </a:extLst>
              </p:cNvPr>
              <p:cNvSpPr/>
              <p:nvPr/>
            </p:nvSpPr>
            <p:spPr>
              <a:xfrm>
                <a:off x="3201653" y="4875669"/>
                <a:ext cx="51351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𝑨𝒏𝒔</m:t>
                        </m:r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     </m:t>
                        </m:r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CA" sz="25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sz="2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CA" sz="2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</a:t>
                </a:r>
                <a:endParaRPr lang="en-US" sz="25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36993-6933-3B48-9D05-CFC2284C8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53" y="4875669"/>
                <a:ext cx="5135188" cy="477054"/>
              </a:xfrm>
              <a:prstGeom prst="rect">
                <a:avLst/>
              </a:prstGeom>
              <a:blipFill>
                <a:blip r:embed="rId4"/>
                <a:stretch>
                  <a:fillRect l="-3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AD295D3-F878-404A-8AAE-3EC72EF92F88}"/>
                  </a:ext>
                </a:extLst>
              </p:cNvPr>
              <p:cNvSpPr txBox="1"/>
              <p:nvPr/>
            </p:nvSpPr>
            <p:spPr>
              <a:xfrm>
                <a:off x="2643285" y="3514836"/>
                <a:ext cx="6251923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CA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CA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2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D295D3-F878-404A-8AAE-3EC72EF9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285" y="3514836"/>
                <a:ext cx="6251923" cy="659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4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42" y="228412"/>
            <a:ext cx="201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38875" y="807691"/>
            <a:ext cx="4901186" cy="1938814"/>
            <a:chOff x="5375213" y="751632"/>
            <a:chExt cx="6442102" cy="2671909"/>
          </a:xfrm>
        </p:grpSpPr>
        <p:sp>
          <p:nvSpPr>
            <p:cNvPr id="4" name="Oval 3"/>
            <p:cNvSpPr/>
            <p:nvPr/>
          </p:nvSpPr>
          <p:spPr>
            <a:xfrm>
              <a:off x="6404776" y="2021491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6779573" y="1367321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8" idx="0"/>
            </p:cNvCxnSpPr>
            <p:nvPr/>
          </p:nvCxnSpPr>
          <p:spPr>
            <a:xfrm flipH="1" flipV="1">
              <a:off x="9379062" y="1414091"/>
              <a:ext cx="17559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765677" y="3358293"/>
              <a:ext cx="436935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133249" y="1414091"/>
              <a:ext cx="0" cy="83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133250" y="2466279"/>
              <a:ext cx="0" cy="892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794964" y="1350791"/>
              <a:ext cx="0" cy="64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765677" y="2808526"/>
              <a:ext cx="0" cy="566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98693" y="75163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 rot="-10800000" flipV="1">
              <a:off x="8613819" y="120242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auto">
            <a:xfrm rot="-10800000" flipV="1">
              <a:off x="8871855" y="120711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1"/>
            <p:cNvSpPr>
              <a:spLocks/>
            </p:cNvSpPr>
            <p:nvPr/>
          </p:nvSpPr>
          <p:spPr bwMode="auto">
            <a:xfrm rot="-10800000" flipV="1">
              <a:off x="9121026" y="1211797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7355819" y="1161451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665382" y="1161451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98696" y="1161451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029124" y="1373382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4693" y="11781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094940" y="1384574"/>
              <a:ext cx="5188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9757014" y="225000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9576037" y="246627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57601" y="77277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8994" y="21648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75213" y="2322784"/>
              <a:ext cx="79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117924" y="14308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35032" y="2972203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63357" y="242598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9112" y="192531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80712" y="2248997"/>
              <a:ext cx="93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ambria" panose="02040503050406030204" pitchFamily="18" charset="0"/>
                </a:rPr>
                <a:t>V</a:t>
              </a:r>
              <a:r>
                <a:rPr lang="en-US" b="1" baseline="-25000" dirty="0" err="1">
                  <a:latin typeface="Cambria" panose="02040503050406030204" pitchFamily="18" charset="0"/>
                </a:rPr>
                <a:t>Out</a:t>
              </a:r>
              <a:r>
                <a:rPr lang="en-US" b="1" baseline="-25000" dirty="0">
                  <a:latin typeface="Cambria" panose="02040503050406030204" pitchFamily="18" charset="0"/>
                </a:rPr>
                <a:t> 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5019" y="1004659"/>
            <a:ext cx="67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(t) for the circuit below when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K cos(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V, K &gt; 0. All passive RLC circuits are stable since there are no active/dependent sources.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0942" y="2188168"/>
            <a:ext cx="2111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Find H(s) 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31108" y="2756124"/>
            <a:ext cx="4261962" cy="130204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30942" y="4058164"/>
            <a:ext cx="241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 Find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𝒋𝒘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𝒋𝒘</m:t>
                              </m:r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516808" y="5553568"/>
            <a:ext cx="381000" cy="304800"/>
            <a:chOff x="9126306" y="1714002"/>
            <a:chExt cx="381000" cy="304800"/>
          </a:xfrm>
        </p:grpSpPr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42" y="228412"/>
            <a:ext cx="201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38875" y="807691"/>
            <a:ext cx="4901186" cy="1938814"/>
            <a:chOff x="5375213" y="751632"/>
            <a:chExt cx="6442102" cy="2671909"/>
          </a:xfrm>
        </p:grpSpPr>
        <p:sp>
          <p:nvSpPr>
            <p:cNvPr id="4" name="Oval 3"/>
            <p:cNvSpPr/>
            <p:nvPr/>
          </p:nvSpPr>
          <p:spPr>
            <a:xfrm>
              <a:off x="6404776" y="2021491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 flipV="1">
              <a:off x="6779573" y="1367321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8" idx="0"/>
            </p:cNvCxnSpPr>
            <p:nvPr/>
          </p:nvCxnSpPr>
          <p:spPr>
            <a:xfrm flipH="1" flipV="1">
              <a:off x="9379062" y="1414091"/>
              <a:ext cx="17559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765677" y="3358293"/>
              <a:ext cx="436935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133249" y="1414091"/>
              <a:ext cx="0" cy="83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133250" y="2466279"/>
              <a:ext cx="0" cy="892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794964" y="1350791"/>
              <a:ext cx="0" cy="64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765677" y="2808526"/>
              <a:ext cx="0" cy="566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98693" y="75163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 rot="-10800000" flipV="1">
              <a:off x="8613819" y="120242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auto">
            <a:xfrm rot="-10800000" flipV="1">
              <a:off x="8871855" y="120711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1"/>
            <p:cNvSpPr>
              <a:spLocks/>
            </p:cNvSpPr>
            <p:nvPr/>
          </p:nvSpPr>
          <p:spPr bwMode="auto">
            <a:xfrm rot="-10800000" flipV="1">
              <a:off x="9121026" y="1211797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7355819" y="1161451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665382" y="1161451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98696" y="1161451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029124" y="1373382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4693" y="11781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8094940" y="1384574"/>
              <a:ext cx="5188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9757014" y="225000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9576037" y="246627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57601" y="77277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8994" y="21648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75213" y="2322784"/>
              <a:ext cx="79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117924" y="14308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35032" y="2972203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63357" y="242598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9112" y="192531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80712" y="2248997"/>
              <a:ext cx="93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ambria" panose="02040503050406030204" pitchFamily="18" charset="0"/>
                </a:rPr>
                <a:t>V</a:t>
              </a:r>
              <a:r>
                <a:rPr lang="en-US" b="1" baseline="-25000" dirty="0" err="1">
                  <a:latin typeface="Cambria" panose="02040503050406030204" pitchFamily="18" charset="0"/>
                </a:rPr>
                <a:t>Out</a:t>
              </a:r>
              <a:r>
                <a:rPr lang="en-US" b="1" baseline="-25000" dirty="0">
                  <a:latin typeface="Cambria" panose="02040503050406030204" pitchFamily="18" charset="0"/>
                </a:rPr>
                <a:t> </a:t>
              </a:r>
              <a:r>
                <a:rPr lang="en-US" b="1" dirty="0">
                  <a:latin typeface="Cambria" panose="02040503050406030204" pitchFamily="18" charset="0"/>
                </a:rPr>
                <a:t>(t) 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5019" y="1004659"/>
            <a:ext cx="67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(t) for the circuit below when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K cos(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V, K &gt; 0. All passive RLC circuits are stable since there are no active/dependent sources.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0942" y="2188168"/>
            <a:ext cx="2111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Find H(s)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0942" y="4058164"/>
            <a:ext cx="241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2. Find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out,ss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𝒋𝒘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25" y="4603208"/>
                <a:ext cx="3981859" cy="445699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𝒋𝒘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𝒋𝒘</m:t>
                              </m:r>
                            </m:e>
                          </m:d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43" y="5311725"/>
                <a:ext cx="4545283" cy="78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516808" y="5553568"/>
            <a:ext cx="381000" cy="304800"/>
            <a:chOff x="9126306" y="1714002"/>
            <a:chExt cx="381000" cy="304800"/>
          </a:xfrm>
        </p:grpSpPr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44" y="5535984"/>
                <a:ext cx="5831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20667" y="2746505"/>
                <a:ext cx="5135380" cy="118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𝑜𝑢𝑡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1+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67" y="2746505"/>
                <a:ext cx="5135380" cy="11850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456878" y="356839"/>
            <a:ext cx="514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95091" y="3050161"/>
            <a:ext cx="3117586" cy="12676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910754" y="3125956"/>
            <a:ext cx="3628378" cy="992949"/>
            <a:chOff x="7069014" y="2523974"/>
            <a:chExt cx="4375726" cy="12449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lum bright="-20000" contrast="40000"/>
            </a:blip>
            <a:srcRect l="11471" r="76153"/>
            <a:stretch/>
          </p:blipFill>
          <p:spPr>
            <a:xfrm>
              <a:off x="7069014" y="2523974"/>
              <a:ext cx="993532" cy="12449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lum bright="-20000" contrast="40000"/>
            </a:blip>
            <a:srcRect l="57871"/>
            <a:stretch/>
          </p:blipFill>
          <p:spPr>
            <a:xfrm>
              <a:off x="8062546" y="2523974"/>
              <a:ext cx="3382194" cy="12449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8762" y="832291"/>
                <a:ext cx="3197029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𝒋𝒘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62" y="832291"/>
                <a:ext cx="3197029" cy="677686"/>
              </a:xfrm>
              <a:prstGeom prst="rect">
                <a:avLst/>
              </a:prstGeom>
              <a:blipFill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6850669">
            <a:off x="3952780" y="2430789"/>
            <a:ext cx="1338985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3988741">
            <a:off x="6460833" y="2321109"/>
            <a:ext cx="1575271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21292" r="72292" b="44028"/>
          <a:stretch/>
        </p:blipFill>
        <p:spPr>
          <a:xfrm>
            <a:off x="6987710" y="985214"/>
            <a:ext cx="863824" cy="439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11471" t="30173" r="76153" b="20240"/>
          <a:stretch/>
        </p:blipFill>
        <p:spPr>
          <a:xfrm>
            <a:off x="7995146" y="929421"/>
            <a:ext cx="735619" cy="43964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888787" y="929421"/>
            <a:ext cx="841977" cy="439643"/>
            <a:chOff x="9126306" y="1714002"/>
            <a:chExt cx="381000" cy="304800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9126306" y="171400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9126306" y="2018802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l="57871" r="37643"/>
          <a:stretch/>
        </p:blipFill>
        <p:spPr>
          <a:xfrm>
            <a:off x="6582710" y="652767"/>
            <a:ext cx="298642" cy="992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86152" y="4988014"/>
                <a:ext cx="4476803" cy="445699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d>
                        <m:dPr>
                          <m:ctrlPr>
                            <a:rPr lang="en-US" sz="2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ⱷ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52" y="4988014"/>
                <a:ext cx="4476803" cy="445699"/>
              </a:xfrm>
              <a:prstGeom prst="rect">
                <a:avLst/>
              </a:prstGeom>
              <a:blipFill>
                <a:blip r:embed="rId5"/>
                <a:stretch>
                  <a:fillRect b="-897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2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D85C347-A663-4C54-28B7-AD7070B5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161759"/>
            <a:ext cx="101860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sinusoidal sources, and why are they commonly used in electrical systems?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time period (T) relate to the frequency (f) of a sinusoidal waveform?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understanding sinusoidal steady-state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for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circuits with non-sinusoidal inputs?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relationship between sine and cosine functions in terms of phase shifts.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phasor representation particularly useful in AC circuit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Laplace transform facilitate sinusoidal steady-state (SSS)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6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52287" y="4442912"/>
            <a:ext cx="10972800" cy="3200876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Suggested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704, example 14.8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749, example 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750, example 32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Page 751, examples 36 and 37</a:t>
            </a: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  <a:p>
            <a:pPr algn="l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BEBB93-BF06-6A46-1070-A2F428228B2E}"/>
              </a:ext>
            </a:extLst>
          </p:cNvPr>
          <p:cNvSpPr txBox="1"/>
          <p:nvPr/>
        </p:nvSpPr>
        <p:spPr>
          <a:xfrm>
            <a:off x="752287" y="433262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32A7C6-214E-21D6-A395-0CC71BAD2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87" y="1351508"/>
            <a:ext cx="101860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14955">
              <a:defRPr>
                <a:latin typeface="+mn-lt"/>
                <a:ea typeface="+mn-ea"/>
                <a:cs typeface="+mn-cs"/>
              </a:defRPr>
            </a:lvl2pPr>
            <a:lvl3pPr marL="829909">
              <a:defRPr>
                <a:latin typeface="+mn-lt"/>
                <a:ea typeface="+mn-ea"/>
                <a:cs typeface="+mn-cs"/>
              </a:defRPr>
            </a:lvl3pPr>
            <a:lvl4pPr marL="1244864">
              <a:defRPr>
                <a:latin typeface="+mn-lt"/>
                <a:ea typeface="+mn-ea"/>
                <a:cs typeface="+mn-cs"/>
              </a:defRPr>
            </a:lvl4pPr>
            <a:lvl5pPr marL="1659819">
              <a:defRPr>
                <a:latin typeface="+mn-lt"/>
                <a:ea typeface="+mn-ea"/>
                <a:cs typeface="+mn-cs"/>
              </a:defRPr>
            </a:lvl5pPr>
            <a:lvl6pPr marL="2074774">
              <a:defRPr>
                <a:latin typeface="+mn-lt"/>
                <a:ea typeface="+mn-ea"/>
                <a:cs typeface="+mn-cs"/>
              </a:defRPr>
            </a:lvl6pPr>
            <a:lvl7pPr marL="2489728">
              <a:defRPr>
                <a:latin typeface="+mn-lt"/>
                <a:ea typeface="+mn-ea"/>
                <a:cs typeface="+mn-cs"/>
              </a:defRPr>
            </a:lvl7pPr>
            <a:lvl8pPr marL="2904683">
              <a:defRPr>
                <a:latin typeface="+mn-lt"/>
                <a:ea typeface="+mn-ea"/>
                <a:cs typeface="+mn-cs"/>
              </a:defRPr>
            </a:lvl8pPr>
            <a:lvl9pPr marL="3319638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or current varies with time following a sinusoidal function.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Waveform Parameters (amplitude, frequency, angular frequency, phase)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Phasors represent sinusoidal signals as complex numbers for simplified circuit analysis.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stable H(s) with H(</a:t>
            </a:r>
            <a:r>
              <a:rPr lang="en-GB" alt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jω</a:t>
            </a: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steady-state analysis, simplifies computation of outputs for sinusoidal inputs 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 understanding of resonance and impedance in RLC circuits.</a:t>
            </a: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9280281" cy="156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PD2 (Technical Report) due Thursday Week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4092967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Sinusoidal steady state (SSS) sources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approach to SSS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approach to SSS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3103189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E955C2-410D-5EE0-CFAB-8FE55D451121}"/>
              </a:ext>
            </a:extLst>
          </p:cNvPr>
          <p:cNvSpPr txBox="1"/>
          <p:nvPr/>
        </p:nvSpPr>
        <p:spPr>
          <a:xfrm>
            <a:off x="950647" y="1221974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Switching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combination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Parallel combination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1138" y="626097"/>
            <a:ext cx="76233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itchFamily="49" charset="0"/>
              </a:rPr>
              <a:t>Sinusoidal Steady-State Sources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89728" y="1519344"/>
            <a:ext cx="8884624" cy="10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in which the value of the voltage and/or current varies with time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652902" y="2591130"/>
            <a:ext cx="458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Sinusoidal Sources???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52186" y="3318214"/>
            <a:ext cx="10184417" cy="85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Generation, Transmission, Distribution and Consumption occur under sinusoidal Steady-state behavior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852186" y="4493600"/>
            <a:ext cx="11319584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behavior of Sinusoidal circuits makes it easy to predict The behavior of circuits with  non-sinusoidal ones 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852186" y="5703937"/>
            <a:ext cx="912495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state  sinusoidal behavior often simplifies the design of electrical systems</a:t>
            </a:r>
          </a:p>
        </p:txBody>
      </p:sp>
    </p:spTree>
    <p:extLst>
      <p:ext uri="{BB962C8B-B14F-4D97-AF65-F5344CB8AC3E}">
        <p14:creationId xmlns:p14="http://schemas.microsoft.com/office/powerpoint/2010/main" val="21369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le63317_09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056454"/>
            <a:ext cx="8386763" cy="55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0294" y="378893"/>
            <a:ext cx="3630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latin typeface="Cambria" pitchFamily="18" charset="0"/>
              </a:rPr>
              <a:t>Sinusoidal waveform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75497" y="3560050"/>
            <a:ext cx="2295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82123" y="4242308"/>
            <a:ext cx="1734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85299" y="6120415"/>
            <a:ext cx="177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Angle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58970" y="5438157"/>
            <a:ext cx="2690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222375" y="4866195"/>
            <a:ext cx="251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Frequency</a:t>
            </a:r>
          </a:p>
        </p:txBody>
      </p:sp>
    </p:spTree>
    <p:extLst>
      <p:ext uri="{BB962C8B-B14F-4D97-AF65-F5344CB8AC3E}">
        <p14:creationId xmlns:p14="http://schemas.microsoft.com/office/powerpoint/2010/main" val="15971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29" grpId="0"/>
      <p:bldP spid="51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711879" y="515471"/>
            <a:ext cx="77696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  <a:latin typeface="Cambria" pitchFamily="18" charset="0"/>
              </a:defRPr>
            </a:lvl1pPr>
          </a:lstStyle>
          <a:p>
            <a:r>
              <a:rPr lang="en-US" altLang="en-US" dirty="0">
                <a:solidFill>
                  <a:srgbClr val="00B050"/>
                </a:solidFill>
              </a:rPr>
              <a:t>How to express a sinusoidal varying function ?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14601" y="1450975"/>
            <a:ext cx="2784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550898" y="1198118"/>
            <a:ext cx="2746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altLang="en-US" sz="2800" b="1" dirty="0" err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62201" y="2179173"/>
            <a:ext cx="269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Function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772400" y="1644755"/>
            <a:ext cx="2311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Function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724401" y="2743201"/>
            <a:ext cx="2784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altLang="en-US" sz="2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1" baseline="-250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baseline="-250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90416" y="3709989"/>
            <a:ext cx="16674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124200" y="3200400"/>
            <a:ext cx="220980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460515" y="3862389"/>
            <a:ext cx="2661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frequency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791200" y="3200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326271" y="4367807"/>
            <a:ext cx="2689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= 2 </a:t>
            </a:r>
            <a:r>
              <a:rPr lang="el-GR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(rad/sec)</a:t>
            </a:r>
            <a:endParaRPr lang="el-G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001993" y="3938589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angle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7315200" y="3276600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76088" y="5233989"/>
            <a:ext cx="4298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Frequency: F (Hz)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924800" y="5233989"/>
            <a:ext cx="33039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Period: T (sec)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600701" y="5934965"/>
            <a:ext cx="1390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T= 1/F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446005" y="2103352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Cos (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9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78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8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72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7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  <p:bldP spid="7177" grpId="0"/>
      <p:bldP spid="7178" grpId="0"/>
      <p:bldP spid="7179" grpId="0" animBg="1"/>
      <p:bldP spid="7180" grpId="0"/>
      <p:bldP spid="7181" grpId="0" animBg="1"/>
      <p:bldP spid="7182" grpId="0"/>
      <p:bldP spid="7183" grpId="0"/>
      <p:bldP spid="7184" grpId="0" animBg="1"/>
      <p:bldP spid="7185" grpId="0"/>
      <p:bldP spid="7186" grpId="0"/>
      <p:bldP spid="7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87787" y="426184"/>
            <a:ext cx="4215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Sine</a:t>
            </a:r>
            <a:r>
              <a:rPr lang="en-US" altLang="en-US" sz="2800" b="1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–</a:t>
            </a:r>
            <a:r>
              <a:rPr lang="en-US" altLang="en-US" sz="2800" b="1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Cosine</a:t>
            </a:r>
            <a:r>
              <a:rPr lang="en-US" altLang="en-US" sz="2800" b="1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Conversion</a:t>
            </a:r>
          </a:p>
        </p:txBody>
      </p:sp>
      <p:pic>
        <p:nvPicPr>
          <p:cNvPr id="11267" name="Picture 5" descr="ale63317_09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66264"/>
            <a:ext cx="3134807" cy="563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87787" y="2436098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Sin (</a:t>
            </a:r>
            <a:r>
              <a:rPr lang="en-US" alt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)= Cos (</a:t>
            </a:r>
            <a:r>
              <a:rPr lang="en-US" alt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wt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-90</a:t>
            </a:r>
            <a:r>
              <a:rPr lang="en-US" altLang="en-US" sz="2400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587787" y="3507503"/>
            <a:ext cx="322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663300"/>
                </a:solidFill>
                <a:latin typeface="Cambria" panose="02040503050406030204" pitchFamily="18" charset="0"/>
              </a:rPr>
              <a:t>Sin (wt±180</a:t>
            </a:r>
            <a:r>
              <a:rPr lang="en-US" altLang="en-US" sz="2400" baseline="30000" dirty="0">
                <a:solidFill>
                  <a:srgbClr val="663300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663300"/>
                </a:solidFill>
                <a:latin typeface="Cambria" panose="02040503050406030204" pitchFamily="18" charset="0"/>
              </a:rPr>
              <a:t>)= - Sin </a:t>
            </a:r>
            <a:r>
              <a:rPr lang="en-US" altLang="en-US" sz="2400" dirty="0" err="1">
                <a:solidFill>
                  <a:srgbClr val="663300"/>
                </a:solidFill>
                <a:latin typeface="Cambria" panose="02040503050406030204" pitchFamily="18" charset="0"/>
              </a:rPr>
              <a:t>wt</a:t>
            </a:r>
            <a:endParaRPr lang="en-US" altLang="en-US" sz="2400" dirty="0">
              <a:solidFill>
                <a:srgbClr val="663300"/>
              </a:solidFill>
              <a:latin typeface="Cambria" panose="02040503050406030204" pitchFamily="18" charset="0"/>
            </a:endParaRP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719137" y="4945426"/>
            <a:ext cx="334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Cambria" panose="02040503050406030204" pitchFamily="18" charset="0"/>
              </a:rPr>
              <a:t>Cos (wt±180</a:t>
            </a:r>
            <a:r>
              <a:rPr lang="en-US" altLang="en-US" sz="2400" baseline="30000" dirty="0">
                <a:solidFill>
                  <a:srgbClr val="0033CC"/>
                </a:solidFill>
                <a:latin typeface="Cambria" panose="02040503050406030204" pitchFamily="18" charset="0"/>
              </a:rPr>
              <a:t>0</a:t>
            </a:r>
            <a:r>
              <a:rPr lang="en-US" altLang="en-US" sz="2400" dirty="0">
                <a:solidFill>
                  <a:srgbClr val="0033CC"/>
                </a:solidFill>
                <a:latin typeface="Cambria" panose="02040503050406030204" pitchFamily="18" charset="0"/>
              </a:rPr>
              <a:t>)= - Cos </a:t>
            </a:r>
            <a:r>
              <a:rPr lang="en-US" altLang="en-US" sz="2400" dirty="0" err="1">
                <a:solidFill>
                  <a:srgbClr val="0033CC"/>
                </a:solidFill>
                <a:latin typeface="Cambria" panose="02040503050406030204" pitchFamily="18" charset="0"/>
              </a:rPr>
              <a:t>wt</a:t>
            </a:r>
            <a:endParaRPr lang="en-US" altLang="en-US" sz="24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80648" y="291196"/>
            <a:ext cx="193662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Example-1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4507" y="865252"/>
            <a:ext cx="78847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voltage is given by the expression V =300 Cos (120</a:t>
            </a:r>
            <a:r>
              <a:rPr lang="el-G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t+30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64507" y="1220628"/>
            <a:ext cx="5793574" cy="136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period of the voltage in milliseconds?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in Hertz?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magnitude of V at t =2.778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80648" y="2997922"/>
            <a:ext cx="9071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 =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120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/T, then T = 1/60 = 16.667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80648" y="3707262"/>
            <a:ext cx="6282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 = 1/T, then F = 1/16.667 = 60 Hz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0648" y="4271355"/>
            <a:ext cx="1088390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 =  2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/T, then W = 2×3.14/16.667   rad/sec, then at t = 2.778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(2×3.14/16.667) ×2.778 = 1.047 rad; 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1.047 ×180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/3.14 = 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V = 300 Cos (60+30)= 300 Cos 90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Zero V</a:t>
            </a:r>
          </a:p>
        </p:txBody>
      </p:sp>
    </p:spTree>
    <p:extLst>
      <p:ext uri="{BB962C8B-B14F-4D97-AF65-F5344CB8AC3E}">
        <p14:creationId xmlns:p14="http://schemas.microsoft.com/office/powerpoint/2010/main" val="8481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22" grpId="0"/>
      <p:bldP spid="133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29299" y="818911"/>
            <a:ext cx="9438245" cy="79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current  has a maximum amplitude of 20 A, the current passes through one complete cycle in 1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magnitude of the current at zero time is 10A.</a:t>
            </a:r>
            <a:endParaRPr lang="el-G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97069" y="1766681"/>
            <a:ext cx="8680261" cy="127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frequency of current in Hz?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angular frequency?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an expression for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using the cosine function, express </a:t>
            </a:r>
            <a:r>
              <a:rPr lang="el-GR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degrees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7069" y="3652438"/>
            <a:ext cx="46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F=1/T =1/1×10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=1000 Hz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97069" y="4249339"/>
            <a:ext cx="4208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=2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F=2000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rad/sec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97069" y="4852663"/>
            <a:ext cx="9810750" cy="10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i(t)=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20 cos(2000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as at t= 0, I=10A, then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 = 20 cos (0+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)…….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cos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= 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i(t)=20 cos (2000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+60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7069" y="268566"/>
            <a:ext cx="193662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Example-2</a:t>
            </a:r>
          </a:p>
        </p:txBody>
      </p:sp>
    </p:spTree>
    <p:extLst>
      <p:ext uri="{BB962C8B-B14F-4D97-AF65-F5344CB8AC3E}">
        <p14:creationId xmlns:p14="http://schemas.microsoft.com/office/powerpoint/2010/main" val="9218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70" grpId="0"/>
      <p:bldP spid="1537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1413</Words>
  <Application>Microsoft Office PowerPoint</Application>
  <PresentationFormat>Custom</PresentationFormat>
  <Paragraphs>166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50</cp:revision>
  <dcterms:created xsi:type="dcterms:W3CDTF">2017-10-25T09:04:12Z</dcterms:created>
  <dcterms:modified xsi:type="dcterms:W3CDTF">2025-01-17T09:59:49Z</dcterms:modified>
</cp:coreProperties>
</file>