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54.jpg" ContentType="image/jpeg"/>
  <Override PartName="/ppt/media/image5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431" r:id="rId5"/>
    <p:sldId id="304" r:id="rId6"/>
    <p:sldId id="259" r:id="rId7"/>
    <p:sldId id="261" r:id="rId8"/>
    <p:sldId id="436" r:id="rId9"/>
    <p:sldId id="260" r:id="rId10"/>
    <p:sldId id="437" r:id="rId11"/>
    <p:sldId id="270" r:id="rId12"/>
    <p:sldId id="271" r:id="rId13"/>
    <p:sldId id="272" r:id="rId14"/>
    <p:sldId id="262" r:id="rId15"/>
    <p:sldId id="438" r:id="rId16"/>
    <p:sldId id="263" r:id="rId17"/>
    <p:sldId id="439" r:id="rId18"/>
    <p:sldId id="264" r:id="rId19"/>
    <p:sldId id="265" r:id="rId20"/>
    <p:sldId id="266" r:id="rId21"/>
    <p:sldId id="440" r:id="rId22"/>
    <p:sldId id="267" r:id="rId23"/>
    <p:sldId id="273" r:id="rId24"/>
    <p:sldId id="441" r:id="rId25"/>
    <p:sldId id="268" r:id="rId26"/>
    <p:sldId id="430" r:id="rId27"/>
    <p:sldId id="4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7E2BA-0A7C-4BA3-A7E7-5EF52BA21DFA}" type="datetimeFigureOut">
              <a:rPr lang="en-GB" smtClean="0"/>
              <a:t>18/01/2025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28B1A-49BB-46FB-B843-E278E6D7CBDB}" type="slidenum">
              <a:rPr lang="en-GB" smtClean="0"/>
              <a:t>‹#›</a:t>
            </a:fld>
            <a:endParaRPr lang="en-GB"/>
          </a:p>
        </p:txBody>
      </p:sp>
    </p:spTree>
    <p:extLst>
      <p:ext uri="{BB962C8B-B14F-4D97-AF65-F5344CB8AC3E}">
        <p14:creationId xmlns:p14="http://schemas.microsoft.com/office/powerpoint/2010/main" val="157949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A4A1C0-ED99-4AF8-86FF-221D02F2F6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6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C35A45-5037-43E9-8AF8-5B3637B49918}" type="slidenum">
              <a:rPr lang="en-US" altLang="en-US"/>
              <a:pPr eaLnBrk="1" hangingPunct="1"/>
              <a:t>14</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894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4A79C5-F41D-4C25-9A95-0D196EFD88B0}" type="slidenum">
              <a:rPr lang="en-US" altLang="en-US"/>
              <a:pPr eaLnBrk="1" hangingPunct="1"/>
              <a:t>15</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8503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C780B-DCA4-452D-A7F8-4D12F65D90CB}" type="slidenum">
              <a:rPr lang="en-US" altLang="en-US"/>
              <a:pPr eaLnBrk="1" hangingPunct="1"/>
              <a:t>16</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2843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6BC04-BA9B-4E71-A913-5B8A62CCF22A}" type="slidenum">
              <a:rPr lang="en-US" altLang="en-US"/>
              <a:pPr eaLnBrk="1" hangingPunct="1"/>
              <a:t>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6338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2911C8-1167-49D7-9126-4039C4336EE2}" type="slidenum">
              <a:rPr lang="en-US" altLang="en-US"/>
              <a:pPr eaLnBrk="1" hangingPunct="1"/>
              <a:t>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24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2911C8-1167-49D7-9126-4039C4336EE2}" type="slidenum">
              <a:rPr lang="en-US" altLang="en-US"/>
              <a:pPr eaLnBrk="1" hangingPunct="1"/>
              <a:t>5</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242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00FF4B-CE64-45CB-BF51-23BD8EA2F236}" type="slidenum">
              <a:rPr lang="en-US" altLang="en-US"/>
              <a:pPr eaLnBrk="1" hangingPunct="1"/>
              <a:t>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608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00FF4B-CE64-45CB-BF51-23BD8EA2F236}" type="slidenum">
              <a:rPr lang="en-US" altLang="en-US"/>
              <a:pPr eaLnBrk="1" hangingPunct="1"/>
              <a:t>7</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6087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4D8B31-F9E2-485A-8CD6-7BBBE7ACCAB1}" type="slidenum">
              <a:rPr lang="en-US" altLang="en-US"/>
              <a:pPr eaLnBrk="1" hangingPunct="1"/>
              <a:t>11</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004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4D8B31-F9E2-485A-8CD6-7BBBE7ACCAB1}" type="slidenum">
              <a:rPr lang="en-US" altLang="en-US"/>
              <a:pPr eaLnBrk="1" hangingPunct="1"/>
              <a:t>12</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0041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C35A45-5037-43E9-8AF8-5B3637B49918}" type="slidenum">
              <a:rPr lang="en-US" altLang="en-US"/>
              <a:pPr eaLnBrk="1" hangingPunct="1"/>
              <a:t>13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894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728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4714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1"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652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3393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7C4E5-55F7-DB05-186B-06791E1D1784}"/>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 xmlns:a16="http://schemas.microsoft.com/office/drawing/2014/main" id="{B3AA35ED-DF99-6958-28FA-33A93BB97722}"/>
              </a:ext>
            </a:extLst>
          </p:cNvPr>
          <p:cNvSpPr>
            <a:spLocks noGrp="1"/>
          </p:cNvSpPr>
          <p:nvPr>
            <p:ph type="ftr" sz="quarter" idx="10"/>
          </p:nvPr>
        </p:nvSpPr>
        <p:spPr/>
        <p:txBody>
          <a:bodyPr/>
          <a:lstStyle/>
          <a:p>
            <a:endParaRPr lang="en-GB"/>
          </a:p>
        </p:txBody>
      </p:sp>
      <p:sp>
        <p:nvSpPr>
          <p:cNvPr id="4" name="Date Placeholder 3">
            <a:extLst>
              <a:ext uri="{FF2B5EF4-FFF2-40B4-BE49-F238E27FC236}">
                <a16:creationId xmlns="" xmlns:a16="http://schemas.microsoft.com/office/drawing/2014/main" id="{55503DB0-5264-6061-D4B6-AE3D944FC839}"/>
              </a:ext>
            </a:extLst>
          </p:cNvPr>
          <p:cNvSpPr>
            <a:spLocks noGrp="1"/>
          </p:cNvSpPr>
          <p:nvPr>
            <p:ph type="dt" sz="half" idx="11"/>
          </p:nvPr>
        </p:nvSpPr>
        <p:spPr/>
        <p:txBody>
          <a:bodyPr/>
          <a:lstStyle/>
          <a:p>
            <a:fld id="{1D8BD707-D9CF-40AE-B4C6-C98DA3205C09}" type="datetimeFigureOut">
              <a:rPr lang="en-US" smtClean="0"/>
              <a:t>1/18/2025</a:t>
            </a:fld>
            <a:endParaRPr lang="en-US"/>
          </a:p>
        </p:txBody>
      </p:sp>
      <p:sp>
        <p:nvSpPr>
          <p:cNvPr id="5" name="Slide Number Placeholder 4">
            <a:extLst>
              <a:ext uri="{FF2B5EF4-FFF2-40B4-BE49-F238E27FC236}">
                <a16:creationId xmlns="" xmlns:a16="http://schemas.microsoft.com/office/drawing/2014/main" id="{306C615E-9D94-7E15-4EC3-69D6111D00EE}"/>
              </a:ext>
            </a:extLst>
          </p:cNvPr>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67092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220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8BA51-D3EA-CD41-976F-9A9696589CD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0023-A3E3-834F-9010-CB5F5E11C04E}" type="slidenum">
              <a:rPr lang="en-US" smtClean="0"/>
              <a:t>‹#›</a:t>
            </a:fld>
            <a:endParaRPr lang="en-US"/>
          </a:p>
        </p:txBody>
      </p:sp>
    </p:spTree>
    <p:extLst>
      <p:ext uri="{BB962C8B-B14F-4D97-AF65-F5344CB8AC3E}">
        <p14:creationId xmlns:p14="http://schemas.microsoft.com/office/powerpoint/2010/main" val="251189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محتوى">
    <p:spTree>
      <p:nvGrpSpPr>
        <p:cNvPr id="1" name=""/>
        <p:cNvGrpSpPr/>
        <p:nvPr/>
      </p:nvGrpSpPr>
      <p:grpSpPr>
        <a:xfrm>
          <a:off x="0" y="0"/>
          <a:ext cx="0" cy="0"/>
          <a:chOff x="0" y="0"/>
          <a:chExt cx="0" cy="0"/>
        </a:xfrm>
      </p:grpSpPr>
      <p:sp>
        <p:nvSpPr>
          <p:cNvPr id="2" name="عنصر نائب للمحتوى 1"/>
          <p:cNvSpPr>
            <a:spLocks noGrp="1"/>
          </p:cNvSpPr>
          <p:nvPr>
            <p:ph/>
          </p:nvPr>
        </p:nvSpPr>
        <p:spPr>
          <a:xfrm>
            <a:off x="609600" y="274639"/>
            <a:ext cx="10972800" cy="5851525"/>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D294A2-B090-43AF-AA10-0540AE1EA49A}" type="slidenum">
              <a:rPr lang="en-US" altLang="en-US"/>
              <a:pPr/>
              <a:t>‹#›</a:t>
            </a:fld>
            <a:endParaRPr lang="en-US" altLang="en-US"/>
          </a:p>
        </p:txBody>
      </p:sp>
    </p:spTree>
    <p:extLst>
      <p:ext uri="{BB962C8B-B14F-4D97-AF65-F5344CB8AC3E}">
        <p14:creationId xmlns:p14="http://schemas.microsoft.com/office/powerpoint/2010/main" val="136485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25" name="Rectangle 24">
            <a:extLst>
              <a:ext uri="{FF2B5EF4-FFF2-40B4-BE49-F238E27FC236}">
                <a16:creationId xmlns="" xmlns:a16="http://schemas.microsoft.com/office/drawing/2014/main" id="{669E0535-6FD9-4D8F-80CA-FF7A96DB665F}"/>
              </a:ext>
            </a:extLst>
          </p:cNvPr>
          <p:cNvSpPr/>
          <p:nvPr userDrawn="1"/>
        </p:nvSpPr>
        <p:spPr>
          <a:xfrm>
            <a:off x="1" y="616018"/>
            <a:ext cx="128337" cy="103782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sz="2400"/>
          </a:p>
        </p:txBody>
      </p:sp>
      <p:pic>
        <p:nvPicPr>
          <p:cNvPr id="26" name="Picture 25" descr="A black and red background with a bird&#10;&#10;Description automatically generated">
            <a:extLst>
              <a:ext uri="{FF2B5EF4-FFF2-40B4-BE49-F238E27FC236}">
                <a16:creationId xmlns="" xmlns:a16="http://schemas.microsoft.com/office/drawing/2014/main" id="{7356EFA9-D406-4147-B1F7-82B217840839}"/>
              </a:ext>
            </a:extLst>
          </p:cNvPr>
          <p:cNvPicPr>
            <a:picLocks noChangeAspect="1"/>
          </p:cNvPicPr>
          <p:nvPr userDrawn="1"/>
        </p:nvPicPr>
        <p:blipFill>
          <a:blip r:embed="rId2"/>
          <a:stretch>
            <a:fillRect/>
          </a:stretch>
        </p:blipFill>
        <p:spPr>
          <a:xfrm>
            <a:off x="8736824" y="0"/>
            <a:ext cx="3455176" cy="6858000"/>
          </a:xfrm>
          <a:prstGeom prst="rect">
            <a:avLst/>
          </a:prstGeom>
        </p:spPr>
      </p:pic>
      <p:sp>
        <p:nvSpPr>
          <p:cNvPr id="27" name="Google Shape;15;p13">
            <a:extLst>
              <a:ext uri="{FF2B5EF4-FFF2-40B4-BE49-F238E27FC236}">
                <a16:creationId xmlns="" xmlns:a16="http://schemas.microsoft.com/office/drawing/2014/main" id="{F5F3B15A-58C1-48A3-AB6A-E8A3A8F0B1F0}"/>
              </a:ext>
            </a:extLst>
          </p:cNvPr>
          <p:cNvSpPr txBox="1">
            <a:spLocks noGrp="1"/>
          </p:cNvSpPr>
          <p:nvPr>
            <p:ph type="body" idx="1"/>
          </p:nvPr>
        </p:nvSpPr>
        <p:spPr>
          <a:xfrm>
            <a:off x="415600" y="2036753"/>
            <a:ext cx="8707379" cy="405508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dirty="0"/>
          </a:p>
        </p:txBody>
      </p:sp>
      <p:sp>
        <p:nvSpPr>
          <p:cNvPr id="28" name="Google Shape;19;p14">
            <a:extLst>
              <a:ext uri="{FF2B5EF4-FFF2-40B4-BE49-F238E27FC236}">
                <a16:creationId xmlns="" xmlns:a16="http://schemas.microsoft.com/office/drawing/2014/main" id="{A6353D6C-199F-4C21-9FC8-2D00FAAA26A6}"/>
              </a:ext>
            </a:extLst>
          </p:cNvPr>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29" name="Google Shape;55;p1">
            <a:extLst>
              <a:ext uri="{FF2B5EF4-FFF2-40B4-BE49-F238E27FC236}">
                <a16:creationId xmlns="" xmlns:a16="http://schemas.microsoft.com/office/drawing/2014/main" id="{4544F053-DAFF-4191-A4FE-EAC318BF6A0C}"/>
              </a:ext>
            </a:extLst>
          </p:cNvPr>
          <p:cNvSpPr txBox="1"/>
          <p:nvPr userDrawn="1"/>
        </p:nvSpPr>
        <p:spPr>
          <a:xfrm>
            <a:off x="5039360" y="6381497"/>
            <a:ext cx="1860240" cy="451302"/>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GB" sz="1333" b="0" i="0" u="none" strike="noStrike" cap="none" dirty="0" err="1">
                <a:solidFill>
                  <a:schemeClr val="tx1"/>
                </a:solidFill>
                <a:latin typeface="Red Hat Display"/>
                <a:ea typeface="Red Hat Display"/>
                <a:cs typeface="Red Hat Display"/>
                <a:sym typeface="Red Hat Display"/>
              </a:rPr>
              <a:t>www.aum.edu.kw</a:t>
            </a:r>
            <a:endParaRPr sz="1333" b="0" i="0" u="none" strike="noStrike" cap="none" dirty="0">
              <a:solidFill>
                <a:schemeClr val="tx1"/>
              </a:solidFill>
              <a:latin typeface="Red Hat Display"/>
              <a:ea typeface="Red Hat Display"/>
              <a:cs typeface="Red Hat Display"/>
              <a:sym typeface="Red Hat Display"/>
            </a:endParaRPr>
          </a:p>
        </p:txBody>
      </p:sp>
      <p:sp>
        <p:nvSpPr>
          <p:cNvPr id="2" name="Title 1">
            <a:extLst>
              <a:ext uri="{FF2B5EF4-FFF2-40B4-BE49-F238E27FC236}">
                <a16:creationId xmlns="" xmlns:a16="http://schemas.microsoft.com/office/drawing/2014/main" id="{7B6E2517-3805-41A0-9280-523D3C8CC82F}"/>
              </a:ext>
            </a:extLst>
          </p:cNvPr>
          <p:cNvSpPr>
            <a:spLocks noGrp="1"/>
          </p:cNvSpPr>
          <p:nvPr>
            <p:ph type="title" hasCustomPrompt="1"/>
          </p:nvPr>
        </p:nvSpPr>
        <p:spPr/>
        <p:txBody>
          <a:bodyPr>
            <a:noAutofit/>
          </a:bodyPr>
          <a:lstStyle>
            <a:lvl1pPr>
              <a:defRPr lang="en-US" sz="6400" b="1" i="0" u="none" strike="noStrike" cap="none" dirty="0">
                <a:solidFill>
                  <a:schemeClr val="dk1"/>
                </a:solidFill>
                <a:latin typeface="Red Hat Display"/>
                <a:ea typeface="Red Hat Display"/>
                <a:cs typeface="Red Hat Display"/>
                <a:sym typeface="Arial"/>
              </a:defRPr>
            </a:lvl1pPr>
          </a:lstStyle>
          <a:p>
            <a:r>
              <a:rPr lang="en-US" dirty="0"/>
              <a:t>Click to add title</a:t>
            </a:r>
          </a:p>
        </p:txBody>
      </p:sp>
    </p:spTree>
    <p:extLst>
      <p:ext uri="{BB962C8B-B14F-4D97-AF65-F5344CB8AC3E}">
        <p14:creationId xmlns:p14="http://schemas.microsoft.com/office/powerpoint/2010/main" val="86800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stretch>
            <a:fillRect/>
          </a:stretch>
        </p:blipFill>
        <p:spPr>
          <a:xfrm>
            <a:off x="2722" y="0"/>
            <a:ext cx="12181936" cy="6857101"/>
          </a:xfrm>
          <a:prstGeom prst="rect">
            <a:avLst/>
          </a:prstGeom>
        </p:spPr>
      </p:pic>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1/18/2025</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982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9.xml"/><Relationship Id="rId11" Type="http://schemas.openxmlformats.org/officeDocument/2006/relationships/image" Target="../media/image28.png"/><Relationship Id="rId10" Type="http://schemas.openxmlformats.org/officeDocument/2006/relationships/image" Target="../media/image27.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emf"/><Relationship Id="rId7"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31.emf"/><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0.png"/><Relationship Id="rId11" Type="http://schemas.openxmlformats.org/officeDocument/2006/relationships/image" Target="../media/image34.png"/><Relationship Id="rId10" Type="http://schemas.openxmlformats.org/officeDocument/2006/relationships/image" Target="../media/image33.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330.png"/></Relationships>
</file>

<file path=ppt/slides/_rels/slide1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40.png"/></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8.png"/><Relationship Id="rId1" Type="http://schemas.openxmlformats.org/officeDocument/2006/relationships/slideLayout" Target="../slideLayouts/slideLayout9.xml"/><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42.emf"/><Relationship Id="rId7" Type="http://schemas.openxmlformats.org/officeDocument/2006/relationships/image" Target="../media/image390.png"/><Relationship Id="rId12" Type="http://schemas.openxmlformats.org/officeDocument/2006/relationships/image" Target="../media/image47.png"/><Relationship Id="rId1" Type="http://schemas.openxmlformats.org/officeDocument/2006/relationships/slideLayout" Target="../slideLayouts/slideLayout9.xml"/><Relationship Id="rId6" Type="http://schemas.openxmlformats.org/officeDocument/2006/relationships/image" Target="../media/image43.png"/><Relationship Id="rId11" Type="http://schemas.openxmlformats.org/officeDocument/2006/relationships/image" Target="../media/image46.png"/><Relationship Id="rId10" Type="http://schemas.openxmlformats.org/officeDocument/2006/relationships/image" Target="../media/image45.png"/><Relationship Id="rId9"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410.png"/><Relationship Id="rId7" Type="http://schemas.openxmlformats.org/officeDocument/2006/relationships/image" Target="../media/image42.png"/><Relationship Id="rId2" Type="http://schemas.openxmlformats.org/officeDocument/2006/relationships/image" Target="../media/image48.png"/><Relationship Id="rId1" Type="http://schemas.openxmlformats.org/officeDocument/2006/relationships/slideLayout" Target="../slideLayouts/slideLayout9.xml"/><Relationship Id="rId6" Type="http://schemas.openxmlformats.org/officeDocument/2006/relationships/image" Target="../media/image49.emf"/><Relationship Id="rId5" Type="http://schemas.openxmlformats.org/officeDocument/2006/relationships/image" Target="../media/image37.emf"/><Relationship Id="rId4" Type="http://schemas.openxmlformats.org/officeDocument/2006/relationships/image" Target="../media/image38.emf"/><Relationship Id="rId9" Type="http://schemas.openxmlformats.org/officeDocument/2006/relationships/image" Target="../media/image4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42.png"/><Relationship Id="rId12"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9.xml"/><Relationship Id="rId11" Type="http://schemas.openxmlformats.org/officeDocument/2006/relationships/image" Target="../media/image51.png"/><Relationship Id="rId10" Type="http://schemas.openxmlformats.org/officeDocument/2006/relationships/image" Target="../media/image50.png"/><Relationship Id="rId9" Type="http://schemas.openxmlformats.org/officeDocument/2006/relationships/image" Target="../media/image440.png"/></Relationships>
</file>

<file path=ppt/slides/_rels/slide2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emf"/><Relationship Id="rId1" Type="http://schemas.openxmlformats.org/officeDocument/2006/relationships/slideLayout" Target="../slideLayouts/slideLayout9.xml"/><Relationship Id="rId4" Type="http://schemas.openxmlformats.org/officeDocument/2006/relationships/image" Target="../media/image5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4"/>
          <p:cNvSpPr>
            <a:spLocks noChangeArrowheads="1"/>
          </p:cNvSpPr>
          <p:nvPr/>
        </p:nvSpPr>
        <p:spPr bwMode="auto">
          <a:xfrm>
            <a:off x="883260" y="3689885"/>
            <a:ext cx="7543800" cy="1200329"/>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Linear Circuit Analysis II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x-none"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EE</a:t>
            </a:r>
            <a:r>
              <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CE</a:t>
            </a:r>
            <a:r>
              <a:rPr kumimoji="0" lang="x-none"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rPr>
              <a:t> </a:t>
            </a:r>
            <a:r>
              <a:rPr kumimoji="0" lang="x-none" sz="3600" b="1" i="0" u="none" strike="noStrike" kern="1200" cap="none" spc="0" normalizeH="0" baseline="0" noProof="0">
                <a:ln>
                  <a:noFill/>
                </a:ln>
                <a:solidFill>
                  <a:srgbClr val="0000FF"/>
                </a:solidFill>
                <a:effectLst/>
                <a:uLnTx/>
                <a:uFillTx/>
                <a:latin typeface="Arial" pitchFamily="34" charset="0"/>
                <a:ea typeface="+mn-ea"/>
                <a:cs typeface="Arial" pitchFamily="34" charset="0"/>
              </a:rPr>
              <a:t>20</a:t>
            </a:r>
            <a:r>
              <a:rPr kumimoji="0" lang="en-US" sz="36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rPr>
              <a:t>2 – Spring 2025</a:t>
            </a:r>
            <a:endParaRPr kumimoji="0" lang="en-US" sz="3600" b="1" i="0" u="none" strike="noStrike" kern="1200" cap="none" spc="0" normalizeH="0" baseline="0" noProof="0" dirty="0">
              <a:ln>
                <a:noFill/>
              </a:ln>
              <a:solidFill>
                <a:srgbClr val="0000FF"/>
              </a:solidFill>
              <a:effectLst/>
              <a:uLnTx/>
              <a:uFillTx/>
              <a:latin typeface="Arial" pitchFamily="34" charset="0"/>
              <a:ea typeface="+mn-ea"/>
              <a:cs typeface="Arial" pitchFamily="34" charset="0"/>
            </a:endParaRPr>
          </a:p>
        </p:txBody>
      </p:sp>
      <p:sp>
        <p:nvSpPr>
          <p:cNvPr id="2" name="TextBox 1">
            <a:extLst>
              <a:ext uri="{FF2B5EF4-FFF2-40B4-BE49-F238E27FC236}">
                <a16:creationId xmlns="" xmlns:a16="http://schemas.microsoft.com/office/drawing/2014/main" id="{07DEEC26-75A9-F4A2-6948-691F17B753B2}"/>
              </a:ext>
            </a:extLst>
          </p:cNvPr>
          <p:cNvSpPr txBox="1"/>
          <p:nvPr/>
        </p:nvSpPr>
        <p:spPr>
          <a:xfrm>
            <a:off x="702090" y="2281519"/>
            <a:ext cx="8437438" cy="2123658"/>
          </a:xfrm>
          <a:prstGeom prst="rect">
            <a:avLst/>
          </a:prstGeom>
          <a:noFill/>
        </p:spPr>
        <p:txBody>
          <a:bodyPr wrap="none" rtlCol="0">
            <a:spAutoFit/>
          </a:bodyPr>
          <a:lstStyle/>
          <a:p>
            <a:pPr algn="ctr">
              <a:defRPr/>
            </a:pPr>
            <a:r>
              <a:rPr lang="en-US" sz="4400" b="1" dirty="0">
                <a:solidFill>
                  <a:srgbClr val="00B050"/>
                </a:solidFill>
                <a:latin typeface="Cambria" panose="02040503050406030204" pitchFamily="18" charset="0"/>
                <a:ea typeface="Cambria" panose="02040503050406030204" pitchFamily="18" charset="0"/>
                <a:cs typeface="Arial" pitchFamily="34" charset="0"/>
              </a:rPr>
              <a:t>Sinusoidal Steady State Analysis</a:t>
            </a:r>
          </a:p>
          <a:p>
            <a:pPr algn="ctr">
              <a:defRPr/>
            </a:pPr>
            <a:endParaRPr lang="en-US" sz="4400" b="1" dirty="0">
              <a:solidFill>
                <a:srgbClr val="0000FF"/>
              </a:solidFill>
              <a:latin typeface="Cambria" panose="02040503050406030204" pitchFamily="18" charset="0"/>
              <a:ea typeface="Cambria" panose="02040503050406030204" pitchFamily="18"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0000FF"/>
              </a:solidFill>
              <a:effectLst/>
              <a:uLnTx/>
              <a:uFillTx/>
              <a:latin typeface="Cambria" panose="02040503050406030204" pitchFamily="18" charset="0"/>
              <a:ea typeface="Cambria" panose="02040503050406030204" pitchFamily="18" charset="0"/>
              <a:cs typeface="Arial" pitchFamily="34" charset="0"/>
            </a:endParaRPr>
          </a:p>
        </p:txBody>
      </p:sp>
    </p:spTree>
    <p:extLst>
      <p:ext uri="{BB962C8B-B14F-4D97-AF65-F5344CB8AC3E}">
        <p14:creationId xmlns:p14="http://schemas.microsoft.com/office/powerpoint/2010/main" val="1323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6621" y="440949"/>
            <a:ext cx="4802151" cy="1713253"/>
          </a:xfrm>
          <a:prstGeom prst="rect">
            <a:avLst/>
          </a:prstGeom>
        </p:spPr>
      </p:pic>
      <p:sp>
        <p:nvSpPr>
          <p:cNvPr id="5" name="Rectangle 4"/>
          <p:cNvSpPr/>
          <p:nvPr/>
        </p:nvSpPr>
        <p:spPr>
          <a:xfrm>
            <a:off x="544378" y="2329417"/>
            <a:ext cx="8036913" cy="384721"/>
          </a:xfrm>
          <a:prstGeom prst="rect">
            <a:avLst/>
          </a:prstGeom>
        </p:spPr>
        <p:txBody>
          <a:bodyPr wrap="square">
            <a:spAutoFit/>
          </a:bodyPr>
          <a:lstStyle/>
          <a:p>
            <a:pPr lvl="0" algn="just"/>
            <a:r>
              <a:rPr lang="en-US" sz="1900" dirty="0">
                <a:latin typeface="Cambria" panose="02040503050406030204" pitchFamily="18" charset="0"/>
              </a:rPr>
              <a:t>3- Calculate the value of “L”, which is required to resonate with “c”.</a:t>
            </a:r>
          </a:p>
        </p:txBody>
      </p:sp>
      <mc:AlternateContent xmlns:mc="http://schemas.openxmlformats.org/markup-compatibility/2006" xmlns:a14="http://schemas.microsoft.com/office/drawing/2010/main">
        <mc:Choice Requires="a14">
          <p:sp>
            <p:nvSpPr>
              <p:cNvPr id="7" name="TextBox 6"/>
              <p:cNvSpPr txBox="1"/>
              <p:nvPr/>
            </p:nvSpPr>
            <p:spPr>
              <a:xfrm>
                <a:off x="2828498" y="2972147"/>
                <a:ext cx="2922017" cy="646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𝑳</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𝟏</m:t>
                          </m:r>
                        </m:num>
                        <m:den>
                          <m:sSubSup>
                            <m:sSubSupPr>
                              <m:ctrlPr>
                                <a:rPr lang="en-US" sz="2000" b="1" i="1" smtClean="0">
                                  <a:latin typeface="Cambria Math"/>
                                </a:rPr>
                              </m:ctrlPr>
                            </m:sSubSupPr>
                            <m:e>
                              <m:r>
                                <a:rPr lang="en-US" sz="2000" b="1" i="1" smtClean="0">
                                  <a:latin typeface="Cambria Math" panose="02040503050406030204" pitchFamily="18" charset="0"/>
                                </a:rPr>
                                <m:t>𝒘</m:t>
                              </m:r>
                            </m:e>
                            <m:sub>
                              <m:r>
                                <a:rPr lang="en-US" sz="2000" b="1" i="1" smtClean="0">
                                  <a:latin typeface="Cambria Math" panose="02040503050406030204" pitchFamily="18" charset="0"/>
                                </a:rPr>
                                <m:t>𝒓</m:t>
                              </m:r>
                            </m:sub>
                            <m:sup>
                              <m:r>
                                <a:rPr lang="en-US" sz="2000" b="1" i="1" smtClean="0">
                                  <a:latin typeface="Cambria Math" panose="02040503050406030204" pitchFamily="18" charset="0"/>
                                </a:rPr>
                                <m:t>𝟐</m:t>
                              </m:r>
                            </m:sup>
                          </m:sSubSup>
                          <m:r>
                            <a:rPr lang="en-US" sz="2000" b="1" i="1" smtClean="0">
                              <a:latin typeface="Cambria Math" panose="02040503050406030204" pitchFamily="18" charset="0"/>
                            </a:rPr>
                            <m:t>𝑪</m:t>
                          </m:r>
                        </m:den>
                      </m:f>
                      <m:r>
                        <a:rPr lang="en-US" sz="2000" b="1" i="1" smtClean="0">
                          <a:latin typeface="Cambria Math" panose="02040503050406030204" pitchFamily="18" charset="0"/>
                        </a:rPr>
                        <m:t>=</m:t>
                      </m:r>
                      <m:r>
                        <a:rPr lang="en-US" sz="2000" b="1" i="1" smtClean="0">
                          <a:latin typeface="Cambria Math" panose="02040503050406030204" pitchFamily="18" charset="0"/>
                        </a:rPr>
                        <m:t>𝟔</m:t>
                      </m:r>
                      <m:r>
                        <a:rPr lang="en-US" sz="2000" b="1" i="1" smtClean="0">
                          <a:latin typeface="Cambria Math" panose="02040503050406030204" pitchFamily="18" charset="0"/>
                        </a:rPr>
                        <m:t>.</m:t>
                      </m:r>
                      <m:r>
                        <a:rPr lang="en-US" sz="2000" b="1" i="1" smtClean="0">
                          <a:latin typeface="Cambria Math" panose="02040503050406030204" pitchFamily="18" charset="0"/>
                        </a:rPr>
                        <m:t>𝟑𝟑</m:t>
                      </m:r>
                      <m:r>
                        <a:rPr lang="en-US" sz="2000" b="1" i="1" smtClean="0">
                          <a:latin typeface="Cambria Math" panose="02040503050406030204" pitchFamily="18" charset="0"/>
                        </a:rPr>
                        <m:t>∗</m:t>
                      </m:r>
                      <m:sSup>
                        <m:sSupPr>
                          <m:ctrlPr>
                            <a:rPr lang="en-US" sz="2000" b="1" i="1" smtClean="0">
                              <a:latin typeface="Cambria Math"/>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m:t>
                          </m:r>
                        </m:sup>
                      </m:sSup>
                      <m:r>
                        <a:rPr lang="en-US" sz="2000" b="1" i="1" smtClean="0">
                          <a:latin typeface="Cambria Math" panose="02040503050406030204" pitchFamily="18" charset="0"/>
                        </a:rPr>
                        <m:t>𝑯</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828498" y="2972147"/>
                <a:ext cx="2922017" cy="646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10780" y="2931495"/>
                <a:ext cx="1435970"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b="1" i="1" smtClean="0">
                              <a:solidFill>
                                <a:prstClr val="black"/>
                              </a:solidFill>
                              <a:latin typeface="Cambria Math"/>
                            </a:rPr>
                          </m:ctrlPr>
                        </m:sSubSupPr>
                        <m:e>
                          <m:r>
                            <a:rPr lang="en-US" sz="2000" b="1" i="1">
                              <a:solidFill>
                                <a:prstClr val="black"/>
                              </a:solidFill>
                              <a:latin typeface="Cambria Math" panose="02040503050406030204" pitchFamily="18" charset="0"/>
                            </a:rPr>
                            <m:t>𝒘</m:t>
                          </m:r>
                        </m:e>
                        <m:sub>
                          <m:r>
                            <a:rPr lang="en-US" sz="2000" b="1" i="1" smtClean="0">
                              <a:solidFill>
                                <a:prstClr val="black"/>
                              </a:solidFill>
                              <a:latin typeface="Cambria Math" panose="02040503050406030204" pitchFamily="18" charset="0"/>
                            </a:rPr>
                            <m:t>𝒓</m:t>
                          </m:r>
                        </m:sub>
                        <m:sup/>
                      </m:sSubSup>
                      <m:r>
                        <a:rPr lang="en-US" sz="2000" b="1" i="1">
                          <a:solidFill>
                            <a:prstClr val="black"/>
                          </a:solidFill>
                          <a:latin typeface="Cambria Math" panose="02040503050406030204" pitchFamily="18" charset="0"/>
                        </a:rPr>
                        <m:t>=</m:t>
                      </m:r>
                      <m:f>
                        <m:fPr>
                          <m:ctrlPr>
                            <a:rPr lang="en-US" sz="2000" b="1" i="1">
                              <a:solidFill>
                                <a:prstClr val="black"/>
                              </a:solidFill>
                              <a:latin typeface="Cambria Math"/>
                            </a:rPr>
                          </m:ctrlPr>
                        </m:fPr>
                        <m:num>
                          <m:r>
                            <a:rPr lang="en-US" sz="2000" b="1" i="1">
                              <a:solidFill>
                                <a:prstClr val="black"/>
                              </a:solidFill>
                              <a:latin typeface="Cambria Math" panose="02040503050406030204" pitchFamily="18" charset="0"/>
                            </a:rPr>
                            <m:t>𝟏</m:t>
                          </m:r>
                        </m:num>
                        <m:den>
                          <m:rad>
                            <m:radPr>
                              <m:degHide m:val="on"/>
                              <m:ctrlPr>
                                <a:rPr lang="en-US" sz="2000" b="1" i="1" smtClean="0">
                                  <a:solidFill>
                                    <a:prstClr val="black"/>
                                  </a:solidFill>
                                  <a:latin typeface="Cambria Math"/>
                                </a:rPr>
                              </m:ctrlPr>
                            </m:radPr>
                            <m:deg/>
                            <m:e>
                              <m:r>
                                <a:rPr lang="en-US" sz="2000" b="1" i="1" smtClean="0">
                                  <a:solidFill>
                                    <a:prstClr val="black"/>
                                  </a:solidFill>
                                  <a:latin typeface="Cambria Math" panose="02040503050406030204" pitchFamily="18" charset="0"/>
                                </a:rPr>
                                <m:t>𝑳𝑪</m:t>
                              </m:r>
                            </m:e>
                          </m:rad>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10780" y="2931495"/>
                <a:ext cx="1435970" cy="728084"/>
              </a:xfrm>
              <a:prstGeom prst="rect">
                <a:avLst/>
              </a:prstGeom>
              <a:blipFill>
                <a:blip r:embed="rId4"/>
                <a:stretch>
                  <a:fillRect/>
                </a:stretch>
              </a:blipFill>
            </p:spPr>
            <p:txBody>
              <a:bodyPr/>
              <a:lstStyle/>
              <a:p>
                <a:r>
                  <a:rPr lang="en-US">
                    <a:noFill/>
                  </a:rPr>
                  <a:t> </a:t>
                </a:r>
              </a:p>
            </p:txBody>
          </p:sp>
        </mc:Fallback>
      </mc:AlternateContent>
      <p:sp>
        <p:nvSpPr>
          <p:cNvPr id="10" name="Rectangle 9"/>
          <p:cNvSpPr/>
          <p:nvPr/>
        </p:nvSpPr>
        <p:spPr>
          <a:xfrm>
            <a:off x="544378" y="3899844"/>
            <a:ext cx="7046015" cy="369332"/>
          </a:xfrm>
          <a:prstGeom prst="rect">
            <a:avLst/>
          </a:prstGeom>
        </p:spPr>
        <p:txBody>
          <a:bodyPr wrap="square">
            <a:spAutoFit/>
          </a:bodyPr>
          <a:lstStyle/>
          <a:p>
            <a:pPr algn="just"/>
            <a:r>
              <a:rPr lang="en-US" dirty="0">
                <a:latin typeface="Cambria" panose="02040503050406030204" pitchFamily="18" charset="0"/>
              </a:rPr>
              <a:t>4- Calculate the output voltage after connecting the inductor “L”.</a:t>
            </a:r>
          </a:p>
        </p:txBody>
      </p:sp>
      <mc:AlternateContent xmlns:mc="http://schemas.openxmlformats.org/markup-compatibility/2006" xmlns:a14="http://schemas.microsoft.com/office/drawing/2010/main">
        <mc:Choice Requires="a14">
          <p:sp>
            <p:nvSpPr>
              <p:cNvPr id="11" name="TextBox 10"/>
              <p:cNvSpPr txBox="1"/>
              <p:nvPr/>
            </p:nvSpPr>
            <p:spPr>
              <a:xfrm>
                <a:off x="1791867" y="4563143"/>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1791867" y="4563143"/>
                <a:ext cx="597343" cy="307777"/>
              </a:xfrm>
              <a:prstGeom prst="rect">
                <a:avLst/>
              </a:prstGeom>
              <a:blipFill>
                <a:blip r:embed="rId5"/>
                <a:stretch>
                  <a:fillRect l="-10204" b="-16000"/>
                </a:stretch>
              </a:blipFill>
            </p:spPr>
            <p:txBody>
              <a:bodyPr/>
              <a:lstStyle/>
              <a:p>
                <a:r>
                  <a:rPr lang="en-US">
                    <a:noFill/>
                  </a:rPr>
                  <a:t> </a:t>
                </a:r>
              </a:p>
            </p:txBody>
          </p:sp>
        </mc:Fallback>
      </mc:AlternateContent>
      <p:cxnSp>
        <p:nvCxnSpPr>
          <p:cNvPr id="12" name="Straight Connector 11"/>
          <p:cNvCxnSpPr/>
          <p:nvPr/>
        </p:nvCxnSpPr>
        <p:spPr>
          <a:xfrm>
            <a:off x="2332015" y="4513150"/>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12431" y="4515877"/>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411450" y="4560416"/>
                <a:ext cx="3447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𝟐𝟎𝟎𝟎𝟎</m:t>
                      </m:r>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411450" y="4560416"/>
                <a:ext cx="3447931" cy="307777"/>
              </a:xfrm>
              <a:prstGeom prst="rect">
                <a:avLst/>
              </a:prstGeom>
              <a:blipFill>
                <a:blip r:embed="rId6"/>
                <a:stretch>
                  <a:fillRect l="-531" b="-5882"/>
                </a:stretch>
              </a:blipFill>
            </p:spPr>
            <p:txBody>
              <a:bodyPr/>
              <a:lstStyle/>
              <a:p>
                <a:r>
                  <a:rPr lang="en-US">
                    <a:noFill/>
                  </a:rPr>
                  <a:t> </a:t>
                </a:r>
              </a:p>
            </p:txBody>
          </p:sp>
        </mc:Fallback>
      </mc:AlternateContent>
      <p:grpSp>
        <p:nvGrpSpPr>
          <p:cNvPr id="18" name="Group 17"/>
          <p:cNvGrpSpPr/>
          <p:nvPr/>
        </p:nvGrpSpPr>
        <p:grpSpPr>
          <a:xfrm>
            <a:off x="6884377" y="702869"/>
            <a:ext cx="4536831" cy="1486090"/>
            <a:chOff x="6670247" y="2752423"/>
            <a:chExt cx="5336306" cy="1903823"/>
          </a:xfrm>
        </p:grpSpPr>
        <p:pic>
          <p:nvPicPr>
            <p:cNvPr id="15" name="Picture 14"/>
            <p:cNvPicPr>
              <a:picLocks noChangeAspect="1"/>
            </p:cNvPicPr>
            <p:nvPr/>
          </p:nvPicPr>
          <p:blipFill>
            <a:blip r:embed="rId2"/>
            <a:stretch>
              <a:fillRect/>
            </a:stretch>
          </p:blipFill>
          <p:spPr>
            <a:xfrm>
              <a:off x="6670247" y="2752423"/>
              <a:ext cx="5336306" cy="1903823"/>
            </a:xfrm>
            <a:prstGeom prst="rect">
              <a:avLst/>
            </a:prstGeom>
          </p:spPr>
        </p:pic>
        <p:sp>
          <p:nvSpPr>
            <p:cNvPr id="16" name="Rectangle 15"/>
            <p:cNvSpPr/>
            <p:nvPr/>
          </p:nvSpPr>
          <p:spPr>
            <a:xfrm>
              <a:off x="9821008" y="3216839"/>
              <a:ext cx="376604"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790820" y="3216839"/>
              <a:ext cx="704088" cy="95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8308895" y="232530"/>
            <a:ext cx="1723293" cy="400110"/>
          </a:xfrm>
          <a:prstGeom prst="rect">
            <a:avLst/>
          </a:prstGeom>
          <a:ln w="28575">
            <a:solidFill>
              <a:schemeClr val="tx1"/>
            </a:solidFill>
          </a:ln>
        </p:spPr>
        <p:txBody>
          <a:bodyPr wrap="square">
            <a:spAutoFit/>
          </a:bodyPr>
          <a:lstStyle/>
          <a:p>
            <a:pPr algn="just"/>
            <a:r>
              <a:rPr lang="en-US" sz="2000" b="1" dirty="0">
                <a:solidFill>
                  <a:srgbClr val="0000FF"/>
                </a:solidFill>
                <a:latin typeface="Cambria" panose="02040503050406030204" pitchFamily="18" charset="0"/>
              </a:rPr>
              <a:t>At resonance</a:t>
            </a:r>
          </a:p>
        </p:txBody>
      </p:sp>
      <p:sp>
        <p:nvSpPr>
          <p:cNvPr id="20" name="Rectangle 19"/>
          <p:cNvSpPr/>
          <p:nvPr/>
        </p:nvSpPr>
        <p:spPr>
          <a:xfrm>
            <a:off x="664722" y="5218622"/>
            <a:ext cx="2642903" cy="369332"/>
          </a:xfrm>
          <a:prstGeom prst="rect">
            <a:avLst/>
          </a:prstGeom>
        </p:spPr>
        <p:txBody>
          <a:bodyPr wrap="none">
            <a:spAutoFit/>
          </a:bodyPr>
          <a:lstStyle/>
          <a:p>
            <a:pPr algn="just"/>
            <a:r>
              <a:rPr lang="en-US" dirty="0">
                <a:latin typeface="Cambria" panose="02040503050406030204" pitchFamily="18" charset="0"/>
              </a:rPr>
              <a:t>5-Calculate the new gain.</a:t>
            </a:r>
          </a:p>
        </p:txBody>
      </p:sp>
      <mc:AlternateContent xmlns:mc="http://schemas.openxmlformats.org/markup-compatibility/2006" xmlns:a14="http://schemas.microsoft.com/office/drawing/2010/main">
        <mc:Choice Requires="a14">
          <p:sp>
            <p:nvSpPr>
              <p:cNvPr id="21" name="TextBox 20"/>
              <p:cNvSpPr txBox="1"/>
              <p:nvPr/>
            </p:nvSpPr>
            <p:spPr>
              <a:xfrm>
                <a:off x="2580290" y="5677861"/>
                <a:ext cx="2297809" cy="577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𝟒</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𝟒𝟎</m:t>
                      </m:r>
                      <m:r>
                        <a:rPr lang="en-US" sz="2000" b="1" i="1" smtClean="0">
                          <a:latin typeface="Cambria Math" panose="02040503050406030204" pitchFamily="18" charset="0"/>
                        </a:rPr>
                        <m:t> </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80290" y="5677861"/>
                <a:ext cx="2297809" cy="57714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1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3980" y="441572"/>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-2</a:t>
            </a:r>
          </a:p>
        </p:txBody>
      </p:sp>
      <p:sp>
        <p:nvSpPr>
          <p:cNvPr id="7" name="Rectangle 6"/>
          <p:cNvSpPr/>
          <p:nvPr/>
        </p:nvSpPr>
        <p:spPr>
          <a:xfrm>
            <a:off x="595314" y="1004007"/>
            <a:ext cx="743444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dirty="0">
                <a:latin typeface="Cambria" panose="02040503050406030204" pitchFamily="18" charset="0"/>
              </a:rPr>
              <a:t> ) , </a:t>
            </a:r>
            <a:r>
              <a:rPr lang="en-US" sz="2400" dirty="0" err="1">
                <a:latin typeface="Cambria" panose="02040503050406030204" pitchFamily="18" charset="0"/>
              </a:rPr>
              <a:t>ω</a:t>
            </a:r>
            <a:r>
              <a:rPr lang="en-US" sz="2400" baseline="-25000" dirty="0" err="1">
                <a:latin typeface="Cambria" panose="02040503050406030204" pitchFamily="18" charset="0"/>
              </a:rPr>
              <a:t>r</a:t>
            </a:r>
            <a:r>
              <a:rPr lang="en-US" sz="2400" dirty="0">
                <a:latin typeface="Cambria" panose="02040503050406030204" pitchFamily="18" charset="0"/>
              </a:rPr>
              <a:t>  and 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baseline="-25000" dirty="0" err="1">
                <a:latin typeface="Cambria" panose="02040503050406030204" pitchFamily="18" charset="0"/>
              </a:rPr>
              <a:t>r</a:t>
            </a:r>
            <a:r>
              <a:rPr lang="en-US" sz="2400" dirty="0">
                <a:latin typeface="Cambria" panose="02040503050406030204" pitchFamily="18" charset="0"/>
              </a:rPr>
              <a:t> ) .</a:t>
            </a:r>
          </a:p>
        </p:txBody>
      </p:sp>
      <p:grpSp>
        <p:nvGrpSpPr>
          <p:cNvPr id="3" name="Group 2"/>
          <p:cNvGrpSpPr/>
          <p:nvPr/>
        </p:nvGrpSpPr>
        <p:grpSpPr>
          <a:xfrm>
            <a:off x="7504139" y="2540958"/>
            <a:ext cx="3784008" cy="2266810"/>
            <a:chOff x="7204747" y="1056683"/>
            <a:chExt cx="3784008" cy="2266810"/>
          </a:xfrm>
        </p:grpSpPr>
        <p:sp>
          <p:nvSpPr>
            <p:cNvPr id="15" name="TextBox 14"/>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8" name="TextBox 27"/>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2" name="Group 1"/>
            <p:cNvGrpSpPr/>
            <p:nvPr/>
          </p:nvGrpSpPr>
          <p:grpSpPr>
            <a:xfrm>
              <a:off x="7204747" y="1418957"/>
              <a:ext cx="3784008" cy="1904536"/>
              <a:chOff x="6274473" y="1418956"/>
              <a:chExt cx="4714282" cy="2249041"/>
            </a:xfrm>
          </p:grpSpPr>
          <p:cxnSp>
            <p:nvCxnSpPr>
              <p:cNvPr id="10" name="Straight Connector 9"/>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3"/>
                    <a:stretch>
                      <a:fillRect r="-6000" b="-9615"/>
                    </a:stretch>
                  </a:blipFill>
                </p:spPr>
                <p:txBody>
                  <a:bodyPr/>
                  <a:lstStyle/>
                  <a:p>
                    <a:r>
                      <a:rPr lang="en-US">
                        <a:noFill/>
                      </a:rPr>
                      <a:t> </a:t>
                    </a:r>
                  </a:p>
                </p:txBody>
              </p:sp>
            </mc:Fallback>
          </mc:AlternateContent>
          <p:sp>
            <p:nvSpPr>
              <p:cNvPr id="30" name="TextBox 29"/>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1" name="Right Arrow 30"/>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35" name="Picture 34"/>
          <p:cNvPicPr>
            <a:picLocks noChangeAspect="1"/>
          </p:cNvPicPr>
          <p:nvPr/>
        </p:nvPicPr>
        <p:blipFill>
          <a:blip r:embed="rId4">
            <a:lum bright="-20000" contrast="40000"/>
          </a:blip>
          <a:stretch>
            <a:fillRect/>
          </a:stretch>
        </p:blipFill>
        <p:spPr>
          <a:xfrm>
            <a:off x="660122" y="2249981"/>
            <a:ext cx="6327018" cy="1041656"/>
          </a:xfrm>
          <a:prstGeom prst="rect">
            <a:avLst/>
          </a:prstGeom>
        </p:spPr>
      </p:pic>
      <p:pic>
        <p:nvPicPr>
          <p:cNvPr id="36" name="Picture 35"/>
          <p:cNvPicPr>
            <a:picLocks noChangeAspect="1"/>
          </p:cNvPicPr>
          <p:nvPr/>
        </p:nvPicPr>
        <p:blipFill>
          <a:blip r:embed="rId5">
            <a:lum bright="-20000" contrast="40000"/>
          </a:blip>
          <a:stretch>
            <a:fillRect/>
          </a:stretch>
        </p:blipFill>
        <p:spPr>
          <a:xfrm>
            <a:off x="772230" y="3330063"/>
            <a:ext cx="4860977" cy="1206797"/>
          </a:xfrm>
          <a:prstGeom prst="rect">
            <a:avLst/>
          </a:prstGeom>
        </p:spPr>
      </p:pic>
      <p:pic>
        <p:nvPicPr>
          <p:cNvPr id="37" name="Picture 36"/>
          <p:cNvPicPr>
            <a:picLocks noChangeAspect="1"/>
          </p:cNvPicPr>
          <p:nvPr/>
        </p:nvPicPr>
        <p:blipFill rotWithShape="1">
          <a:blip r:embed="rId6">
            <a:lum bright="-20000" contrast="40000"/>
          </a:blip>
          <a:srcRect r="49888"/>
          <a:stretch/>
        </p:blipFill>
        <p:spPr>
          <a:xfrm>
            <a:off x="788961" y="5152229"/>
            <a:ext cx="2863572" cy="1019927"/>
          </a:xfrm>
          <a:prstGeom prst="rect">
            <a:avLst/>
          </a:prstGeom>
        </p:spPr>
      </p:pic>
      <p:sp>
        <p:nvSpPr>
          <p:cNvPr id="38" name="Rectangle 37"/>
          <p:cNvSpPr/>
          <p:nvPr/>
        </p:nvSpPr>
        <p:spPr>
          <a:xfrm>
            <a:off x="705683" y="4613712"/>
            <a:ext cx="2147254" cy="461665"/>
          </a:xfrm>
          <a:prstGeom prst="rect">
            <a:avLst/>
          </a:prstGeom>
        </p:spPr>
        <p:txBody>
          <a:bodyPr wrap="none">
            <a:spAutoFit/>
          </a:bodyPr>
          <a:lstStyle/>
          <a:p>
            <a:r>
              <a:rPr lang="en-US" sz="2400" b="1" dirty="0">
                <a:solidFill>
                  <a:srgbClr val="0000FF"/>
                </a:solidFill>
                <a:latin typeface="Cambria" panose="02040503050406030204" pitchFamily="18" charset="0"/>
              </a:rPr>
              <a:t>At Resonance.</a:t>
            </a:r>
          </a:p>
        </p:txBody>
      </p:sp>
      <p:pic>
        <p:nvPicPr>
          <p:cNvPr id="34" name="Picture 33"/>
          <p:cNvPicPr>
            <a:picLocks noChangeAspect="1"/>
          </p:cNvPicPr>
          <p:nvPr/>
        </p:nvPicPr>
        <p:blipFill rotWithShape="1">
          <a:blip r:embed="rId6">
            <a:lum bright="-20000" contrast="40000"/>
          </a:blip>
          <a:srcRect l="56959"/>
          <a:stretch/>
        </p:blipFill>
        <p:spPr>
          <a:xfrm>
            <a:off x="4250836" y="5250840"/>
            <a:ext cx="2459547" cy="1019927"/>
          </a:xfrm>
          <a:prstGeom prst="rect">
            <a:avLst/>
          </a:prstGeom>
          <a:noFill/>
          <a:ln w="28575">
            <a:noFill/>
          </a:ln>
        </p:spPr>
      </p:pic>
      <p:pic>
        <p:nvPicPr>
          <p:cNvPr id="39" name="Picture 38"/>
          <p:cNvPicPr>
            <a:picLocks noChangeAspect="1"/>
          </p:cNvPicPr>
          <p:nvPr/>
        </p:nvPicPr>
        <p:blipFill rotWithShape="1">
          <a:blip r:embed="rId5">
            <a:lum bright="-20000" contrast="40000"/>
          </a:blip>
          <a:srcRect r="61463"/>
          <a:stretch/>
        </p:blipFill>
        <p:spPr>
          <a:xfrm>
            <a:off x="9130745" y="5144390"/>
            <a:ext cx="1595375" cy="1027766"/>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7800834" y="5427440"/>
                <a:ext cx="15953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00834" y="5427440"/>
                <a:ext cx="1595309" cy="461665"/>
              </a:xfrm>
              <a:prstGeom prst="rect">
                <a:avLst/>
              </a:prstGeom>
              <a:blipFill>
                <a:blip r:embed="rId7"/>
                <a:stretch>
                  <a:fillRect b="-17105"/>
                </a:stretch>
              </a:blipFill>
            </p:spPr>
            <p:txBody>
              <a:bodyPr/>
              <a:lstStyle/>
              <a:p>
                <a:r>
                  <a:rPr lang="en-GB">
                    <a:noFill/>
                  </a:rPr>
                  <a:t> </a:t>
                </a:r>
              </a:p>
            </p:txBody>
          </p:sp>
        </mc:Fallback>
      </mc:AlternateContent>
      <p:sp>
        <p:nvSpPr>
          <p:cNvPr id="6" name="Rectangle 5"/>
          <p:cNvSpPr/>
          <p:nvPr/>
        </p:nvSpPr>
        <p:spPr>
          <a:xfrm>
            <a:off x="7800834" y="5144390"/>
            <a:ext cx="3028845" cy="112637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8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3980" y="441572"/>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-2</a:t>
            </a:r>
          </a:p>
        </p:txBody>
      </p:sp>
      <p:sp>
        <p:nvSpPr>
          <p:cNvPr id="7" name="Rectangle 6"/>
          <p:cNvSpPr/>
          <p:nvPr/>
        </p:nvSpPr>
        <p:spPr>
          <a:xfrm>
            <a:off x="595314" y="1004007"/>
            <a:ext cx="743444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dirty="0">
                <a:latin typeface="Cambria" panose="02040503050406030204" pitchFamily="18" charset="0"/>
              </a:rPr>
              <a:t> ) , </a:t>
            </a:r>
            <a:r>
              <a:rPr lang="en-US" sz="2400" dirty="0" err="1">
                <a:latin typeface="Cambria" panose="02040503050406030204" pitchFamily="18" charset="0"/>
              </a:rPr>
              <a:t>ω</a:t>
            </a:r>
            <a:r>
              <a:rPr lang="en-US" sz="2400" baseline="-25000" dirty="0" err="1">
                <a:latin typeface="Cambria" panose="02040503050406030204" pitchFamily="18" charset="0"/>
              </a:rPr>
              <a:t>r</a:t>
            </a:r>
            <a:r>
              <a:rPr lang="en-US" sz="2400" dirty="0">
                <a:latin typeface="Cambria" panose="02040503050406030204" pitchFamily="18" charset="0"/>
              </a:rPr>
              <a:t>  and 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jω</a:t>
            </a:r>
            <a:r>
              <a:rPr lang="en-US" sz="2400" baseline="-25000" dirty="0" err="1">
                <a:latin typeface="Cambria" panose="02040503050406030204" pitchFamily="18" charset="0"/>
              </a:rPr>
              <a:t>r</a:t>
            </a:r>
            <a:r>
              <a:rPr lang="en-US" sz="2400" dirty="0">
                <a:latin typeface="Cambria" panose="02040503050406030204" pitchFamily="18" charset="0"/>
              </a:rPr>
              <a:t> ) .</a:t>
            </a:r>
          </a:p>
        </p:txBody>
      </p:sp>
      <p:grpSp>
        <p:nvGrpSpPr>
          <p:cNvPr id="3" name="Group 2"/>
          <p:cNvGrpSpPr/>
          <p:nvPr/>
        </p:nvGrpSpPr>
        <p:grpSpPr>
          <a:xfrm>
            <a:off x="7504139" y="2540958"/>
            <a:ext cx="3784008" cy="2266810"/>
            <a:chOff x="7204747" y="1056683"/>
            <a:chExt cx="3784008" cy="2266810"/>
          </a:xfrm>
        </p:grpSpPr>
        <p:sp>
          <p:nvSpPr>
            <p:cNvPr id="15" name="TextBox 14"/>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8" name="TextBox 27"/>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2" name="Group 1"/>
            <p:cNvGrpSpPr/>
            <p:nvPr/>
          </p:nvGrpSpPr>
          <p:grpSpPr>
            <a:xfrm>
              <a:off x="7204747" y="1418957"/>
              <a:ext cx="3784008" cy="1904536"/>
              <a:chOff x="6274473" y="1418956"/>
              <a:chExt cx="4714282" cy="2249041"/>
            </a:xfrm>
          </p:grpSpPr>
          <p:cxnSp>
            <p:nvCxnSpPr>
              <p:cNvPr id="10" name="Straight Connector 9"/>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3"/>
                    <a:stretch>
                      <a:fillRect r="-6000" b="-9615"/>
                    </a:stretch>
                  </a:blipFill>
                </p:spPr>
                <p:txBody>
                  <a:bodyPr/>
                  <a:lstStyle/>
                  <a:p>
                    <a:r>
                      <a:rPr lang="en-US">
                        <a:noFill/>
                      </a:rPr>
                      <a:t> </a:t>
                    </a:r>
                  </a:p>
                </p:txBody>
              </p:sp>
            </mc:Fallback>
          </mc:AlternateContent>
          <p:sp>
            <p:nvSpPr>
              <p:cNvPr id="30" name="TextBox 29"/>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1" name="Right Arrow 30"/>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 name="Rectangle 37"/>
          <p:cNvSpPr/>
          <p:nvPr/>
        </p:nvSpPr>
        <p:spPr>
          <a:xfrm>
            <a:off x="705683" y="4613712"/>
            <a:ext cx="2147254" cy="461665"/>
          </a:xfrm>
          <a:prstGeom prst="rect">
            <a:avLst/>
          </a:prstGeom>
        </p:spPr>
        <p:txBody>
          <a:bodyPr wrap="none">
            <a:spAutoFit/>
          </a:bodyPr>
          <a:lstStyle/>
          <a:p>
            <a:r>
              <a:rPr lang="en-US" sz="2400" b="1" dirty="0">
                <a:solidFill>
                  <a:srgbClr val="0000FF"/>
                </a:solidFill>
                <a:latin typeface="Cambria" panose="02040503050406030204" pitchFamily="18" charset="0"/>
              </a:rPr>
              <a:t>At Resonance.</a:t>
            </a:r>
          </a:p>
        </p:txBody>
      </p:sp>
      <mc:AlternateContent xmlns:mc="http://schemas.openxmlformats.org/markup-compatibility/2006" xmlns:a14="http://schemas.microsoft.com/office/drawing/2010/main">
        <mc:Choice Requires="a14">
          <p:sp>
            <p:nvSpPr>
              <p:cNvPr id="5" name="Rectangle 4"/>
              <p:cNvSpPr/>
              <p:nvPr/>
            </p:nvSpPr>
            <p:spPr>
              <a:xfrm>
                <a:off x="7800834" y="5427440"/>
                <a:ext cx="15953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00834" y="5427440"/>
                <a:ext cx="1595309" cy="461665"/>
              </a:xfrm>
              <a:prstGeom prst="rect">
                <a:avLst/>
              </a:prstGeom>
              <a:blipFill>
                <a:blip r:embed="rId7"/>
                <a:stretch>
                  <a:fillRect b="-17105"/>
                </a:stretch>
              </a:blipFill>
            </p:spPr>
            <p:txBody>
              <a:bodyPr/>
              <a:lstStyle/>
              <a:p>
                <a:r>
                  <a:rPr lang="en-GB">
                    <a:noFill/>
                  </a:rPr>
                  <a:t> </a:t>
                </a:r>
              </a:p>
            </p:txBody>
          </p:sp>
        </mc:Fallback>
      </mc:AlternateContent>
      <p:sp>
        <p:nvSpPr>
          <p:cNvPr id="6" name="Rectangle 5"/>
          <p:cNvSpPr/>
          <p:nvPr/>
        </p:nvSpPr>
        <p:spPr>
          <a:xfrm>
            <a:off x="7800834" y="5144390"/>
            <a:ext cx="3028845" cy="112637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p:cNvSpPr txBox="1"/>
              <p:nvPr/>
            </p:nvSpPr>
            <p:spPr>
              <a:xfrm>
                <a:off x="484227" y="2358980"/>
                <a:ext cx="7247754" cy="895758"/>
              </a:xfrm>
              <a:prstGeom prst="rect">
                <a:avLst/>
              </a:prstGeom>
              <a:noFill/>
            </p:spPr>
            <p:txBody>
              <a:bodyPr wrap="square" rtlCol="0">
                <a:spAutoFit/>
              </a:bodyPr>
              <a:lstStyle/>
              <a:p>
                <a:r>
                  <a:rPr lang="en-US" sz="3200" dirty="0" smtClean="0"/>
                  <a:t>Y</a:t>
                </a:r>
                <a:r>
                  <a:rPr lang="en-US" sz="3200" baseline="-25000" dirty="0" smtClean="0"/>
                  <a:t>in</a:t>
                </a:r>
                <a:r>
                  <a:rPr lang="en-US" sz="3200" dirty="0" smtClean="0"/>
                  <a:t> (j</a:t>
                </a:r>
                <a14:m>
                  <m:oMath xmlns:m="http://schemas.openxmlformats.org/officeDocument/2006/math">
                    <m:r>
                      <a:rPr lang="en-US" sz="3200" i="1" smtClean="0">
                        <a:latin typeface="Cambria Math"/>
                        <a:ea typeface="Cambria Math"/>
                      </a:rPr>
                      <m:t>𝜔</m:t>
                    </m:r>
                  </m:oMath>
                </a14:m>
                <a:r>
                  <a:rPr lang="en-US" sz="3200" dirty="0" smtClean="0"/>
                  <a:t>) = j</a:t>
                </a:r>
                <a14:m>
                  <m:oMath xmlns:m="http://schemas.openxmlformats.org/officeDocument/2006/math">
                    <m:r>
                      <a:rPr lang="en-US" sz="3200" i="1" smtClean="0">
                        <a:latin typeface="Cambria Math"/>
                        <a:ea typeface="Cambria Math"/>
                      </a:rPr>
                      <m:t>𝜔</m:t>
                    </m:r>
                    <m:r>
                      <a:rPr lang="en-US" sz="3200" b="0" i="1" smtClean="0">
                        <a:latin typeface="Cambria Math"/>
                        <a:ea typeface="Cambria Math"/>
                      </a:rPr>
                      <m:t>𝐶</m:t>
                    </m:r>
                    <m:r>
                      <a:rPr lang="en-US" sz="3200" b="0" i="1" smtClean="0">
                        <a:latin typeface="Cambria Math"/>
                        <a:ea typeface="Cambria Math"/>
                      </a:rPr>
                      <m:t>+ </m:t>
                    </m:r>
                    <m:f>
                      <m:fPr>
                        <m:ctrlPr>
                          <a:rPr lang="en-US" sz="3200" b="0" i="1" smtClean="0">
                            <a:latin typeface="Cambria Math"/>
                            <a:ea typeface="Cambria Math"/>
                          </a:rPr>
                        </m:ctrlPr>
                      </m:fPr>
                      <m:num>
                        <m:r>
                          <a:rPr lang="en-US" sz="3200" b="0" i="1" smtClean="0">
                            <a:latin typeface="Cambria Math"/>
                            <a:ea typeface="Cambria Math"/>
                          </a:rPr>
                          <m:t>1</m:t>
                        </m:r>
                      </m:num>
                      <m:den>
                        <m:r>
                          <a:rPr lang="en-US" sz="3200" b="0" i="1" smtClean="0">
                            <a:latin typeface="Cambria Math"/>
                            <a:ea typeface="Cambria Math"/>
                          </a:rPr>
                          <m:t>𝑅</m:t>
                        </m:r>
                        <m:r>
                          <a:rPr lang="en-US" sz="3200" b="0" i="1" baseline="-25000" smtClean="0">
                            <a:latin typeface="Cambria Math"/>
                            <a:ea typeface="Cambria Math"/>
                          </a:rPr>
                          <m:t>𝐿</m:t>
                        </m:r>
                        <m:r>
                          <a:rPr lang="en-US" sz="3200" b="0" i="1" smtClean="0">
                            <a:latin typeface="Cambria Math"/>
                            <a:ea typeface="Cambria Math"/>
                          </a:rPr>
                          <m:t>+</m:t>
                        </m:r>
                        <m:r>
                          <a:rPr lang="en-US" sz="3200" b="0" i="1" smtClean="0">
                            <a:latin typeface="Cambria Math"/>
                            <a:ea typeface="Cambria Math"/>
                          </a:rPr>
                          <m:t>𝑗</m:t>
                        </m:r>
                        <m:r>
                          <a:rPr lang="en-US" sz="3200" b="0" i="1" smtClean="0">
                            <a:latin typeface="Cambria Math"/>
                            <a:ea typeface="Cambria Math"/>
                          </a:rPr>
                          <m:t>𝜔</m:t>
                        </m:r>
                        <m:r>
                          <a:rPr lang="en-US" sz="3200" b="0" i="1" smtClean="0">
                            <a:latin typeface="Cambria Math"/>
                            <a:ea typeface="Cambria Math"/>
                          </a:rPr>
                          <m:t>𝐿</m:t>
                        </m:r>
                      </m:den>
                    </m:f>
                    <m:r>
                      <a:rPr lang="en-US" sz="3200" b="0" i="1" smtClean="0">
                        <a:latin typeface="Cambria Math"/>
                        <a:ea typeface="Cambria Math"/>
                      </a:rPr>
                      <m:t>=</m:t>
                    </m:r>
                    <m:r>
                      <a:rPr lang="en-US" sz="3200" b="0" i="1" smtClean="0">
                        <a:latin typeface="Cambria Math"/>
                        <a:ea typeface="Cambria Math"/>
                      </a:rPr>
                      <m:t>𝐽</m:t>
                    </m:r>
                    <m:r>
                      <a:rPr lang="en-US" sz="3200" b="0" i="1" smtClean="0">
                        <a:latin typeface="Cambria Math"/>
                        <a:ea typeface="Cambria Math"/>
                      </a:rPr>
                      <m:t>𝜔</m:t>
                    </m:r>
                    <m:r>
                      <a:rPr lang="en-US" sz="3200" b="0" i="1" smtClean="0">
                        <a:latin typeface="Cambria Math"/>
                        <a:ea typeface="Cambria Math"/>
                      </a:rPr>
                      <m:t>𝐶</m:t>
                    </m:r>
                    <m:r>
                      <a:rPr lang="en-US" sz="3200" b="0" i="1" smtClean="0">
                        <a:latin typeface="Cambria Math"/>
                        <a:ea typeface="Cambria Math"/>
                      </a:rPr>
                      <m:t>+ </m:t>
                    </m:r>
                    <m:f>
                      <m:fPr>
                        <m:ctrlPr>
                          <a:rPr lang="en-US" sz="3200" b="0" i="1" smtClean="0">
                            <a:latin typeface="Cambria Math"/>
                            <a:ea typeface="Cambria Math"/>
                          </a:rPr>
                        </m:ctrlPr>
                      </m:fPr>
                      <m:num>
                        <m:r>
                          <a:rPr lang="en-US" sz="3200" b="0" i="1" smtClean="0">
                            <a:latin typeface="Cambria Math"/>
                            <a:ea typeface="Cambria Math"/>
                          </a:rPr>
                          <m:t>𝑅</m:t>
                        </m:r>
                        <m:r>
                          <a:rPr lang="en-US" sz="3200" b="0" i="1" baseline="-25000" smtClean="0">
                            <a:latin typeface="Cambria Math"/>
                            <a:ea typeface="Cambria Math"/>
                          </a:rPr>
                          <m:t>𝐿</m:t>
                        </m:r>
                        <m:r>
                          <a:rPr lang="en-US" sz="3200" b="0" i="1" smtClean="0">
                            <a:latin typeface="Cambria Math"/>
                            <a:ea typeface="Cambria Math"/>
                          </a:rPr>
                          <m:t> −</m:t>
                        </m:r>
                        <m:r>
                          <a:rPr lang="en-US" sz="3200" b="0" i="1" smtClean="0">
                            <a:latin typeface="Cambria Math"/>
                            <a:ea typeface="Cambria Math"/>
                          </a:rPr>
                          <m:t>𝑗</m:t>
                        </m:r>
                        <m:r>
                          <a:rPr lang="en-US" sz="3200" b="0" i="1" smtClean="0">
                            <a:latin typeface="Cambria Math"/>
                            <a:ea typeface="Cambria Math"/>
                          </a:rPr>
                          <m:t>𝜔</m:t>
                        </m:r>
                        <m:r>
                          <a:rPr lang="en-US" sz="3200" b="0" i="1" smtClean="0">
                            <a:latin typeface="Cambria Math"/>
                            <a:ea typeface="Cambria Math"/>
                          </a:rPr>
                          <m:t>𝐿</m:t>
                        </m:r>
                      </m:num>
                      <m:den>
                        <m:sSubSup>
                          <m:sSubSupPr>
                            <m:ctrlPr>
                              <a:rPr lang="en-US" sz="3200" b="0" i="1" smtClean="0">
                                <a:latin typeface="Cambria Math"/>
                                <a:ea typeface="Cambria Math"/>
                              </a:rPr>
                            </m:ctrlPr>
                          </m:sSubSupPr>
                          <m:e>
                            <m:r>
                              <a:rPr lang="en-US" sz="3200" b="0" i="1" smtClean="0">
                                <a:latin typeface="Cambria Math"/>
                                <a:ea typeface="Cambria Math"/>
                              </a:rPr>
                              <m:t>𝑅</m:t>
                            </m:r>
                          </m:e>
                          <m:sub>
                            <m:r>
                              <a:rPr lang="en-US" sz="3200" b="0" i="1" smtClean="0">
                                <a:latin typeface="Cambria Math"/>
                                <a:ea typeface="Cambria Math"/>
                              </a:rPr>
                              <m:t>𝐿</m:t>
                            </m:r>
                          </m:sub>
                          <m:sup>
                            <m:r>
                              <a:rPr lang="en-US" sz="3200" b="0" i="1" smtClean="0">
                                <a:latin typeface="Cambria Math"/>
                                <a:ea typeface="Cambria Math"/>
                              </a:rPr>
                              <m:t>2</m:t>
                            </m:r>
                          </m:sup>
                        </m:sSubSup>
                        <m:r>
                          <a:rPr lang="en-US" sz="3200" b="0" i="1" smtClean="0">
                            <a:latin typeface="Cambria Math"/>
                            <a:ea typeface="Cambria Math"/>
                          </a:rPr>
                          <m:t>+ </m:t>
                        </m:r>
                        <m:r>
                          <a:rPr lang="en-US" sz="3200" b="0" i="1" smtClean="0">
                            <a:latin typeface="Cambria Math"/>
                            <a:ea typeface="Cambria Math"/>
                          </a:rPr>
                          <m:t>𝜔</m:t>
                        </m:r>
                        <m:r>
                          <a:rPr lang="en-US" sz="3200" b="0" i="1" baseline="30000" smtClean="0">
                            <a:latin typeface="Cambria Math"/>
                            <a:ea typeface="Cambria Math"/>
                          </a:rPr>
                          <m:t>2</m:t>
                        </m:r>
                        <m:r>
                          <a:rPr lang="en-US" sz="3200" b="0" i="1" smtClean="0">
                            <a:latin typeface="Cambria Math"/>
                            <a:ea typeface="Cambria Math"/>
                          </a:rPr>
                          <m:t>𝐿</m:t>
                        </m:r>
                        <m:r>
                          <a:rPr lang="en-US" sz="3200" b="0" i="1" baseline="30000" smtClean="0">
                            <a:latin typeface="Cambria Math"/>
                            <a:ea typeface="Cambria Math"/>
                          </a:rPr>
                          <m:t>2</m:t>
                        </m:r>
                      </m:den>
                    </m:f>
                  </m:oMath>
                </a14:m>
                <a:endParaRPr lang="en-US" sz="3200" dirty="0"/>
              </a:p>
            </p:txBody>
          </p:sp>
        </mc:Choice>
        <mc:Fallback>
          <p:sp>
            <p:nvSpPr>
              <p:cNvPr id="4" name="TextBox 3"/>
              <p:cNvSpPr txBox="1">
                <a:spLocks noRot="1" noChangeAspect="1" noMove="1" noResize="1" noEditPoints="1" noAdjustHandles="1" noChangeArrowheads="1" noChangeShapeType="1" noTextEdit="1"/>
              </p:cNvSpPr>
              <p:nvPr/>
            </p:nvSpPr>
            <p:spPr>
              <a:xfrm>
                <a:off x="484227" y="2358980"/>
                <a:ext cx="7247754" cy="895758"/>
              </a:xfrm>
              <a:prstGeom prst="rect">
                <a:avLst/>
              </a:prstGeom>
              <a:blipFill rotWithShape="1">
                <a:blip r:embed="rId8"/>
                <a:stretch>
                  <a:fillRect l="-2103" b="-6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88961" y="3338296"/>
                <a:ext cx="5505033" cy="1188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a:rPr>
                        <m:t>=</m:t>
                      </m:r>
                      <m:f>
                        <m:fPr>
                          <m:ctrlPr>
                            <a:rPr lang="en-US" sz="3200" b="0" i="1" smtClean="0">
                              <a:latin typeface="Cambria Math"/>
                            </a:rPr>
                          </m:ctrlPr>
                        </m:fPr>
                        <m:num>
                          <m:r>
                            <a:rPr lang="en-US" sz="3200" b="0" i="1" smtClean="0">
                              <a:latin typeface="Cambria Math"/>
                            </a:rPr>
                            <m:t>𝑅</m:t>
                          </m:r>
                          <m:r>
                            <a:rPr lang="en-US" sz="3200" b="0" i="1" baseline="-25000" smtClean="0">
                              <a:latin typeface="Cambria Math"/>
                            </a:rPr>
                            <m:t>𝐿</m:t>
                          </m:r>
                        </m:num>
                        <m:den>
                          <m:sSubSup>
                            <m:sSubSupPr>
                              <m:ctrlPr>
                                <a:rPr lang="en-US" sz="3200" b="0" i="1" smtClean="0">
                                  <a:latin typeface="Cambria Math"/>
                                </a:rPr>
                              </m:ctrlPr>
                            </m:sSubSupPr>
                            <m:e>
                              <m:r>
                                <a:rPr lang="en-US" sz="3200" b="0" i="1" smtClean="0">
                                  <a:latin typeface="Cambria Math"/>
                                </a:rPr>
                                <m:t>𝑅</m:t>
                              </m:r>
                            </m:e>
                            <m:sub>
                              <m:r>
                                <a:rPr lang="en-US" sz="3200" b="0" i="1" smtClean="0">
                                  <a:latin typeface="Cambria Math"/>
                                </a:rPr>
                                <m:t>𝐿</m:t>
                              </m:r>
                            </m:sub>
                            <m:sup>
                              <m:r>
                                <a:rPr lang="en-US" sz="3200" b="0" i="1" smtClean="0">
                                  <a:latin typeface="Cambria Math"/>
                                </a:rPr>
                                <m:t>2+</m:t>
                              </m:r>
                              <m:r>
                                <a:rPr lang="en-US" sz="3200" b="0" i="1" smtClean="0">
                                  <a:latin typeface="Cambria Math"/>
                                  <a:ea typeface="Cambria Math"/>
                                </a:rPr>
                                <m:t>𝜔</m:t>
                              </m:r>
                              <m:r>
                                <a:rPr lang="en-US" sz="3200" b="0" i="1" baseline="30000" smtClean="0">
                                  <a:latin typeface="Cambria Math"/>
                                  <a:ea typeface="Cambria Math"/>
                                </a:rPr>
                                <m:t>2</m:t>
                              </m:r>
                              <m:r>
                                <a:rPr lang="en-US" sz="3200" b="0" i="1" smtClean="0">
                                  <a:latin typeface="Cambria Math"/>
                                  <a:ea typeface="Cambria Math"/>
                                </a:rPr>
                                <m:t>𝐿</m:t>
                              </m:r>
                              <m:r>
                                <a:rPr lang="en-US" sz="3200" b="0" i="1" baseline="30000" smtClean="0">
                                  <a:latin typeface="Cambria Math"/>
                                  <a:ea typeface="Cambria Math"/>
                                </a:rPr>
                                <m:t>2</m:t>
                              </m:r>
                            </m:sup>
                          </m:sSubSup>
                        </m:den>
                      </m:f>
                      <m:r>
                        <a:rPr lang="en-US" sz="3200" b="0" i="1" smtClean="0">
                          <a:latin typeface="Cambria Math"/>
                        </a:rPr>
                        <m:t>+</m:t>
                      </m:r>
                      <m:r>
                        <a:rPr lang="en-US" sz="3200" b="0" i="1" smtClean="0">
                          <a:latin typeface="Cambria Math"/>
                        </a:rPr>
                        <m:t>𝑗</m:t>
                      </m:r>
                      <m:r>
                        <a:rPr lang="en-US" sz="3200" b="0" i="1" smtClean="0">
                          <a:latin typeface="Cambria Math"/>
                          <a:ea typeface="Cambria Math"/>
                        </a:rPr>
                        <m:t>𝜔</m:t>
                      </m:r>
                      <m:d>
                        <m:dPr>
                          <m:begChr m:val="["/>
                          <m:endChr m:val="]"/>
                          <m:ctrlPr>
                            <a:rPr lang="en-US" sz="3200" b="0" i="1" smtClean="0">
                              <a:latin typeface="Cambria Math"/>
                              <a:ea typeface="Cambria Math"/>
                            </a:rPr>
                          </m:ctrlPr>
                        </m:dPr>
                        <m:e>
                          <m:r>
                            <a:rPr lang="en-US" sz="3200" b="0" i="1" smtClean="0">
                              <a:latin typeface="Cambria Math"/>
                              <a:ea typeface="Cambria Math"/>
                            </a:rPr>
                            <m:t>𝐶</m:t>
                          </m:r>
                          <m:r>
                            <a:rPr lang="en-US" sz="3200" b="0" i="1" smtClean="0">
                              <a:latin typeface="Cambria Math"/>
                              <a:ea typeface="Cambria Math"/>
                            </a:rPr>
                            <m:t> −</m:t>
                          </m:r>
                          <m:f>
                            <m:fPr>
                              <m:ctrlPr>
                                <a:rPr lang="en-US" sz="3200" i="1">
                                  <a:latin typeface="Cambria Math"/>
                                </a:rPr>
                              </m:ctrlPr>
                            </m:fPr>
                            <m:num>
                              <m:r>
                                <a:rPr lang="en-US" sz="3200" b="0" i="1" smtClean="0">
                                  <a:latin typeface="Cambria Math"/>
                                </a:rPr>
                                <m:t>𝐿</m:t>
                              </m:r>
                            </m:num>
                            <m:den>
                              <m:sSubSup>
                                <m:sSubSupPr>
                                  <m:ctrlPr>
                                    <a:rPr lang="en-US" sz="3200" i="1">
                                      <a:latin typeface="Cambria Math"/>
                                    </a:rPr>
                                  </m:ctrlPr>
                                </m:sSubSupPr>
                                <m:e>
                                  <m:r>
                                    <a:rPr lang="en-US" sz="3200" i="1">
                                      <a:latin typeface="Cambria Math"/>
                                    </a:rPr>
                                    <m:t>𝑅</m:t>
                                  </m:r>
                                </m:e>
                                <m:sub>
                                  <m:r>
                                    <a:rPr lang="en-US" sz="3200" i="1">
                                      <a:latin typeface="Cambria Math"/>
                                    </a:rPr>
                                    <m:t>𝐿</m:t>
                                  </m:r>
                                </m:sub>
                                <m:sup>
                                  <m:r>
                                    <a:rPr lang="en-US" sz="3200" i="1">
                                      <a:latin typeface="Cambria Math"/>
                                    </a:rPr>
                                    <m:t>2+</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𝐿</m:t>
                                  </m:r>
                                  <m:r>
                                    <a:rPr lang="en-US" sz="3200" i="1" baseline="30000">
                                      <a:latin typeface="Cambria Math"/>
                                      <a:ea typeface="Cambria Math"/>
                                    </a:rPr>
                                    <m:t>2</m:t>
                                  </m:r>
                                </m:sup>
                              </m:sSubSup>
                            </m:den>
                          </m:f>
                        </m:e>
                      </m:d>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788961" y="3338296"/>
                <a:ext cx="5505033" cy="118821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1051803" y="5318339"/>
                <a:ext cx="2641108" cy="881908"/>
              </a:xfrm>
              <a:prstGeom prst="rect">
                <a:avLst/>
              </a:prstGeom>
            </p:spPr>
            <p:txBody>
              <a:bodyPr wrap="none">
                <a:spAutoFit/>
              </a:bodyPr>
              <a:lstStyle/>
              <a:p>
                <a14:m>
                  <m:oMath xmlns:m="http://schemas.openxmlformats.org/officeDocument/2006/math">
                    <m:r>
                      <a:rPr lang="en-US" sz="3200" i="1">
                        <a:latin typeface="Cambria Math"/>
                        <a:ea typeface="Cambria Math"/>
                      </a:rPr>
                      <m:t>𝐶</m:t>
                    </m:r>
                    <m:r>
                      <a:rPr lang="en-US" sz="3200" i="1">
                        <a:latin typeface="Cambria Math"/>
                        <a:ea typeface="Cambria Math"/>
                      </a:rPr>
                      <m:t> −</m:t>
                    </m:r>
                    <m:f>
                      <m:fPr>
                        <m:ctrlPr>
                          <a:rPr lang="en-US" sz="3200" i="1">
                            <a:latin typeface="Cambria Math"/>
                          </a:rPr>
                        </m:ctrlPr>
                      </m:fPr>
                      <m:num>
                        <m:r>
                          <a:rPr lang="en-US" sz="3200" i="1">
                            <a:latin typeface="Cambria Math"/>
                          </a:rPr>
                          <m:t>𝐿</m:t>
                        </m:r>
                      </m:num>
                      <m:den>
                        <m:sSubSup>
                          <m:sSubSupPr>
                            <m:ctrlPr>
                              <a:rPr lang="en-US" sz="3200" i="1">
                                <a:latin typeface="Cambria Math"/>
                              </a:rPr>
                            </m:ctrlPr>
                          </m:sSubSupPr>
                          <m:e>
                            <m:r>
                              <a:rPr lang="en-US" sz="3200" i="1">
                                <a:latin typeface="Cambria Math"/>
                              </a:rPr>
                              <m:t>𝑅</m:t>
                            </m:r>
                          </m:e>
                          <m:sub>
                            <m:r>
                              <a:rPr lang="en-US" sz="3200" i="1">
                                <a:latin typeface="Cambria Math"/>
                              </a:rPr>
                              <m:t>𝐿</m:t>
                            </m:r>
                          </m:sub>
                          <m:sup>
                            <m:r>
                              <a:rPr lang="en-US" sz="3200" i="1">
                                <a:latin typeface="Cambria Math"/>
                              </a:rPr>
                              <m:t>2+</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𝐿</m:t>
                            </m:r>
                            <m:r>
                              <a:rPr lang="en-US" sz="3200" i="1" baseline="30000">
                                <a:latin typeface="Cambria Math"/>
                                <a:ea typeface="Cambria Math"/>
                              </a:rPr>
                              <m:t>2</m:t>
                            </m:r>
                          </m:sup>
                        </m:sSubSup>
                      </m:den>
                    </m:f>
                  </m:oMath>
                </a14:m>
                <a:r>
                  <a:rPr lang="en-US" sz="3200" dirty="0" smtClean="0"/>
                  <a:t> =0</a:t>
                </a:r>
                <a:endParaRPr lang="en-US" sz="3200" dirty="0"/>
              </a:p>
            </p:txBody>
          </p:sp>
        </mc:Choice>
        <mc:Fallback>
          <p:sp>
            <p:nvSpPr>
              <p:cNvPr id="18" name="Rectangle 17"/>
              <p:cNvSpPr>
                <a:spLocks noRot="1" noChangeAspect="1" noMove="1" noResize="1" noEditPoints="1" noAdjustHandles="1" noChangeArrowheads="1" noChangeShapeType="1" noTextEdit="1"/>
              </p:cNvSpPr>
              <p:nvPr/>
            </p:nvSpPr>
            <p:spPr>
              <a:xfrm>
                <a:off x="1051803" y="5318339"/>
                <a:ext cx="2641108" cy="881908"/>
              </a:xfrm>
              <a:prstGeom prst="rect">
                <a:avLst/>
              </a:prstGeom>
              <a:blipFill rotWithShape="1">
                <a:blip r:embed="rId10"/>
                <a:stretch>
                  <a:fillRect r="-4850" b="-6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108104" y="5262139"/>
                <a:ext cx="2676374" cy="792268"/>
              </a:xfrm>
              <a:prstGeom prst="rect">
                <a:avLst/>
              </a:prstGeom>
              <a:noFill/>
            </p:spPr>
            <p:txBody>
              <a:bodyPr wrap="none" rtlCol="0">
                <a:spAutoFit/>
              </a:bodyPr>
              <a:lstStyle/>
              <a:p>
                <a14:m>
                  <m:oMath xmlns:m="http://schemas.openxmlformats.org/officeDocument/2006/math">
                    <m:sSubSup>
                      <m:sSubSupPr>
                        <m:ctrlPr>
                          <a:rPr lang="en-US" sz="3200" i="1" smtClean="0">
                            <a:latin typeface="Cambria Math"/>
                          </a:rPr>
                        </m:ctrlPr>
                      </m:sSubSupPr>
                      <m:e>
                        <m:r>
                          <a:rPr lang="en-US" sz="3200" b="0" i="1" smtClean="0">
                            <a:latin typeface="Cambria Math"/>
                          </a:rPr>
                          <m:t>𝑅</m:t>
                        </m:r>
                      </m:e>
                      <m:sub>
                        <m:r>
                          <a:rPr lang="en-US" sz="3200" b="0" i="1" smtClean="0">
                            <a:latin typeface="Cambria Math"/>
                          </a:rPr>
                          <m:t>𝐿</m:t>
                        </m:r>
                      </m:sub>
                      <m:sup>
                        <m:r>
                          <a:rPr lang="en-US" sz="3200" b="0" i="1" smtClean="0">
                            <a:latin typeface="Cambria Math"/>
                          </a:rPr>
                          <m:t>2</m:t>
                        </m:r>
                      </m:sup>
                    </m:sSubSup>
                    <m:r>
                      <a:rPr lang="en-US" sz="3200" b="0" i="1" smtClean="0">
                        <a:latin typeface="Cambria Math"/>
                      </a:rPr>
                      <m:t>+  </m:t>
                    </m:r>
                    <m:sSubSup>
                      <m:sSubSupPr>
                        <m:ctrlPr>
                          <a:rPr lang="en-US" sz="3200" b="0" i="1" smtClean="0">
                            <a:latin typeface="Cambria Math"/>
                          </a:rPr>
                        </m:ctrlPr>
                      </m:sSubSupPr>
                      <m:e>
                        <m:r>
                          <a:rPr lang="en-US" sz="3200" b="0" i="1" smtClean="0">
                            <a:latin typeface="Cambria Math"/>
                            <a:ea typeface="Cambria Math"/>
                          </a:rPr>
                          <m:t>𝜔</m:t>
                        </m:r>
                      </m:e>
                      <m:sub>
                        <m:r>
                          <a:rPr lang="en-US" sz="3200" b="0" i="1" smtClean="0">
                            <a:latin typeface="Cambria Math"/>
                          </a:rPr>
                          <m:t>𝑟</m:t>
                        </m:r>
                      </m:sub>
                      <m:sup>
                        <m:r>
                          <a:rPr lang="en-US" sz="3200" b="0" i="1" smtClean="0">
                            <a:latin typeface="Cambria Math"/>
                          </a:rPr>
                          <m:t>2</m:t>
                        </m:r>
                      </m:sup>
                    </m:sSubSup>
                    <m:r>
                      <a:rPr lang="en-US" sz="3200" b="0" i="1" smtClean="0">
                        <a:latin typeface="Cambria Math"/>
                      </a:rPr>
                      <m:t>𝐿</m:t>
                    </m:r>
                    <m:r>
                      <a:rPr lang="en-US" sz="3200" b="0" i="1" baseline="30000" smtClean="0">
                        <a:latin typeface="Cambria Math"/>
                      </a:rPr>
                      <m:t>2</m:t>
                    </m:r>
                  </m:oMath>
                </a14:m>
                <a:r>
                  <a:rPr lang="en-US" sz="3200" dirty="0" smtClean="0"/>
                  <a:t> =</a:t>
                </a:r>
                <a14:m>
                  <m:oMath xmlns:m="http://schemas.openxmlformats.org/officeDocument/2006/math">
                    <m:f>
                      <m:fPr>
                        <m:ctrlPr>
                          <a:rPr lang="en-US" sz="3200" i="1" dirty="0" smtClean="0">
                            <a:latin typeface="Cambria Math"/>
                          </a:rPr>
                        </m:ctrlPr>
                      </m:fPr>
                      <m:num>
                        <m:r>
                          <a:rPr lang="en-US" sz="3200" b="0" i="1" dirty="0" smtClean="0">
                            <a:latin typeface="Cambria Math"/>
                          </a:rPr>
                          <m:t>𝐿</m:t>
                        </m:r>
                      </m:num>
                      <m:den>
                        <m:r>
                          <a:rPr lang="en-US" sz="3200" b="0" i="1" dirty="0" smtClean="0">
                            <a:latin typeface="Cambria Math"/>
                          </a:rPr>
                          <m:t>𝐶</m:t>
                        </m:r>
                      </m:den>
                    </m:f>
                  </m:oMath>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4108104" y="5262139"/>
                <a:ext cx="2676374" cy="792268"/>
              </a:xfrm>
              <a:prstGeom prst="rect">
                <a:avLst/>
              </a:prstGeom>
              <a:blipFill rotWithShape="1">
                <a:blip r:embed="rId11"/>
                <a:stretch>
                  <a:fillRect b="-123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9159309" y="5227299"/>
                <a:ext cx="1676100" cy="878638"/>
              </a:xfrm>
              <a:prstGeom prst="rect">
                <a:avLst/>
              </a:prstGeom>
            </p:spPr>
            <p:txBody>
              <a:bodyPr wrap="none">
                <a:spAutoFit/>
              </a:bodyPr>
              <a:lstStyle/>
              <a:p>
                <a:r>
                  <a:rPr lang="en-US" sz="3200" dirty="0" smtClean="0">
                    <a:ea typeface="Cambria Math"/>
                  </a:rPr>
                  <a:t>=</a:t>
                </a:r>
                <a14:m>
                  <m:oMath xmlns:m="http://schemas.openxmlformats.org/officeDocument/2006/math">
                    <m:f>
                      <m:fPr>
                        <m:ctrlPr>
                          <a:rPr lang="en-US" sz="3200" i="1">
                            <a:latin typeface="Cambria Math"/>
                            <a:ea typeface="Cambria Math"/>
                          </a:rPr>
                        </m:ctrlPr>
                      </m:fPr>
                      <m:num>
                        <m:r>
                          <a:rPr lang="en-US" sz="3200" i="1">
                            <a:latin typeface="Cambria Math"/>
                            <a:ea typeface="Cambria Math"/>
                          </a:rPr>
                          <m:t>𝑅</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𝑅</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 </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𝐿</m:t>
                        </m:r>
                        <m:r>
                          <a:rPr lang="en-US" sz="3200" i="1" baseline="30000">
                            <a:latin typeface="Cambria Math"/>
                            <a:ea typeface="Cambria Math"/>
                          </a:rPr>
                          <m:t>2</m:t>
                        </m:r>
                      </m:den>
                    </m:f>
                  </m:oMath>
                </a14:m>
                <a:endParaRPr lang="en-US" sz="3200" dirty="0"/>
              </a:p>
            </p:txBody>
          </p:sp>
        </mc:Choice>
        <mc:Fallback>
          <p:sp>
            <p:nvSpPr>
              <p:cNvPr id="40" name="Rectangle 39"/>
              <p:cNvSpPr>
                <a:spLocks noRot="1" noChangeAspect="1" noMove="1" noResize="1" noEditPoints="1" noAdjustHandles="1" noChangeArrowheads="1" noChangeShapeType="1" noTextEdit="1"/>
              </p:cNvSpPr>
              <p:nvPr/>
            </p:nvSpPr>
            <p:spPr>
              <a:xfrm>
                <a:off x="9159309" y="5227299"/>
                <a:ext cx="1676100" cy="878638"/>
              </a:xfrm>
              <a:prstGeom prst="rect">
                <a:avLst/>
              </a:prstGeom>
              <a:blipFill rotWithShape="1">
                <a:blip r:embed="rId12"/>
                <a:stretch>
                  <a:fillRect l="-9489" b="-690"/>
                </a:stretch>
              </a:blipFill>
            </p:spPr>
            <p:txBody>
              <a:bodyPr/>
              <a:lstStyle/>
              <a:p>
                <a:r>
                  <a:rPr lang="en-US">
                    <a:noFill/>
                  </a:rPr>
                  <a:t> </a:t>
                </a:r>
              </a:p>
            </p:txBody>
          </p:sp>
        </mc:Fallback>
      </mc:AlternateContent>
      <p:sp>
        <p:nvSpPr>
          <p:cNvPr id="41" name="TextBox 40"/>
          <p:cNvSpPr txBox="1"/>
          <p:nvPr/>
        </p:nvSpPr>
        <p:spPr>
          <a:xfrm>
            <a:off x="3394841" y="273269"/>
            <a:ext cx="3310759" cy="369332"/>
          </a:xfrm>
          <a:prstGeom prst="rect">
            <a:avLst/>
          </a:prstGeom>
          <a:noFill/>
        </p:spPr>
        <p:txBody>
          <a:bodyPr wrap="square" rtlCol="0">
            <a:spAutoFit/>
          </a:bodyPr>
          <a:lstStyle/>
          <a:p>
            <a:r>
              <a:rPr lang="en-US" dirty="0" err="1" smtClean="0"/>
              <a:t>salman</a:t>
            </a:r>
            <a:endParaRPr lang="en-US" dirty="0"/>
          </a:p>
        </p:txBody>
      </p:sp>
    </p:spTree>
    <p:extLst>
      <p:ext uri="{BB962C8B-B14F-4D97-AF65-F5344CB8AC3E}">
        <p14:creationId xmlns:p14="http://schemas.microsoft.com/office/powerpoint/2010/main" val="148563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clrChange>
              <a:clrFrom>
                <a:srgbClr val="FFFFFF"/>
              </a:clrFrom>
              <a:clrTo>
                <a:srgbClr val="FFFFFF">
                  <a:alpha val="0"/>
                </a:srgbClr>
              </a:clrTo>
            </a:clrChange>
            <a:lum bright="-20000" contrast="40000"/>
          </a:blip>
          <a:srcRect l="18960" t="22406"/>
          <a:stretch/>
        </p:blipFill>
        <p:spPr>
          <a:xfrm>
            <a:off x="3382484" y="994616"/>
            <a:ext cx="6571131" cy="1005861"/>
          </a:xfrm>
          <a:prstGeom prst="rect">
            <a:avLst/>
          </a:prstGeom>
        </p:spPr>
      </p:pic>
      <p:pic>
        <p:nvPicPr>
          <p:cNvPr id="4" name="Picture 3"/>
          <p:cNvPicPr>
            <a:picLocks noChangeAspect="1"/>
          </p:cNvPicPr>
          <p:nvPr/>
        </p:nvPicPr>
        <p:blipFill rotWithShape="1">
          <a:blip r:embed="rId4">
            <a:lum bright="-20000" contrast="40000"/>
          </a:blip>
          <a:srcRect l="56959"/>
          <a:stretch/>
        </p:blipFill>
        <p:spPr>
          <a:xfrm>
            <a:off x="662636" y="1012846"/>
            <a:ext cx="2459547" cy="1019927"/>
          </a:xfrm>
          <a:prstGeom prst="rect">
            <a:avLst/>
          </a:prstGeom>
          <a:ln w="28575">
            <a:solidFill>
              <a:srgbClr val="C00000"/>
            </a:solidFill>
          </a:ln>
        </p:spPr>
      </p:pic>
      <p:pic>
        <p:nvPicPr>
          <p:cNvPr id="7" name="Picture 6"/>
          <p:cNvPicPr>
            <a:picLocks noChangeAspect="1"/>
          </p:cNvPicPr>
          <p:nvPr/>
        </p:nvPicPr>
        <p:blipFill rotWithShape="1">
          <a:blip r:embed="rId5">
            <a:lum bright="-20000" contrast="40000"/>
          </a:blip>
          <a:srcRect l="25575" t="4160" r="26327" b="65000"/>
          <a:stretch/>
        </p:blipFill>
        <p:spPr>
          <a:xfrm>
            <a:off x="5135377" y="2145894"/>
            <a:ext cx="4446494" cy="843694"/>
          </a:xfrm>
          <a:prstGeom prst="rect">
            <a:avLst/>
          </a:prstGeom>
        </p:spPr>
      </p:pic>
      <p:grpSp>
        <p:nvGrpSpPr>
          <p:cNvPr id="8" name="Group 7"/>
          <p:cNvGrpSpPr/>
          <p:nvPr/>
        </p:nvGrpSpPr>
        <p:grpSpPr>
          <a:xfrm>
            <a:off x="780182" y="3573133"/>
            <a:ext cx="3784008" cy="2266810"/>
            <a:chOff x="7204747" y="1056683"/>
            <a:chExt cx="3784008" cy="2266810"/>
          </a:xfrm>
        </p:grpSpPr>
        <p:sp>
          <p:nvSpPr>
            <p:cNvPr id="9" name="TextBox 8"/>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10" name="TextBox 9"/>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11" name="Group 10"/>
            <p:cNvGrpSpPr/>
            <p:nvPr/>
          </p:nvGrpSpPr>
          <p:grpSpPr>
            <a:xfrm>
              <a:off x="7204747" y="1418957"/>
              <a:ext cx="3784008" cy="1904536"/>
              <a:chOff x="6274473" y="1418956"/>
              <a:chExt cx="4714282" cy="2249041"/>
            </a:xfrm>
          </p:grpSpPr>
          <p:cxnSp>
            <p:nvCxnSpPr>
              <p:cNvPr id="12" name="Straight Connector 11"/>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6"/>
                    <a:stretch>
                      <a:fillRect r="-6000" b="-11765"/>
                    </a:stretch>
                  </a:blipFill>
                </p:spPr>
                <p:txBody>
                  <a:bodyPr/>
                  <a:lstStyle/>
                  <a:p>
                    <a:r>
                      <a:rPr lang="en-US">
                        <a:noFill/>
                      </a:rPr>
                      <a:t> </a:t>
                    </a:r>
                  </a:p>
                </p:txBody>
              </p:sp>
            </mc:Fallback>
          </mc:AlternateContent>
          <p:sp>
            <p:nvSpPr>
              <p:cNvPr id="29" name="TextBox 28"/>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0" name="Right Arrow 29"/>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7191426" y="3968709"/>
            <a:ext cx="1275789" cy="1674948"/>
            <a:chOff x="7486430" y="3725822"/>
            <a:chExt cx="1275789" cy="1674948"/>
          </a:xfrm>
        </p:grpSpPr>
        <p:cxnSp>
          <p:nvCxnSpPr>
            <p:cNvPr id="36" name="Straight Connector 35"/>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rot="5045355">
              <a:off x="8276803" y="4319543"/>
              <a:ext cx="597782" cy="373051"/>
              <a:chOff x="7330002" y="3559017"/>
              <a:chExt cx="597782" cy="373051"/>
            </a:xfrm>
          </p:grpSpPr>
          <p:cxnSp>
            <p:nvCxnSpPr>
              <p:cNvPr id="44" name="Straight Connector 43"/>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54" name="Right Arrow 53"/>
            <p:cNvSpPr/>
            <p:nvPr/>
          </p:nvSpPr>
          <p:spPr>
            <a:xfrm>
              <a:off x="7512653"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p:cNvPicPr>
            <a:picLocks noChangeAspect="1"/>
          </p:cNvPicPr>
          <p:nvPr/>
        </p:nvPicPr>
        <p:blipFill rotWithShape="1">
          <a:blip r:embed="rId7">
            <a:lum bright="-20000" contrast="40000"/>
          </a:blip>
          <a:srcRect r="61463"/>
          <a:stretch/>
        </p:blipFill>
        <p:spPr>
          <a:xfrm>
            <a:off x="9768462" y="4298722"/>
            <a:ext cx="1595375" cy="1027766"/>
          </a:xfrm>
          <a:prstGeom prst="rect">
            <a:avLst/>
          </a:prstGeom>
        </p:spPr>
      </p:pic>
      <mc:AlternateContent xmlns:mc="http://schemas.openxmlformats.org/markup-compatibility/2006" xmlns:a14="http://schemas.microsoft.com/office/drawing/2010/main">
        <mc:Choice Requires="a14">
          <p:sp>
            <p:nvSpPr>
              <p:cNvPr id="62" name="Rectangle 61"/>
              <p:cNvSpPr/>
              <p:nvPr/>
            </p:nvSpPr>
            <p:spPr>
              <a:xfrm>
                <a:off x="8514249" y="4541736"/>
                <a:ext cx="12538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8514249" y="4541736"/>
                <a:ext cx="1253891" cy="461665"/>
              </a:xfrm>
              <a:prstGeom prst="rect">
                <a:avLst/>
              </a:prstGeom>
              <a:blipFill>
                <a:blip r:embed="rId8"/>
                <a:stretch>
                  <a:fillRect l="-1463" r="-19512" b="-17105"/>
                </a:stretch>
              </a:blipFill>
            </p:spPr>
            <p:txBody>
              <a:bodyPr/>
              <a:lstStyle/>
              <a:p>
                <a:r>
                  <a:rPr lang="en-US">
                    <a:noFill/>
                  </a:rPr>
                  <a:t> </a:t>
                </a:r>
              </a:p>
            </p:txBody>
          </p:sp>
        </mc:Fallback>
      </mc:AlternateContent>
      <p:sp>
        <p:nvSpPr>
          <p:cNvPr id="64" name="Left-Right Arrow 63"/>
          <p:cNvSpPr/>
          <p:nvPr/>
        </p:nvSpPr>
        <p:spPr>
          <a:xfrm>
            <a:off x="5135377" y="4736751"/>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736354" y="3166798"/>
            <a:ext cx="1716560" cy="430887"/>
          </a:xfrm>
          <a:prstGeom prst="rect">
            <a:avLst/>
          </a:prstGeom>
          <a:noFill/>
        </p:spPr>
        <p:txBody>
          <a:bodyPr wrap="none" rtlCol="0">
            <a:spAutoFit/>
          </a:bodyPr>
          <a:lstStyle/>
          <a:p>
            <a:r>
              <a:rPr lang="en-US" sz="2200" b="1" u="sng" dirty="0">
                <a:solidFill>
                  <a:srgbClr val="0000FF"/>
                </a:solidFill>
              </a:rPr>
              <a:t>At resonance</a:t>
            </a:r>
          </a:p>
        </p:txBody>
      </p:sp>
    </p:spTree>
    <p:extLst>
      <p:ext uri="{BB962C8B-B14F-4D97-AF65-F5344CB8AC3E}">
        <p14:creationId xmlns:p14="http://schemas.microsoft.com/office/powerpoint/2010/main" val="34073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80182" y="3573133"/>
            <a:ext cx="3784008" cy="2266810"/>
            <a:chOff x="7204747" y="1056683"/>
            <a:chExt cx="3784008" cy="2266810"/>
          </a:xfrm>
        </p:grpSpPr>
        <p:sp>
          <p:nvSpPr>
            <p:cNvPr id="9" name="TextBox 8"/>
            <p:cNvSpPr txBox="1"/>
            <p:nvPr/>
          </p:nvSpPr>
          <p:spPr>
            <a:xfrm>
              <a:off x="8809526" y="1056683"/>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10" name="TextBox 9"/>
            <p:cNvSpPr txBox="1"/>
            <p:nvPr/>
          </p:nvSpPr>
          <p:spPr>
            <a:xfrm>
              <a:off x="9871771" y="1084305"/>
              <a:ext cx="311304" cy="369332"/>
            </a:xfrm>
            <a:prstGeom prst="rect">
              <a:avLst/>
            </a:prstGeom>
            <a:noFill/>
          </p:spPr>
          <p:txBody>
            <a:bodyPr wrap="none" rtlCol="0">
              <a:spAutoFit/>
            </a:bodyPr>
            <a:lstStyle/>
            <a:p>
              <a:r>
                <a:rPr lang="en-US" b="1" dirty="0">
                  <a:latin typeface="Cambria" panose="02040503050406030204" pitchFamily="18" charset="0"/>
                </a:rPr>
                <a:t>L</a:t>
              </a:r>
            </a:p>
          </p:txBody>
        </p:sp>
        <p:grpSp>
          <p:nvGrpSpPr>
            <p:cNvPr id="11" name="Group 10"/>
            <p:cNvGrpSpPr/>
            <p:nvPr/>
          </p:nvGrpSpPr>
          <p:grpSpPr>
            <a:xfrm>
              <a:off x="7204747" y="1418957"/>
              <a:ext cx="3784008" cy="1904536"/>
              <a:chOff x="6274473" y="1418956"/>
              <a:chExt cx="4714282" cy="2249041"/>
            </a:xfrm>
          </p:grpSpPr>
          <p:cxnSp>
            <p:nvCxnSpPr>
              <p:cNvPr id="12" name="Straight Connector 11"/>
              <p:cNvCxnSpPr/>
              <p:nvPr/>
            </p:nvCxnSpPr>
            <p:spPr>
              <a:xfrm flipH="1">
                <a:off x="6828820" y="1624828"/>
                <a:ext cx="1364859"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9" idx="0"/>
              </p:cNvCxnSpPr>
              <p:nvPr/>
            </p:nvCxnSpPr>
            <p:spPr>
              <a:xfrm flipH="1">
                <a:off x="10216922" y="1662229"/>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6828820" y="3596980"/>
                <a:ext cx="4159935"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598627" y="1624827"/>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580983" y="2710735"/>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9451679" y="14599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9709715" y="14646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9958886" y="146930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0" name="Straight Connector 19"/>
              <p:cNvCxnSpPr/>
              <p:nvPr/>
            </p:nvCxnSpPr>
            <p:spPr>
              <a:xfrm flipV="1">
                <a:off x="8193679" y="1418956"/>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503242" y="1418956"/>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36556" y="1418956"/>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866984" y="1630887"/>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92553" y="1435625"/>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2"/>
              </p:cNvCxnSpPr>
              <p:nvPr/>
            </p:nvCxnSpPr>
            <p:spPr>
              <a:xfrm flipH="1" flipV="1">
                <a:off x="8932800" y="1624827"/>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7204747" y="2494457"/>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7023770" y="2710735"/>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992065" y="244493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𝑪</m:t>
                          </m:r>
                        </m:oMath>
                      </m:oMathPara>
                    </a14:m>
                    <a:endParaRPr lang="en-US" b="1" dirty="0">
                      <a:latin typeface="Cambria" panose="020405030504060302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992065" y="2444938"/>
                    <a:ext cx="380232" cy="369332"/>
                  </a:xfrm>
                  <a:prstGeom prst="rect">
                    <a:avLst/>
                  </a:prstGeom>
                  <a:blipFill>
                    <a:blip r:embed="rId6"/>
                    <a:stretch>
                      <a:fillRect r="-6000" b="-11765"/>
                    </a:stretch>
                  </a:blipFill>
                </p:spPr>
                <p:txBody>
                  <a:bodyPr/>
                  <a:lstStyle/>
                  <a:p>
                    <a:r>
                      <a:rPr lang="en-US">
                        <a:noFill/>
                      </a:rPr>
                      <a:t> </a:t>
                    </a:r>
                  </a:p>
                </p:txBody>
              </p:sp>
            </mc:Fallback>
          </mc:AlternateContent>
          <p:sp>
            <p:nvSpPr>
              <p:cNvPr id="29" name="TextBox 28"/>
              <p:cNvSpPr txBox="1"/>
              <p:nvPr/>
            </p:nvSpPr>
            <p:spPr>
              <a:xfrm>
                <a:off x="6274473" y="2101429"/>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0" name="Right Arrow 29"/>
              <p:cNvSpPr/>
              <p:nvPr/>
            </p:nvSpPr>
            <p:spPr>
              <a:xfrm>
                <a:off x="6307143" y="2563094"/>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0988754" y="1671597"/>
                <a:ext cx="0" cy="19253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p:nvGrpSpPr>
        <p:grpSpPr>
          <a:xfrm>
            <a:off x="7191426" y="3968709"/>
            <a:ext cx="1275789" cy="1674948"/>
            <a:chOff x="7486430" y="3725822"/>
            <a:chExt cx="1275789" cy="1674948"/>
          </a:xfrm>
        </p:grpSpPr>
        <p:cxnSp>
          <p:nvCxnSpPr>
            <p:cNvPr id="36" name="Straight Connector 35"/>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rot="5045355">
              <a:off x="8276803" y="4319543"/>
              <a:ext cx="597782" cy="373051"/>
              <a:chOff x="7330002" y="3559017"/>
              <a:chExt cx="597782" cy="373051"/>
            </a:xfrm>
          </p:grpSpPr>
          <p:cxnSp>
            <p:nvCxnSpPr>
              <p:cNvPr id="44" name="Straight Connector 43"/>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54" name="Right Arrow 53"/>
            <p:cNvSpPr/>
            <p:nvPr/>
          </p:nvSpPr>
          <p:spPr>
            <a:xfrm>
              <a:off x="7512653"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2" name="Rectangle 61"/>
              <p:cNvSpPr/>
              <p:nvPr/>
            </p:nvSpPr>
            <p:spPr>
              <a:xfrm>
                <a:off x="8514249" y="4541736"/>
                <a:ext cx="125389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𝒀</m:t>
                      </m:r>
                      <m:r>
                        <a:rPr lang="en-US" sz="2400" b="1" i="1" baseline="-25000" dirty="0">
                          <a:solidFill>
                            <a:prstClr val="black"/>
                          </a:solidFill>
                          <a:latin typeface="Cambria Math" panose="02040503050406030204" pitchFamily="18" charset="0"/>
                        </a:rPr>
                        <m:t>𝒊𝒏</m:t>
                      </m:r>
                      <m:r>
                        <a:rPr lang="en-US" sz="2400" b="1" i="1" dirty="0">
                          <a:solidFill>
                            <a:prstClr val="black"/>
                          </a:solidFill>
                          <a:latin typeface="Cambria Math" panose="02040503050406030204" pitchFamily="18" charset="0"/>
                        </a:rPr>
                        <m:t>( </m:t>
                      </m:r>
                      <m:r>
                        <a:rPr lang="en-US" sz="2400" b="1" i="1" dirty="0" err="1">
                          <a:solidFill>
                            <a:prstClr val="black"/>
                          </a:solidFill>
                          <a:latin typeface="Cambria Math" panose="02040503050406030204" pitchFamily="18" charset="0"/>
                        </a:rPr>
                        <m:t>𝒋</m:t>
                      </m:r>
                      <m:r>
                        <a:rPr lang="en-US" sz="2400" b="1" i="1" dirty="0" err="1">
                          <a:solidFill>
                            <a:prstClr val="black"/>
                          </a:solidFill>
                          <a:latin typeface="Cambria Math" panose="02040503050406030204" pitchFamily="18" charset="0"/>
                        </a:rPr>
                        <m:t>𝝎</m:t>
                      </m:r>
                      <m:r>
                        <a:rPr lang="en-US" sz="2400" b="1" i="1" baseline="-25000" dirty="0" err="1">
                          <a:solidFill>
                            <a:prstClr val="black"/>
                          </a:solidFill>
                          <a:latin typeface="Cambria Math" panose="02040503050406030204" pitchFamily="18" charset="0"/>
                        </a:rPr>
                        <m:t>𝒓</m:t>
                      </m:r>
                      <m:r>
                        <a:rPr lang="en-US" sz="2400" b="1" i="1" dirty="0">
                          <a:solidFill>
                            <a:prstClr val="black"/>
                          </a:solidFill>
                          <a:latin typeface="Cambria Math" panose="02040503050406030204" pitchFamily="18" charset="0"/>
                        </a:rPr>
                        <m:t> ) </m:t>
                      </m:r>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8514249" y="4541736"/>
                <a:ext cx="1253891" cy="461665"/>
              </a:xfrm>
              <a:prstGeom prst="rect">
                <a:avLst/>
              </a:prstGeom>
              <a:blipFill>
                <a:blip r:embed="rId8"/>
                <a:stretch>
                  <a:fillRect l="-1463" r="-19512" b="-17105"/>
                </a:stretch>
              </a:blipFill>
            </p:spPr>
            <p:txBody>
              <a:bodyPr/>
              <a:lstStyle/>
              <a:p>
                <a:r>
                  <a:rPr lang="en-US">
                    <a:noFill/>
                  </a:rPr>
                  <a:t> </a:t>
                </a:r>
              </a:p>
            </p:txBody>
          </p:sp>
        </mc:Fallback>
      </mc:AlternateContent>
      <p:sp>
        <p:nvSpPr>
          <p:cNvPr id="64" name="Left-Right Arrow 63"/>
          <p:cNvSpPr/>
          <p:nvPr/>
        </p:nvSpPr>
        <p:spPr>
          <a:xfrm>
            <a:off x="5135377" y="4736751"/>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736354" y="3166798"/>
            <a:ext cx="1716560" cy="430887"/>
          </a:xfrm>
          <a:prstGeom prst="rect">
            <a:avLst/>
          </a:prstGeom>
          <a:noFill/>
        </p:spPr>
        <p:txBody>
          <a:bodyPr wrap="none" rtlCol="0">
            <a:spAutoFit/>
          </a:bodyPr>
          <a:lstStyle/>
          <a:p>
            <a:r>
              <a:rPr lang="en-US" sz="2200" b="1" u="sng" dirty="0">
                <a:solidFill>
                  <a:srgbClr val="0000FF"/>
                </a:solidFill>
              </a:rPr>
              <a:t>At resonance</a:t>
            </a:r>
          </a:p>
        </p:txBody>
      </p:sp>
      <mc:AlternateContent xmlns:mc="http://schemas.openxmlformats.org/markup-compatibility/2006">
        <mc:Choice xmlns:a14="http://schemas.microsoft.com/office/drawing/2010/main" Requires="a14">
          <p:sp>
            <p:nvSpPr>
              <p:cNvPr id="3" name="Rectangle 2"/>
              <p:cNvSpPr/>
              <p:nvPr/>
            </p:nvSpPr>
            <p:spPr>
              <a:xfrm>
                <a:off x="9768140" y="4390586"/>
                <a:ext cx="1676100" cy="878638"/>
              </a:xfrm>
              <a:prstGeom prst="rect">
                <a:avLst/>
              </a:prstGeom>
            </p:spPr>
            <p:txBody>
              <a:bodyPr wrap="none">
                <a:spAutoFit/>
              </a:bodyPr>
              <a:lstStyle/>
              <a:p>
                <a:r>
                  <a:rPr lang="en-US" sz="3200" dirty="0" smtClean="0">
                    <a:ea typeface="Cambria Math"/>
                  </a:rPr>
                  <a:t>=</a:t>
                </a:r>
                <a14:m>
                  <m:oMath xmlns:m="http://schemas.openxmlformats.org/officeDocument/2006/math">
                    <m:f>
                      <m:fPr>
                        <m:ctrlPr>
                          <a:rPr lang="en-US" sz="3200" i="1">
                            <a:latin typeface="Cambria Math"/>
                            <a:ea typeface="Cambria Math"/>
                          </a:rPr>
                        </m:ctrlPr>
                      </m:fPr>
                      <m:num>
                        <m:r>
                          <a:rPr lang="en-US" sz="3200" i="1">
                            <a:latin typeface="Cambria Math"/>
                            <a:ea typeface="Cambria Math"/>
                          </a:rPr>
                          <m:t>𝑅</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𝑅</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 </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𝐿</m:t>
                        </m:r>
                        <m:r>
                          <a:rPr lang="en-US" sz="3200" i="1" baseline="30000">
                            <a:latin typeface="Cambria Math"/>
                            <a:ea typeface="Cambria Math"/>
                          </a:rPr>
                          <m:t>2</m:t>
                        </m:r>
                      </m:den>
                    </m:f>
                  </m:oMath>
                </a14:m>
                <a:endParaRPr lang="en-US" sz="3200" dirty="0"/>
              </a:p>
            </p:txBody>
          </p:sp>
        </mc:Choice>
        <mc:Fallback>
          <p:sp>
            <p:nvSpPr>
              <p:cNvPr id="3" name="Rectangle 2"/>
              <p:cNvSpPr>
                <a:spLocks noRot="1" noChangeAspect="1" noMove="1" noResize="1" noEditPoints="1" noAdjustHandles="1" noChangeArrowheads="1" noChangeShapeType="1" noTextEdit="1"/>
              </p:cNvSpPr>
              <p:nvPr/>
            </p:nvSpPr>
            <p:spPr>
              <a:xfrm>
                <a:off x="9768140" y="4390586"/>
                <a:ext cx="1676100" cy="878638"/>
              </a:xfrm>
              <a:prstGeom prst="rect">
                <a:avLst/>
              </a:prstGeom>
              <a:blipFill rotWithShape="1">
                <a:blip r:embed="rId9"/>
                <a:stretch>
                  <a:fillRect l="-9091" b="-13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242077" y="1180509"/>
                <a:ext cx="2676374" cy="792268"/>
              </a:xfrm>
              <a:prstGeom prst="rect">
                <a:avLst/>
              </a:prstGeom>
            </p:spPr>
            <p:txBody>
              <a:bodyPr wrap="none">
                <a:spAutoFit/>
              </a:bodyPr>
              <a:lstStyle/>
              <a:p>
                <a14:m>
                  <m:oMath xmlns:m="http://schemas.openxmlformats.org/officeDocument/2006/math">
                    <m:sSubSup>
                      <m:sSubSupPr>
                        <m:ctrlPr>
                          <a:rPr lang="en-US" sz="3200" i="1">
                            <a:latin typeface="Cambria Math"/>
                          </a:rPr>
                        </m:ctrlPr>
                      </m:sSubSupPr>
                      <m:e>
                        <m:r>
                          <a:rPr lang="en-US" sz="3200" i="1">
                            <a:latin typeface="Cambria Math"/>
                          </a:rPr>
                          <m:t>𝑅</m:t>
                        </m:r>
                      </m:e>
                      <m:sub>
                        <m:r>
                          <a:rPr lang="en-US" sz="3200" i="1">
                            <a:latin typeface="Cambria Math"/>
                          </a:rPr>
                          <m:t>𝐿</m:t>
                        </m:r>
                      </m:sub>
                      <m:sup>
                        <m:r>
                          <a:rPr lang="en-US" sz="3200" i="1">
                            <a:latin typeface="Cambria Math"/>
                          </a:rPr>
                          <m:t>2</m:t>
                        </m:r>
                      </m:sup>
                    </m:sSubSup>
                    <m:r>
                      <a:rPr lang="en-US" sz="3200" i="1">
                        <a:latin typeface="Cambria Math"/>
                      </a:rPr>
                      <m:t>+  </m:t>
                    </m:r>
                    <m:sSubSup>
                      <m:sSubSupPr>
                        <m:ctrlPr>
                          <a:rPr lang="en-US" sz="3200" i="1">
                            <a:latin typeface="Cambria Math"/>
                          </a:rPr>
                        </m:ctrlPr>
                      </m:sSubSupPr>
                      <m:e>
                        <m:r>
                          <a:rPr lang="en-US" sz="3200" i="1">
                            <a:latin typeface="Cambria Math"/>
                            <a:ea typeface="Cambria Math"/>
                          </a:rPr>
                          <m:t>𝜔</m:t>
                        </m:r>
                      </m:e>
                      <m:sub>
                        <m:r>
                          <a:rPr lang="en-US" sz="3200" i="1">
                            <a:latin typeface="Cambria Math"/>
                          </a:rPr>
                          <m:t>𝑟</m:t>
                        </m:r>
                      </m:sub>
                      <m:sup>
                        <m:r>
                          <a:rPr lang="en-US" sz="3200" i="1">
                            <a:latin typeface="Cambria Math"/>
                          </a:rPr>
                          <m:t>2</m:t>
                        </m:r>
                      </m:sup>
                    </m:sSubSup>
                    <m:r>
                      <a:rPr lang="en-US" sz="3200" i="1">
                        <a:latin typeface="Cambria Math"/>
                      </a:rPr>
                      <m:t>𝐿</m:t>
                    </m:r>
                    <m:r>
                      <a:rPr lang="en-US" sz="3200" i="1" baseline="30000">
                        <a:latin typeface="Cambria Math"/>
                      </a:rPr>
                      <m:t>2</m:t>
                    </m:r>
                  </m:oMath>
                </a14:m>
                <a:r>
                  <a:rPr lang="en-US" sz="3200" dirty="0"/>
                  <a:t> =</a:t>
                </a:r>
                <a14:m>
                  <m:oMath xmlns:m="http://schemas.openxmlformats.org/officeDocument/2006/math">
                    <m:f>
                      <m:fPr>
                        <m:ctrlPr>
                          <a:rPr lang="en-US" sz="3200" i="1" dirty="0">
                            <a:latin typeface="Cambria Math"/>
                          </a:rPr>
                        </m:ctrlPr>
                      </m:fPr>
                      <m:num>
                        <m:r>
                          <a:rPr lang="en-US" sz="3200" i="1" dirty="0">
                            <a:latin typeface="Cambria Math"/>
                          </a:rPr>
                          <m:t>𝐿</m:t>
                        </m:r>
                      </m:num>
                      <m:den>
                        <m:r>
                          <a:rPr lang="en-US" sz="3200" i="1" dirty="0">
                            <a:latin typeface="Cambria Math"/>
                          </a:rPr>
                          <m:t>𝐶</m:t>
                        </m:r>
                      </m:den>
                    </m:f>
                  </m:oMath>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242077" y="1180509"/>
                <a:ext cx="2676374" cy="792268"/>
              </a:xfrm>
              <a:prstGeom prst="rect">
                <a:avLst/>
              </a:prstGeom>
              <a:blipFill rotWithShape="1">
                <a:blip r:embed="rId10"/>
                <a:stretch>
                  <a:fillRect b="-123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879110" y="1081130"/>
                <a:ext cx="8744794" cy="843885"/>
              </a:xfrm>
              <a:prstGeom prst="rect">
                <a:avLst/>
              </a:prstGeom>
              <a:noFill/>
            </p:spPr>
            <p:txBody>
              <a:bodyPr wrap="square" rtlCol="0">
                <a:spAutoFit/>
              </a:bodyPr>
              <a:lstStyle/>
              <a:p>
                <a14:m>
                  <m:oMath xmlns:m="http://schemas.openxmlformats.org/officeDocument/2006/math">
                    <m:sSubSup>
                      <m:sSubSupPr>
                        <m:ctrlPr>
                          <a:rPr lang="en-US" sz="2400" i="1" smtClean="0">
                            <a:latin typeface="Cambria Math"/>
                          </a:rPr>
                        </m:ctrlPr>
                      </m:sSubSupPr>
                      <m:e>
                        <m:r>
                          <a:rPr lang="en-US" sz="2400" i="1" smtClean="0">
                            <a:latin typeface="Cambria Math"/>
                            <a:ea typeface="Cambria Math"/>
                          </a:rPr>
                          <m:t>𝜔</m:t>
                        </m:r>
                      </m:e>
                      <m:sub>
                        <m:r>
                          <a:rPr lang="en-US" sz="2400" b="0" i="1" smtClean="0">
                            <a:latin typeface="Cambria Math"/>
                          </a:rPr>
                          <m:t>𝑟</m:t>
                        </m:r>
                      </m:sub>
                      <m:sup>
                        <m:r>
                          <a:rPr lang="en-US" sz="2400" b="0" i="1" smtClean="0">
                            <a:latin typeface="Cambria Math"/>
                          </a:rPr>
                          <m:t>2</m:t>
                        </m:r>
                      </m:sup>
                    </m:sSubSup>
                    <m:r>
                      <a:rPr lang="en-US" sz="2400" b="0" i="1" smtClean="0">
                        <a:latin typeface="Cambria Math"/>
                      </a:rPr>
                      <m:t>= </m:t>
                    </m:r>
                    <m:f>
                      <m:fPr>
                        <m:ctrlPr>
                          <a:rPr lang="en-US" sz="2400" b="0" i="1" smtClean="0">
                            <a:latin typeface="Cambria Math"/>
                          </a:rPr>
                        </m:ctrlPr>
                      </m:fPr>
                      <m:num>
                        <m:r>
                          <a:rPr lang="en-US" sz="2400" b="0" i="1" smtClean="0">
                            <a:latin typeface="Cambria Math"/>
                          </a:rPr>
                          <m:t>1</m:t>
                        </m:r>
                      </m:num>
                      <m:den>
                        <m:r>
                          <a:rPr lang="en-US" sz="2400" b="0" i="1" smtClean="0">
                            <a:latin typeface="Cambria Math"/>
                          </a:rPr>
                          <m:t>𝐶𝐿</m:t>
                        </m:r>
                      </m:den>
                    </m:f>
                    <m:r>
                      <a:rPr lang="en-US" sz="2400" b="0" i="1" smtClean="0">
                        <a:latin typeface="Cambria Math"/>
                      </a:rPr>
                      <m:t> − </m:t>
                    </m:r>
                    <m:f>
                      <m:fPr>
                        <m:ctrlPr>
                          <a:rPr lang="en-US" sz="2400" b="0" i="1" smtClean="0">
                            <a:latin typeface="Cambria Math"/>
                          </a:rPr>
                        </m:ctrlPr>
                      </m:fPr>
                      <m:num>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𝐿</m:t>
                            </m:r>
                          </m:sub>
                          <m:sup>
                            <m:r>
                              <a:rPr lang="en-US" sz="2400" b="0" i="1" smtClean="0">
                                <a:latin typeface="Cambria Math"/>
                              </a:rPr>
                              <m:t>2</m:t>
                            </m:r>
                          </m:sup>
                        </m:sSubSup>
                      </m:num>
                      <m:den>
                        <m:r>
                          <a:rPr lang="en-US" sz="2400" b="0" i="1" smtClean="0">
                            <a:latin typeface="Cambria Math"/>
                          </a:rPr>
                          <m:t>𝐿</m:t>
                        </m:r>
                        <m:r>
                          <a:rPr lang="en-US" sz="2400" b="0" i="1" baseline="30000" smtClean="0">
                            <a:latin typeface="Cambria Math"/>
                          </a:rPr>
                          <m:t>2</m:t>
                        </m:r>
                      </m:den>
                    </m:f>
                    <m:r>
                      <a:rPr lang="en-US" sz="2400" b="0" i="1" smtClean="0">
                        <a:latin typeface="Cambria Math"/>
                      </a:rPr>
                      <m:t> </m:t>
                    </m:r>
                    <m:groupChr>
                      <m:groupChrPr>
                        <m:chr m:val="⇒"/>
                        <m:pos m:val="top"/>
                        <m:ctrlPr>
                          <a:rPr lang="en-US" sz="2400" b="0" i="1" smtClean="0">
                            <a:latin typeface="Cambria Math"/>
                          </a:rPr>
                        </m:ctrlPr>
                      </m:groupChrPr>
                      <m:e/>
                    </m:groupChr>
                    <m:r>
                      <a:rPr lang="en-US" sz="2400" b="0" i="1" smtClean="0">
                        <a:latin typeface="Cambria Math"/>
                      </a:rPr>
                      <m:t> </m:t>
                    </m:r>
                    <m:r>
                      <a:rPr lang="en-US" sz="2400" b="0" i="1" smtClean="0">
                        <a:latin typeface="Cambria Math"/>
                        <a:ea typeface="Cambria Math"/>
                      </a:rPr>
                      <m:t>𝜔</m:t>
                    </m:r>
                    <m:r>
                      <a:rPr lang="en-US" sz="2400" b="0" i="1" baseline="-25000" smtClean="0">
                        <a:latin typeface="Cambria Math"/>
                        <a:ea typeface="Cambria Math"/>
                      </a:rPr>
                      <m:t>𝑟</m:t>
                    </m:r>
                    <m:r>
                      <a:rPr lang="en-US" sz="2400" b="0" i="1" smtClean="0">
                        <a:latin typeface="Cambria Math"/>
                        <a:ea typeface="Cambria Math"/>
                      </a:rPr>
                      <m:t>= </m:t>
                    </m:r>
                    <m:rad>
                      <m:radPr>
                        <m:degHide m:val="on"/>
                        <m:ctrlPr>
                          <a:rPr lang="en-US" sz="2400" b="0" i="1" smtClean="0">
                            <a:latin typeface="Cambria Math"/>
                            <a:ea typeface="Cambria Math"/>
                          </a:rPr>
                        </m:ctrlPr>
                      </m:radPr>
                      <m:deg/>
                      <m:e>
                        <m:f>
                          <m:fPr>
                            <m:ctrlPr>
                              <a:rPr lang="en-US" sz="2400" b="0" i="1" smtClean="0">
                                <a:latin typeface="Cambria Math"/>
                                <a:ea typeface="Cambria Math"/>
                              </a:rPr>
                            </m:ctrlPr>
                          </m:fPr>
                          <m:num>
                            <m:r>
                              <a:rPr lang="en-US" sz="2400" b="0" i="1" smtClean="0">
                                <a:latin typeface="Cambria Math"/>
                                <a:ea typeface="Cambria Math"/>
                              </a:rPr>
                              <m:t>1</m:t>
                            </m:r>
                          </m:num>
                          <m:den>
                            <m:r>
                              <a:rPr lang="en-US" sz="2400" b="0" i="1" smtClean="0">
                                <a:latin typeface="Cambria Math"/>
                                <a:ea typeface="Cambria Math"/>
                              </a:rPr>
                              <m:t>𝐶𝐿</m:t>
                            </m:r>
                          </m:den>
                        </m:f>
                        <m:r>
                          <a:rPr lang="en-US" sz="2400" b="0" i="1" smtClean="0">
                            <a:latin typeface="Cambria Math"/>
                            <a:ea typeface="Cambria Math"/>
                          </a:rPr>
                          <m:t> − </m:t>
                        </m:r>
                        <m:f>
                          <m:fPr>
                            <m:ctrlPr>
                              <a:rPr lang="en-US" sz="2400" b="0" i="1" smtClean="0">
                                <a:latin typeface="Cambria Math"/>
                                <a:ea typeface="Cambria Math"/>
                              </a:rPr>
                            </m:ctrlPr>
                          </m:fPr>
                          <m:num>
                            <m:sSubSup>
                              <m:sSubSupPr>
                                <m:ctrlPr>
                                  <a:rPr lang="en-US" sz="2400" b="0" i="1" smtClean="0">
                                    <a:latin typeface="Cambria Math"/>
                                    <a:ea typeface="Cambria Math"/>
                                  </a:rPr>
                                </m:ctrlPr>
                              </m:sSubSupPr>
                              <m:e>
                                <m:r>
                                  <a:rPr lang="en-US" sz="2400" b="0" i="1" smtClean="0">
                                    <a:latin typeface="Cambria Math"/>
                                    <a:ea typeface="Cambria Math"/>
                                  </a:rPr>
                                  <m:t>𝑅</m:t>
                                </m:r>
                              </m:e>
                              <m:sub>
                                <m:r>
                                  <a:rPr lang="en-US" sz="2400" b="0" i="1" smtClean="0">
                                    <a:latin typeface="Cambria Math"/>
                                    <a:ea typeface="Cambria Math"/>
                                  </a:rPr>
                                  <m:t>𝐿</m:t>
                                </m:r>
                              </m:sub>
                              <m:sup>
                                <m:r>
                                  <a:rPr lang="en-US" sz="2400" b="0" i="1" smtClean="0">
                                    <a:latin typeface="Cambria Math"/>
                                    <a:ea typeface="Cambria Math"/>
                                  </a:rPr>
                                  <m:t>2</m:t>
                                </m:r>
                              </m:sup>
                            </m:sSubSup>
                          </m:num>
                          <m:den>
                            <m:r>
                              <a:rPr lang="en-US" sz="2400" b="0" i="1" smtClean="0">
                                <a:latin typeface="Cambria Math"/>
                                <a:ea typeface="Cambria Math"/>
                              </a:rPr>
                              <m:t>𝐿</m:t>
                            </m:r>
                            <m:r>
                              <a:rPr lang="en-US" sz="2400" b="0" i="1" smtClean="0">
                                <a:latin typeface="Cambria Math"/>
                                <a:ea typeface="Cambria Math"/>
                              </a:rPr>
                              <m:t>2</m:t>
                            </m:r>
                          </m:den>
                        </m:f>
                      </m:e>
                    </m:rad>
                    <m:r>
                      <a:rPr lang="en-US" sz="2400" b="0" i="1" smtClean="0">
                        <a:latin typeface="Cambria Math"/>
                        <a:ea typeface="Cambria Math"/>
                      </a:rPr>
                      <m:t>=</m:t>
                    </m:r>
                    <m:f>
                      <m:fPr>
                        <m:ctrlPr>
                          <a:rPr lang="en-US" sz="2400" b="0" i="1" smtClean="0">
                            <a:latin typeface="Cambria Math"/>
                            <a:ea typeface="Cambria Math"/>
                          </a:rPr>
                        </m:ctrlPr>
                      </m:fPr>
                      <m:num>
                        <m:r>
                          <a:rPr lang="en-US" sz="2400" b="0" i="1" smtClean="0">
                            <a:latin typeface="Cambria Math"/>
                            <a:ea typeface="Cambria Math"/>
                          </a:rPr>
                          <m:t>1</m:t>
                        </m:r>
                      </m:num>
                      <m:den>
                        <m:rad>
                          <m:radPr>
                            <m:degHide m:val="on"/>
                            <m:ctrlPr>
                              <a:rPr lang="en-US" sz="2400" b="0" i="1" smtClean="0">
                                <a:latin typeface="Cambria Math"/>
                                <a:ea typeface="Cambria Math"/>
                              </a:rPr>
                            </m:ctrlPr>
                          </m:radPr>
                          <m:deg/>
                          <m:e>
                            <m:r>
                              <a:rPr lang="en-US" sz="2400" b="0" i="1" smtClean="0">
                                <a:latin typeface="Cambria Math"/>
                                <a:ea typeface="Cambria Math"/>
                              </a:rPr>
                              <m:t>𝐿𝐶</m:t>
                            </m:r>
                          </m:e>
                        </m:rad>
                      </m:den>
                    </m:f>
                  </m:oMath>
                </a14:m>
                <a:r>
                  <a:rPr lang="en-US" sz="2400" dirty="0" smtClean="0"/>
                  <a:t> </a:t>
                </a:r>
                <a14:m>
                  <m:oMath xmlns:m="http://schemas.openxmlformats.org/officeDocument/2006/math">
                    <m:rad>
                      <m:radPr>
                        <m:degHide m:val="on"/>
                        <m:ctrlPr>
                          <a:rPr lang="en-US" sz="2400" i="1" dirty="0" smtClean="0">
                            <a:latin typeface="Cambria Math"/>
                          </a:rPr>
                        </m:ctrlPr>
                      </m:radPr>
                      <m:deg/>
                      <m:e>
                        <m:r>
                          <a:rPr lang="en-US" sz="2400" b="0" i="1" dirty="0" smtClean="0">
                            <a:latin typeface="Cambria Math"/>
                          </a:rPr>
                          <m:t>1−</m:t>
                        </m:r>
                        <m:f>
                          <m:fPr>
                            <m:ctrlPr>
                              <a:rPr lang="en-US" sz="2400" b="0" i="1" dirty="0" smtClean="0">
                                <a:latin typeface="Cambria Math"/>
                              </a:rPr>
                            </m:ctrlPr>
                          </m:fPr>
                          <m:num>
                            <m:r>
                              <a:rPr lang="en-US" sz="2400" b="0" i="1" dirty="0" smtClean="0">
                                <a:latin typeface="Cambria Math"/>
                              </a:rPr>
                              <m:t>𝐶</m:t>
                            </m:r>
                            <m:sSubSup>
                              <m:sSubSupPr>
                                <m:ctrlPr>
                                  <a:rPr lang="en-US" sz="2400" b="0" i="1" dirty="0" smtClean="0">
                                    <a:latin typeface="Cambria Math"/>
                                  </a:rPr>
                                </m:ctrlPr>
                              </m:sSubSupPr>
                              <m:e>
                                <m:r>
                                  <a:rPr lang="en-US" sz="2400" b="0" i="1" dirty="0" smtClean="0">
                                    <a:latin typeface="Cambria Math"/>
                                  </a:rPr>
                                  <m:t>𝑅</m:t>
                                </m:r>
                              </m:e>
                              <m:sub>
                                <m:r>
                                  <a:rPr lang="en-US" sz="2400" b="0" i="1" dirty="0" smtClean="0">
                                    <a:latin typeface="Cambria Math"/>
                                  </a:rPr>
                                  <m:t>𝐿</m:t>
                                </m:r>
                              </m:sub>
                              <m:sup>
                                <m:r>
                                  <a:rPr lang="en-US" sz="2400" b="0" i="1" dirty="0" smtClean="0">
                                    <a:latin typeface="Cambria Math"/>
                                  </a:rPr>
                                  <m:t>2</m:t>
                                </m:r>
                              </m:sup>
                            </m:sSubSup>
                          </m:num>
                          <m:den>
                            <m:r>
                              <a:rPr lang="en-US" sz="2400" b="0" i="1" dirty="0" smtClean="0">
                                <a:latin typeface="Cambria Math"/>
                              </a:rPr>
                              <m:t>𝐿</m:t>
                            </m:r>
                          </m:den>
                        </m:f>
                      </m:e>
                    </m:rad>
                  </m:oMath>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2879110" y="1081130"/>
                <a:ext cx="8744794" cy="84388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5709220" y="2249213"/>
                <a:ext cx="4217116" cy="582404"/>
              </a:xfrm>
              <a:prstGeom prst="rect">
                <a:avLst/>
              </a:prstGeom>
              <a:noFill/>
            </p:spPr>
            <p:txBody>
              <a:bodyPr wrap="none" rtlCol="0">
                <a:spAutoFit/>
              </a:bodyPr>
              <a:lstStyle/>
              <a:p>
                <a14:m>
                  <m:oMath xmlns:m="http://schemas.openxmlformats.org/officeDocument/2006/math">
                    <m:r>
                      <a:rPr lang="en-US" sz="2000" i="1" smtClean="0">
                        <a:latin typeface="Cambria Math"/>
                        <a:ea typeface="Cambria Math"/>
                      </a:rPr>
                      <m:t>𝜔</m:t>
                    </m:r>
                    <m:r>
                      <a:rPr lang="en-US" sz="2000" b="0" i="1" baseline="-25000" smtClean="0">
                        <a:latin typeface="Cambria Math"/>
                        <a:ea typeface="Cambria Math"/>
                      </a:rPr>
                      <m:t>𝑟</m:t>
                    </m:r>
                    <m:r>
                      <a:rPr lang="en-US" sz="2000" b="0" i="1" smtClean="0">
                        <a:latin typeface="Cambria Math"/>
                        <a:ea typeface="Cambria Math"/>
                      </a:rPr>
                      <m:t> </m:t>
                    </m:r>
                    <m:r>
                      <a:rPr lang="en-US" sz="2000" b="0" i="1" smtClean="0">
                        <a:latin typeface="Cambria Math"/>
                        <a:ea typeface="Cambria Math"/>
                      </a:rPr>
                      <m:t>𝑒𝑥𝑖𝑠𝑡𝑠</m:t>
                    </m:r>
                    <m:r>
                      <a:rPr lang="en-US" sz="2000" b="0" i="1" smtClean="0">
                        <a:latin typeface="Cambria Math"/>
                        <a:ea typeface="Cambria Math"/>
                      </a:rPr>
                      <m:t> </m:t>
                    </m:r>
                    <m:d>
                      <m:dPr>
                        <m:ctrlPr>
                          <a:rPr lang="en-US" sz="2000" b="0" i="1" smtClean="0">
                            <a:latin typeface="Cambria Math"/>
                            <a:ea typeface="Cambria Math"/>
                          </a:rPr>
                        </m:ctrlPr>
                      </m:dPr>
                      <m:e>
                        <m:r>
                          <a:rPr lang="en-US" sz="2000" b="0" i="1" smtClean="0">
                            <a:latin typeface="Cambria Math"/>
                            <a:ea typeface="Cambria Math"/>
                          </a:rPr>
                          <m:t>𝑖𝑠</m:t>
                        </m:r>
                        <m:r>
                          <a:rPr lang="en-US" sz="2000" b="0" i="1" smtClean="0">
                            <a:latin typeface="Cambria Math"/>
                            <a:ea typeface="Cambria Math"/>
                          </a:rPr>
                          <m:t> </m:t>
                        </m:r>
                        <m:r>
                          <a:rPr lang="en-US" sz="2000" b="0" i="1" smtClean="0">
                            <a:latin typeface="Cambria Math"/>
                            <a:ea typeface="Cambria Math"/>
                          </a:rPr>
                          <m:t>𝑟𝑒𝑎𝑙</m:t>
                        </m:r>
                      </m:e>
                    </m:d>
                    <m:r>
                      <a:rPr lang="en-US" sz="2000" b="0" i="1" smtClean="0">
                        <a:latin typeface="Cambria Math"/>
                        <a:ea typeface="Cambria Math"/>
                      </a:rPr>
                      <m:t>𝑜𝑛𝑙𝑦</m:t>
                    </m:r>
                    <m:r>
                      <a:rPr lang="en-US" sz="2000" b="0" i="1" smtClean="0">
                        <a:latin typeface="Cambria Math"/>
                        <a:ea typeface="Cambria Math"/>
                      </a:rPr>
                      <m:t> </m:t>
                    </m:r>
                    <m:r>
                      <a:rPr lang="en-US" sz="2000" b="0" i="1" smtClean="0">
                        <a:latin typeface="Cambria Math"/>
                        <a:ea typeface="Cambria Math"/>
                      </a:rPr>
                      <m:t>𝑤h𝑒𝑛</m:t>
                    </m:r>
                    <m:r>
                      <a:rPr lang="en-US" sz="2000" b="0" i="1" smtClean="0">
                        <a:latin typeface="Cambria Math"/>
                        <a:ea typeface="Cambria Math"/>
                      </a:rPr>
                      <m:t> </m:t>
                    </m:r>
                    <m:f>
                      <m:fPr>
                        <m:ctrlPr>
                          <a:rPr lang="en-US" sz="2000" b="0" i="1" smtClean="0">
                            <a:latin typeface="Cambria Math"/>
                            <a:ea typeface="Cambria Math"/>
                          </a:rPr>
                        </m:ctrlPr>
                      </m:fPr>
                      <m:num>
                        <m:r>
                          <a:rPr lang="en-US" sz="2000" b="0" i="1" smtClean="0">
                            <a:latin typeface="Cambria Math"/>
                            <a:ea typeface="Cambria Math"/>
                          </a:rPr>
                          <m:t>𝐶</m:t>
                        </m:r>
                        <m:sSubSup>
                          <m:sSubSupPr>
                            <m:ctrlPr>
                              <a:rPr lang="en-US" sz="2000" b="0" i="1" smtClean="0">
                                <a:latin typeface="Cambria Math"/>
                                <a:ea typeface="Cambria Math"/>
                              </a:rPr>
                            </m:ctrlPr>
                          </m:sSubSupPr>
                          <m:e>
                            <m:r>
                              <a:rPr lang="en-US" sz="2000" b="0" i="1" smtClean="0">
                                <a:latin typeface="Cambria Math"/>
                                <a:ea typeface="Cambria Math"/>
                              </a:rPr>
                              <m:t>𝑅</m:t>
                            </m:r>
                          </m:e>
                          <m:sub>
                            <m:r>
                              <a:rPr lang="en-US" sz="2000" b="0" i="1" smtClean="0">
                                <a:latin typeface="Cambria Math"/>
                                <a:ea typeface="Cambria Math"/>
                              </a:rPr>
                              <m:t>𝐿</m:t>
                            </m:r>
                          </m:sub>
                          <m:sup>
                            <m:r>
                              <a:rPr lang="en-US" sz="2000" b="0" i="1" smtClean="0">
                                <a:latin typeface="Cambria Math"/>
                                <a:ea typeface="Cambria Math"/>
                              </a:rPr>
                              <m:t>2</m:t>
                            </m:r>
                          </m:sup>
                        </m:sSubSup>
                      </m:num>
                      <m:den>
                        <m:r>
                          <a:rPr lang="en-US" sz="2000" b="0" i="1" smtClean="0">
                            <a:latin typeface="Cambria Math"/>
                            <a:ea typeface="Cambria Math"/>
                          </a:rPr>
                          <m:t>𝐿</m:t>
                        </m:r>
                      </m:den>
                    </m:f>
                  </m:oMath>
                </a14:m>
                <a:r>
                  <a:rPr lang="en-US" sz="2000" dirty="0" smtClean="0"/>
                  <a:t> &lt; 1</a:t>
                </a:r>
                <a:endParaRPr lang="en-US" sz="2000" dirty="0"/>
              </a:p>
            </p:txBody>
          </p:sp>
        </mc:Choice>
        <mc:Fallback>
          <p:sp>
            <p:nvSpPr>
              <p:cNvPr id="33" name="TextBox 32"/>
              <p:cNvSpPr txBox="1">
                <a:spLocks noRot="1" noChangeAspect="1" noMove="1" noResize="1" noEditPoints="1" noAdjustHandles="1" noChangeArrowheads="1" noChangeShapeType="1" noTextEdit="1"/>
              </p:cNvSpPr>
              <p:nvPr/>
            </p:nvSpPr>
            <p:spPr>
              <a:xfrm>
                <a:off x="5709220" y="2249213"/>
                <a:ext cx="4217116" cy="582404"/>
              </a:xfrm>
              <a:prstGeom prst="rect">
                <a:avLst/>
              </a:prstGeom>
              <a:blipFill rotWithShape="1">
                <a:blip r:embed="rId12"/>
                <a:stretch>
                  <a:fillRect r="-579" b="-7292"/>
                </a:stretch>
              </a:blipFill>
            </p:spPr>
            <p:txBody>
              <a:bodyPr/>
              <a:lstStyle/>
              <a:p>
                <a:r>
                  <a:rPr lang="en-US">
                    <a:noFill/>
                  </a:rPr>
                  <a:t> </a:t>
                </a:r>
              </a:p>
            </p:txBody>
          </p:sp>
        </mc:Fallback>
      </mc:AlternateContent>
      <p:sp>
        <p:nvSpPr>
          <p:cNvPr id="34" name="TextBox 33"/>
          <p:cNvSpPr txBox="1"/>
          <p:nvPr/>
        </p:nvSpPr>
        <p:spPr>
          <a:xfrm>
            <a:off x="806405" y="367862"/>
            <a:ext cx="6056850" cy="369332"/>
          </a:xfrm>
          <a:prstGeom prst="rect">
            <a:avLst/>
          </a:prstGeom>
          <a:noFill/>
        </p:spPr>
        <p:txBody>
          <a:bodyPr wrap="square" rtlCol="0">
            <a:spAutoFit/>
          </a:bodyPr>
          <a:lstStyle/>
          <a:p>
            <a:r>
              <a:rPr lang="en-US" dirty="0" smtClean="0"/>
              <a:t>SALMAN</a:t>
            </a:r>
            <a:endParaRPr lang="en-US" dirty="0"/>
          </a:p>
        </p:txBody>
      </p:sp>
    </p:spTree>
    <p:extLst>
      <p:ext uri="{BB962C8B-B14F-4D97-AF65-F5344CB8AC3E}">
        <p14:creationId xmlns:p14="http://schemas.microsoft.com/office/powerpoint/2010/main" val="120089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58898" y="302358"/>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-3</a:t>
            </a:r>
          </a:p>
        </p:txBody>
      </p:sp>
      <p:sp>
        <p:nvSpPr>
          <p:cNvPr id="7" name="Rectangle 6"/>
          <p:cNvSpPr/>
          <p:nvPr/>
        </p:nvSpPr>
        <p:spPr>
          <a:xfrm>
            <a:off x="658898" y="976080"/>
            <a:ext cx="6591657" cy="1107996"/>
          </a:xfrm>
          <a:prstGeom prst="rect">
            <a:avLst/>
          </a:prstGeom>
        </p:spPr>
        <p:txBody>
          <a:bodyPr wrap="square">
            <a:spAutoFit/>
          </a:bodyPr>
          <a:lstStyle/>
          <a:p>
            <a:pPr algn="just"/>
            <a:r>
              <a:rPr lang="en-US" sz="2200" dirty="0">
                <a:solidFill>
                  <a:srgbClr val="C00000"/>
                </a:solidFill>
                <a:latin typeface="Cambria" panose="02040503050406030204" pitchFamily="18" charset="0"/>
              </a:rPr>
              <a:t>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i="1" dirty="0">
                <a:solidFill>
                  <a:srgbClr val="C00000"/>
                </a:solidFill>
                <a:latin typeface="Cambria" panose="02040503050406030204" pitchFamily="18" charset="0"/>
              </a:rPr>
              <a:t> </a:t>
            </a:r>
            <a:r>
              <a:rPr lang="en-US" sz="2200" dirty="0">
                <a:solidFill>
                  <a:srgbClr val="C00000"/>
                </a:solidFill>
                <a:latin typeface="Cambria" panose="02040503050406030204" pitchFamily="18" charset="0"/>
              </a:rPr>
              <a:t>= 5 Ω. The source is </a:t>
            </a:r>
            <a:r>
              <a:rPr lang="en-US" sz="2200" i="1" dirty="0">
                <a:solidFill>
                  <a:srgbClr val="C00000"/>
                </a:solidFill>
                <a:latin typeface="Cambria" panose="02040503050406030204" pitchFamily="18" charset="0"/>
              </a:rPr>
              <a:t>v</a:t>
            </a:r>
            <a:r>
              <a:rPr lang="en-US" sz="2200" i="1" baseline="-25000" dirty="0">
                <a:solidFill>
                  <a:srgbClr val="C00000"/>
                </a:solidFill>
                <a:latin typeface="Cambria" panose="02040503050406030204" pitchFamily="18" charset="0"/>
              </a:rPr>
              <a:t>in </a:t>
            </a:r>
            <a:r>
              <a:rPr lang="en-US" sz="2200" dirty="0">
                <a:solidFill>
                  <a:srgbClr val="C00000"/>
                </a:solidFill>
                <a:latin typeface="Cambria" panose="02040503050406030204" pitchFamily="18" charset="0"/>
              </a:rPr>
              <a:t>= 12 </a:t>
            </a:r>
            <a:r>
              <a:rPr lang="en-US" sz="2200" dirty="0" err="1">
                <a:solidFill>
                  <a:srgbClr val="C00000"/>
                </a:solidFill>
                <a:latin typeface="Cambria" panose="02040503050406030204" pitchFamily="18" charset="0"/>
              </a:rPr>
              <a:t>V</a:t>
            </a:r>
            <a:r>
              <a:rPr lang="en-US" sz="2200" baseline="-25000" dirty="0" err="1">
                <a:solidFill>
                  <a:srgbClr val="C00000"/>
                </a:solidFill>
                <a:latin typeface="Cambria" panose="02040503050406030204" pitchFamily="18" charset="0"/>
              </a:rPr>
              <a:t>rms</a:t>
            </a:r>
            <a:r>
              <a:rPr lang="en-US" sz="2200" dirty="0">
                <a:solidFill>
                  <a:srgbClr val="C00000"/>
                </a:solidFill>
                <a:latin typeface="Cambria" panose="02040503050406030204" pitchFamily="18" charset="0"/>
              </a:rPr>
              <a:t> at 10 rad/s.</a:t>
            </a:r>
          </a:p>
        </p:txBody>
      </p:sp>
      <p:grpSp>
        <p:nvGrpSpPr>
          <p:cNvPr id="2" name="Group 1"/>
          <p:cNvGrpSpPr/>
          <p:nvPr/>
        </p:nvGrpSpPr>
        <p:grpSpPr>
          <a:xfrm>
            <a:off x="6420263" y="2059432"/>
            <a:ext cx="4959853" cy="2059097"/>
            <a:chOff x="5358430" y="687885"/>
            <a:chExt cx="6648428" cy="2795678"/>
          </a:xfrm>
        </p:grpSpPr>
        <p:cxnSp>
          <p:nvCxnSpPr>
            <p:cNvPr id="13" name="Straight Connector 12"/>
            <p:cNvCxnSpPr/>
            <p:nvPr/>
          </p:nvCxnSpPr>
          <p:spPr>
            <a:xfrm>
              <a:off x="11763922" y="212914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630675" y="226361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1760320" y="144528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632886" y="246326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1653121" y="259340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1802458" y="2816999"/>
              <a:ext cx="0" cy="564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653121" y="282221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4" idx="0"/>
            </p:cNvCxnSpPr>
            <p:nvPr/>
          </p:nvCxnSpPr>
          <p:spPr>
            <a:xfrm flipH="1">
              <a:off x="10979000" y="1447304"/>
              <a:ext cx="771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906207" y="1403843"/>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9888563" y="2489751"/>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41"/>
            <p:cNvSpPr>
              <a:spLocks/>
            </p:cNvSpPr>
            <p:nvPr/>
          </p:nvSpPr>
          <p:spPr bwMode="auto">
            <a:xfrm rot="-10800000" flipV="1">
              <a:off x="10213757" y="1245009"/>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3" name="Freeform 41"/>
            <p:cNvSpPr>
              <a:spLocks/>
            </p:cNvSpPr>
            <p:nvPr/>
          </p:nvSpPr>
          <p:spPr bwMode="auto">
            <a:xfrm rot="-10800000" flipV="1">
              <a:off x="10471793" y="1249693"/>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44" name="Freeform 41"/>
            <p:cNvSpPr>
              <a:spLocks/>
            </p:cNvSpPr>
            <p:nvPr/>
          </p:nvSpPr>
          <p:spPr bwMode="auto">
            <a:xfrm rot="-10800000" flipV="1">
              <a:off x="10720964" y="1254377"/>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45" name="Straight Connector 44"/>
            <p:cNvCxnSpPr/>
            <p:nvPr/>
          </p:nvCxnSpPr>
          <p:spPr>
            <a:xfrm flipV="1">
              <a:off x="7638562" y="119191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7948125" y="119191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81439" y="119191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311867" y="140384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37436" y="120858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2"/>
            </p:cNvCxnSpPr>
            <p:nvPr/>
          </p:nvCxnSpPr>
          <p:spPr>
            <a:xfrm flipH="1" flipV="1">
              <a:off x="8383305" y="1420512"/>
              <a:ext cx="18304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9512327" y="227347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52" name="Arc 51"/>
            <p:cNvSpPr/>
            <p:nvPr/>
          </p:nvSpPr>
          <p:spPr>
            <a:xfrm>
              <a:off x="9331350" y="248975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p:cNvSpPr txBox="1"/>
                <p:nvPr/>
              </p:nvSpPr>
              <p:spPr>
                <a:xfrm>
                  <a:off x="9426232" y="1752909"/>
                  <a:ext cx="401072" cy="4001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𝑪</m:t>
                        </m:r>
                      </m:oMath>
                    </m:oMathPara>
                  </a14:m>
                  <a:endParaRPr lang="en-US" sz="2000" b="1" dirty="0">
                    <a:latin typeface="Cambria" panose="020405030504060302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426232" y="1752909"/>
                  <a:ext cx="401072" cy="400109"/>
                </a:xfrm>
                <a:prstGeom prst="rect">
                  <a:avLst/>
                </a:prstGeom>
                <a:blipFill>
                  <a:blip r:embed="rId3"/>
                  <a:stretch>
                    <a:fillRect r="-12245" b="-31250"/>
                  </a:stretch>
                </a:blipFill>
              </p:spPr>
              <p:txBody>
                <a:bodyPr/>
                <a:lstStyle/>
                <a:p>
                  <a:r>
                    <a:rPr lang="en-US">
                      <a:noFill/>
                    </a:rPr>
                    <a:t> </a:t>
                  </a:r>
                </a:p>
              </p:txBody>
            </p:sp>
          </mc:Fallback>
        </mc:AlternateContent>
        <p:sp>
          <p:nvSpPr>
            <p:cNvPr id="55" name="Right Arrow 54"/>
            <p:cNvSpPr/>
            <p:nvPr/>
          </p:nvSpPr>
          <p:spPr>
            <a:xfrm>
              <a:off x="8406636" y="2318878"/>
              <a:ext cx="716627" cy="291117"/>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657298" y="2116595"/>
              <a:ext cx="871538" cy="8001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flipV="1">
              <a:off x="7047005" y="1403843"/>
              <a:ext cx="576246"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7047005" y="1403843"/>
              <a:ext cx="0" cy="673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7082765" y="2903630"/>
              <a:ext cx="0" cy="478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58430" y="2263618"/>
              <a:ext cx="1325235" cy="64633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69" name="TextBox 68"/>
            <p:cNvSpPr txBox="1"/>
            <p:nvPr/>
          </p:nvSpPr>
          <p:spPr>
            <a:xfrm>
              <a:off x="6960009" y="2520892"/>
              <a:ext cx="263214" cy="369332"/>
            </a:xfrm>
            <a:prstGeom prst="rect">
              <a:avLst/>
            </a:prstGeom>
            <a:noFill/>
          </p:spPr>
          <p:txBody>
            <a:bodyPr wrap="none" rtlCol="0">
              <a:spAutoFit/>
            </a:bodyPr>
            <a:lstStyle/>
            <a:p>
              <a:r>
                <a:rPr lang="en-US" b="1" dirty="0">
                  <a:latin typeface="Cambria" panose="02040503050406030204" pitchFamily="18" charset="0"/>
                </a:rPr>
                <a:t>-</a:t>
              </a:r>
            </a:p>
          </p:txBody>
        </p:sp>
        <p:sp>
          <p:nvSpPr>
            <p:cNvPr id="70" name="TextBox 69"/>
            <p:cNvSpPr txBox="1"/>
            <p:nvPr/>
          </p:nvSpPr>
          <p:spPr>
            <a:xfrm>
              <a:off x="6922304" y="2118344"/>
              <a:ext cx="320922" cy="369332"/>
            </a:xfrm>
            <a:prstGeom prst="rect">
              <a:avLst/>
            </a:prstGeom>
            <a:noFill/>
          </p:spPr>
          <p:txBody>
            <a:bodyPr wrap="none" rtlCol="0">
              <a:spAutoFit/>
            </a:bodyPr>
            <a:lstStyle/>
            <a:p>
              <a:r>
                <a:rPr lang="en-US" b="1" dirty="0">
                  <a:latin typeface="Cambria" panose="02040503050406030204" pitchFamily="18" charset="0"/>
                </a:rPr>
                <a:t>+</a:t>
              </a:r>
            </a:p>
          </p:txBody>
        </p:sp>
        <p:cxnSp>
          <p:nvCxnSpPr>
            <p:cNvPr id="74" name="Straight Connector 73"/>
            <p:cNvCxnSpPr/>
            <p:nvPr/>
          </p:nvCxnSpPr>
          <p:spPr>
            <a:xfrm flipH="1">
              <a:off x="7091617" y="3381765"/>
              <a:ext cx="47108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554577" y="687885"/>
              <a:ext cx="1195584"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80" name="TextBox 79"/>
                <p:cNvSpPr txBox="1"/>
                <p:nvPr/>
              </p:nvSpPr>
              <p:spPr>
                <a:xfrm>
                  <a:off x="10349597" y="795391"/>
                  <a:ext cx="38664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𝑳</m:t>
                        </m:r>
                      </m:oMath>
                    </m:oMathPara>
                  </a14:m>
                  <a:endParaRPr lang="en-US" sz="2000" b="1" dirty="0">
                    <a:latin typeface="Cambria" panose="02040503050406030204" pitchFamily="18" charset="0"/>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0349597" y="795391"/>
                  <a:ext cx="386644" cy="400110"/>
                </a:xfrm>
                <a:prstGeom prst="rect">
                  <a:avLst/>
                </a:prstGeom>
                <a:blipFill>
                  <a:blip r:embed="rId4"/>
                  <a:stretch>
                    <a:fillRect r="-12766" b="-31250"/>
                  </a:stretch>
                </a:blipFill>
              </p:spPr>
              <p:txBody>
                <a:bodyPr/>
                <a:lstStyle/>
                <a:p>
                  <a:r>
                    <a:rPr lang="en-US">
                      <a:noFill/>
                    </a:rPr>
                    <a:t> </a:t>
                  </a:r>
                </a:p>
              </p:txBody>
            </p:sp>
          </mc:Fallback>
        </mc:AlternateContent>
        <p:sp>
          <p:nvSpPr>
            <p:cNvPr id="81" name="TextBox 80"/>
            <p:cNvSpPr txBox="1"/>
            <p:nvPr/>
          </p:nvSpPr>
          <p:spPr>
            <a:xfrm>
              <a:off x="11029822" y="2170306"/>
              <a:ext cx="490840" cy="400110"/>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L</a:t>
              </a:r>
              <a:r>
                <a:rPr lang="en-US" sz="2000" dirty="0">
                  <a:latin typeface="Cambria" panose="02040503050406030204" pitchFamily="18" charset="0"/>
                </a:rPr>
                <a:t> </a:t>
              </a:r>
            </a:p>
          </p:txBody>
        </p:sp>
        <p:sp>
          <p:nvSpPr>
            <p:cNvPr id="82" name="Oval 81"/>
            <p:cNvSpPr/>
            <p:nvPr/>
          </p:nvSpPr>
          <p:spPr>
            <a:xfrm>
              <a:off x="8679076" y="1318714"/>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73451" y="3279967"/>
              <a:ext cx="186195" cy="203596"/>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309117" y="1707788"/>
              <a:ext cx="625492" cy="461666"/>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grpSp>
      <p:sp>
        <p:nvSpPr>
          <p:cNvPr id="86" name="TextBox 85"/>
          <p:cNvSpPr txBox="1"/>
          <p:nvPr/>
        </p:nvSpPr>
        <p:spPr>
          <a:xfrm>
            <a:off x="700688" y="3120964"/>
            <a:ext cx="2140522" cy="461665"/>
          </a:xfrm>
          <a:prstGeom prst="rect">
            <a:avLst/>
          </a:prstGeom>
          <a:noFill/>
        </p:spPr>
        <p:txBody>
          <a:bodyPr wrap="none" rtlCol="0">
            <a:spAutoFit/>
          </a:bodyPr>
          <a:lstStyle/>
          <a:p>
            <a:r>
              <a:rPr lang="en-US" sz="2400" dirty="0">
                <a:latin typeface="Cambria" panose="02040503050406030204" pitchFamily="18" charset="0"/>
              </a:rPr>
              <a:t>Y</a:t>
            </a:r>
            <a:r>
              <a:rPr lang="en-US" sz="2400" baseline="-25000" dirty="0">
                <a:latin typeface="Cambria" panose="02040503050406030204" pitchFamily="18" charset="0"/>
              </a:rPr>
              <a:t>in</a:t>
            </a:r>
            <a:r>
              <a:rPr lang="en-US" sz="2400" dirty="0">
                <a:latin typeface="Cambria" panose="02040503050406030204" pitchFamily="18" charset="0"/>
              </a:rPr>
              <a:t> (</a:t>
            </a:r>
            <a:r>
              <a:rPr lang="en-US" sz="2400" dirty="0" err="1">
                <a:latin typeface="Cambria" panose="02040503050406030204" pitchFamily="18" charset="0"/>
              </a:rPr>
              <a:t>jw</a:t>
            </a:r>
            <a:r>
              <a:rPr lang="en-US" sz="2400" baseline="-25000" dirty="0" err="1">
                <a:latin typeface="Cambria" panose="02040503050406030204" pitchFamily="18" charset="0"/>
              </a:rPr>
              <a:t>r</a:t>
            </a:r>
            <a:r>
              <a:rPr lang="en-US" sz="2400" dirty="0">
                <a:latin typeface="Cambria" panose="02040503050406030204" pitchFamily="18" charset="0"/>
              </a:rPr>
              <a:t>) = 1/</a:t>
            </a:r>
            <a:r>
              <a:rPr lang="en-US" sz="2400" dirty="0" err="1">
                <a:latin typeface="Cambria" panose="02040503050406030204" pitchFamily="18" charset="0"/>
              </a:rPr>
              <a:t>R</a:t>
            </a:r>
            <a:r>
              <a:rPr lang="en-US" sz="2400" baseline="-25000" dirty="0" err="1">
                <a:latin typeface="Cambria" panose="02040503050406030204" pitchFamily="18" charset="0"/>
              </a:rPr>
              <a:t>s</a:t>
            </a:r>
            <a:endParaRPr lang="en-US" sz="2400" baseline="-25000" dirty="0">
              <a:latin typeface="Cambria" panose="02040503050406030204" pitchFamily="18" charset="0"/>
            </a:endParaRPr>
          </a:p>
        </p:txBody>
      </p:sp>
      <p:cxnSp>
        <p:nvCxnSpPr>
          <p:cNvPr id="56" name="Straight Connector 55"/>
          <p:cNvCxnSpPr/>
          <p:nvPr/>
        </p:nvCxnSpPr>
        <p:spPr>
          <a:xfrm>
            <a:off x="10254924" y="5336834"/>
            <a:ext cx="181235" cy="9904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155519" y="5435875"/>
            <a:ext cx="256307" cy="14790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0252237" y="4833147"/>
            <a:ext cx="0" cy="519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157169" y="5582922"/>
            <a:ext cx="243031" cy="10579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172265" y="5678772"/>
            <a:ext cx="227935" cy="16693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0283673" y="5843456"/>
            <a:ext cx="0" cy="4159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72265" y="5847295"/>
            <a:ext cx="111408" cy="1198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344598" y="4673440"/>
            <a:ext cx="106587" cy="1683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575537" y="4673440"/>
            <a:ext cx="141230"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51187" y="4673440"/>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846896" y="4829534"/>
            <a:ext cx="53294" cy="15609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716767" y="4685718"/>
            <a:ext cx="124351" cy="31218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8900190" y="4841811"/>
            <a:ext cx="13655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ight Arrow 93"/>
          <p:cNvSpPr/>
          <p:nvPr/>
        </p:nvSpPr>
        <p:spPr>
          <a:xfrm>
            <a:off x="8857643" y="5619331"/>
            <a:ext cx="534617" cy="214416"/>
          </a:xfrm>
          <a:prstGeom prst="rightArrow">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612556" y="5354496"/>
            <a:ext cx="650184" cy="5892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flipH="1" flipV="1">
            <a:off x="7903285" y="4829534"/>
            <a:ext cx="429890" cy="1"/>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903285" y="4829534"/>
            <a:ext cx="0" cy="4957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7929963" y="5934170"/>
            <a:ext cx="0" cy="352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643576" y="5462783"/>
            <a:ext cx="988650" cy="476041"/>
          </a:xfrm>
          <a:prstGeom prst="rect">
            <a:avLst/>
          </a:prstGeom>
          <a:noFill/>
        </p:spPr>
        <p:txBody>
          <a:bodyPr wrap="none" rtlCol="0">
            <a:spAutoFit/>
          </a:bodyPr>
          <a:lstStyle/>
          <a:p>
            <a:pPr algn="ctr"/>
            <a:r>
              <a:rPr lang="en-US" b="1" dirty="0">
                <a:solidFill>
                  <a:srgbClr val="FF0000"/>
                </a:solidFill>
                <a:latin typeface="Cambria" panose="02040503050406030204" pitchFamily="18" charset="0"/>
              </a:rPr>
              <a:t>12 V at</a:t>
            </a:r>
          </a:p>
          <a:p>
            <a:pPr algn="ctr"/>
            <a:r>
              <a:rPr lang="en-US" b="1" dirty="0">
                <a:solidFill>
                  <a:srgbClr val="FF0000"/>
                </a:solidFill>
                <a:latin typeface="Cambria" panose="02040503050406030204" pitchFamily="18" charset="0"/>
              </a:rPr>
              <a:t>10 rad/sec</a:t>
            </a:r>
          </a:p>
        </p:txBody>
      </p:sp>
      <p:sp>
        <p:nvSpPr>
          <p:cNvPr id="100" name="TextBox 99"/>
          <p:cNvSpPr txBox="1"/>
          <p:nvPr/>
        </p:nvSpPr>
        <p:spPr>
          <a:xfrm>
            <a:off x="7838384" y="5652272"/>
            <a:ext cx="196363" cy="272024"/>
          </a:xfrm>
          <a:prstGeom prst="rect">
            <a:avLst/>
          </a:prstGeom>
          <a:noFill/>
        </p:spPr>
        <p:txBody>
          <a:bodyPr wrap="none" rtlCol="0">
            <a:spAutoFit/>
          </a:bodyPr>
          <a:lstStyle/>
          <a:p>
            <a:r>
              <a:rPr lang="en-US" b="1" dirty="0">
                <a:latin typeface="Cambria" panose="02040503050406030204" pitchFamily="18" charset="0"/>
              </a:rPr>
              <a:t>-</a:t>
            </a:r>
          </a:p>
        </p:txBody>
      </p:sp>
      <p:sp>
        <p:nvSpPr>
          <p:cNvPr id="101" name="TextBox 100"/>
          <p:cNvSpPr txBox="1"/>
          <p:nvPr/>
        </p:nvSpPr>
        <p:spPr>
          <a:xfrm>
            <a:off x="7810256" y="5355784"/>
            <a:ext cx="239414" cy="272024"/>
          </a:xfrm>
          <a:prstGeom prst="rect">
            <a:avLst/>
          </a:prstGeom>
          <a:noFill/>
        </p:spPr>
        <p:txBody>
          <a:bodyPr wrap="none" rtlCol="0">
            <a:spAutoFit/>
          </a:bodyPr>
          <a:lstStyle/>
          <a:p>
            <a:r>
              <a:rPr lang="en-US" b="1" dirty="0">
                <a:latin typeface="Cambria" panose="02040503050406030204" pitchFamily="18" charset="0"/>
              </a:rPr>
              <a:t>+</a:t>
            </a:r>
          </a:p>
        </p:txBody>
      </p:sp>
      <p:cxnSp>
        <p:nvCxnSpPr>
          <p:cNvPr id="102" name="Straight Connector 101"/>
          <p:cNvCxnSpPr/>
          <p:nvPr/>
        </p:nvCxnSpPr>
        <p:spPr>
          <a:xfrm flipH="1">
            <a:off x="7936566" y="6286330"/>
            <a:ext cx="236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281943" y="4302210"/>
            <a:ext cx="891928" cy="294692"/>
          </a:xfrm>
          <a:prstGeom prst="rect">
            <a:avLst/>
          </a:prstGeom>
          <a:noFill/>
        </p:spPr>
        <p:txBody>
          <a:bodyPr wrap="none" rtlCol="0">
            <a:spAutoFit/>
          </a:bodyPr>
          <a:lstStyle/>
          <a:p>
            <a:r>
              <a:rPr lang="en-US" sz="2000" dirty="0">
                <a:latin typeface="Cambria" panose="02040503050406030204" pitchFamily="18" charset="0"/>
              </a:rPr>
              <a:t>R</a:t>
            </a:r>
            <a:r>
              <a:rPr lang="en-US" sz="2000" baseline="-25000" dirty="0">
                <a:latin typeface="Cambria" panose="02040503050406030204" pitchFamily="18" charset="0"/>
              </a:rPr>
              <a:t>S</a:t>
            </a:r>
            <a:r>
              <a:rPr lang="en-US" sz="2000" dirty="0">
                <a:latin typeface="Cambria" panose="02040503050406030204" pitchFamily="18" charset="0"/>
              </a:rPr>
              <a:t> = 10 </a:t>
            </a:r>
            <a:r>
              <a:rPr lang="el-GR" sz="2000" dirty="0">
                <a:latin typeface="Cambria" panose="02040503050406030204" pitchFamily="18" charset="0"/>
              </a:rPr>
              <a:t>Ω</a:t>
            </a:r>
            <a:endParaRPr lang="en-US" sz="2000" dirty="0">
              <a:latin typeface="Cambria" panose="02040503050406030204" pitchFamily="18" charset="0"/>
            </a:endParaRPr>
          </a:p>
        </p:txBody>
      </p:sp>
      <p:sp>
        <p:nvSpPr>
          <p:cNvPr id="105" name="TextBox 104"/>
          <p:cNvSpPr txBox="1"/>
          <p:nvPr/>
        </p:nvSpPr>
        <p:spPr>
          <a:xfrm>
            <a:off x="10400200" y="5183313"/>
            <a:ext cx="1322798" cy="707886"/>
          </a:xfrm>
          <a:prstGeom prst="rect">
            <a:avLst/>
          </a:prstGeom>
          <a:noFill/>
        </p:spPr>
        <p:txBody>
          <a:bodyPr wrap="none" rtlCol="0">
            <a:spAutoFit/>
          </a:bodyPr>
          <a:lstStyle/>
          <a:p>
            <a:r>
              <a:rPr lang="en-US" sz="2000" b="1" dirty="0">
                <a:latin typeface="Cambria" panose="02040503050406030204" pitchFamily="18" charset="0"/>
              </a:rPr>
              <a:t>Y</a:t>
            </a:r>
            <a:r>
              <a:rPr lang="en-US" sz="2000" b="1" baseline="-25000" dirty="0">
                <a:latin typeface="Cambria" panose="02040503050406030204" pitchFamily="18" charset="0"/>
              </a:rPr>
              <a:t>in</a:t>
            </a:r>
            <a:r>
              <a:rPr lang="en-US" sz="2000" b="1" dirty="0">
                <a:latin typeface="Cambria" panose="02040503050406030204" pitchFamily="18" charset="0"/>
              </a:rPr>
              <a:t> = 1/R</a:t>
            </a:r>
            <a:r>
              <a:rPr lang="en-US" sz="2000" b="1" baseline="-25000" dirty="0">
                <a:latin typeface="Cambria" panose="02040503050406030204" pitchFamily="18" charset="0"/>
              </a:rPr>
              <a:t>S</a:t>
            </a:r>
          </a:p>
          <a:p>
            <a:r>
              <a:rPr lang="en-US" sz="2000" b="1" dirty="0">
                <a:latin typeface="Cambria" panose="02040503050406030204" pitchFamily="18" charset="0"/>
              </a:rPr>
              <a:t>       = 0.1 s</a:t>
            </a:r>
          </a:p>
        </p:txBody>
      </p:sp>
      <p:sp>
        <p:nvSpPr>
          <p:cNvPr id="106" name="Oval 105"/>
          <p:cNvSpPr/>
          <p:nvPr/>
        </p:nvSpPr>
        <p:spPr>
          <a:xfrm>
            <a:off x="9120841" y="4766834"/>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9191246" y="6211353"/>
            <a:ext cx="138905" cy="149954"/>
          </a:xfrm>
          <a:prstGeom prst="ellipse">
            <a:avLst/>
          </a:prstGeom>
          <a:solidFill>
            <a:srgbClr val="7FFF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682981" y="5168080"/>
            <a:ext cx="466629" cy="340030"/>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 name="TextBox 3"/>
          <p:cNvSpPr txBox="1"/>
          <p:nvPr/>
        </p:nvSpPr>
        <p:spPr>
          <a:xfrm>
            <a:off x="644382" y="2243671"/>
            <a:ext cx="5785737"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cxnSp>
        <p:nvCxnSpPr>
          <p:cNvPr id="6" name="Straight Connector 5"/>
          <p:cNvCxnSpPr/>
          <p:nvPr/>
        </p:nvCxnSpPr>
        <p:spPr>
          <a:xfrm>
            <a:off x="9733579" y="440949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384136" y="2128220"/>
            <a:ext cx="0" cy="233147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p:cNvSpPr txBox="1"/>
              <p:nvPr/>
            </p:nvSpPr>
            <p:spPr>
              <a:xfrm>
                <a:off x="693255" y="3807803"/>
                <a:ext cx="3963073" cy="18349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panose="02040503050406030204" pitchFamily="18" charset="0"/>
                            </a:rPr>
                            <m:t>Y</m:t>
                          </m:r>
                        </m:e>
                        <m:sub>
                          <m:r>
                            <m:rPr>
                              <m:sty m:val="p"/>
                            </m:rPr>
                            <a:rPr lang="en-US" sz="2400" b="0" i="0" smtClean="0">
                              <a:latin typeface="Cambria Math" panose="02040503050406030204" pitchFamily="18" charset="0"/>
                            </a:rPr>
                            <m:t>in</m:t>
                          </m:r>
                        </m:sub>
                      </m:sSub>
                      <m:d>
                        <m:dPr>
                          <m:ctrlPr>
                            <a:rPr lang="en-US" sz="2400" i="1" smtClean="0">
                              <a:latin typeface="Cambria Math"/>
                            </a:rPr>
                          </m:ctrlPr>
                        </m:dPr>
                        <m:e>
                          <m:r>
                            <m:rPr>
                              <m:sty m:val="p"/>
                            </m:rPr>
                            <a:rPr lang="en-US" sz="2400" b="0" i="0" smtClean="0">
                              <a:latin typeface="Cambria Math" panose="02040503050406030204" pitchFamily="18" charset="0"/>
                            </a:rPr>
                            <m:t>j</m:t>
                          </m:r>
                          <m:sSub>
                            <m:sSubPr>
                              <m:ctrlPr>
                                <a:rPr lang="en-US" sz="2400" i="1" smtClean="0">
                                  <a:latin typeface="Cambria Math"/>
                                </a:rPr>
                              </m:ctrlPr>
                            </m:sSubPr>
                            <m:e>
                              <m:r>
                                <m:rPr>
                                  <m:sty m:val="p"/>
                                </m:rPr>
                                <a:rPr lang="en-US" sz="2400" b="0" i="0" smtClean="0">
                                  <a:latin typeface="Cambria Math" panose="02040503050406030204" pitchFamily="18" charset="0"/>
                                </a:rPr>
                                <m:t>w</m:t>
                              </m:r>
                            </m:e>
                            <m:sub>
                              <m:r>
                                <m:rPr>
                                  <m:sty m:val="p"/>
                                </m:rPr>
                                <a:rPr lang="en-US" sz="2400" b="0" i="0" smtClean="0">
                                  <a:latin typeface="Cambria Math" panose="02040503050406030204" pitchFamily="18" charset="0"/>
                                </a:rPr>
                                <m:t>r</m:t>
                              </m:r>
                            </m:sub>
                          </m:sSub>
                        </m:e>
                      </m:d>
                      <m:r>
                        <a:rPr lang="en-US" sz="2400" b="0" i="0" smtClean="0">
                          <a:latin typeface="Cambria Math" panose="02040503050406030204" pitchFamily="18" charset="0"/>
                        </a:rPr>
                        <m:t>= </m:t>
                      </m:r>
                      <m:f>
                        <m:fPr>
                          <m:ctrlPr>
                            <a:rPr lang="en-US" sz="2400" i="1" smtClean="0">
                              <a:latin typeface="Cambria Math"/>
                            </a:rPr>
                          </m:ctrlPr>
                        </m:fPr>
                        <m:num>
                          <m:r>
                            <a:rPr lang="en-US" sz="2400" b="0" i="0" smtClean="0">
                              <a:latin typeface="Cambria Math" panose="02040503050406030204" pitchFamily="18" charset="0"/>
                            </a:rPr>
                            <m:t>1</m:t>
                          </m:r>
                        </m:num>
                        <m:den>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latin typeface="Cambria Math" panose="02040503050406030204" pitchFamily="18" charset="0"/>
                </a:endParaRPr>
              </a:p>
              <a:p>
                <a:endParaRPr lang="en-US"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f>
                        <m:fPr>
                          <m:ctrlPr>
                            <a:rPr lang="en-US" sz="2400" i="1" smtClean="0">
                              <a:latin typeface="Cambria Math"/>
                            </a:rPr>
                          </m:ctrlPr>
                        </m:fPr>
                        <m:num>
                          <m:r>
                            <a:rPr lang="en-US" sz="2400" b="0" i="0" smtClean="0">
                              <a:latin typeface="Cambria Math" panose="02040503050406030204" pitchFamily="18" charset="0"/>
                            </a:rPr>
                            <m:t>5−</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L</m:t>
                          </m:r>
                        </m:num>
                        <m:den>
                          <m:r>
                            <a:rPr lang="en-US" sz="2400" b="0" i="0" smtClean="0">
                              <a:latin typeface="Cambria Math" panose="02040503050406030204" pitchFamily="18" charset="0"/>
                            </a:rPr>
                            <m:t>25+100</m:t>
                          </m:r>
                          <m:sSup>
                            <m:sSupPr>
                              <m:ctrlPr>
                                <a:rPr lang="en-US" sz="2400" i="1" smtClean="0">
                                  <a:latin typeface="Cambria Math"/>
                                </a:rPr>
                              </m:ctrlPr>
                            </m:sSupPr>
                            <m:e>
                              <m:r>
                                <m:rPr>
                                  <m:sty m:val="p"/>
                                </m:rPr>
                                <a:rPr lang="en-US" sz="2400" b="0" i="0" smtClean="0">
                                  <a:latin typeface="Cambria Math" panose="02040503050406030204" pitchFamily="18" charset="0"/>
                                </a:rPr>
                                <m:t>L</m:t>
                              </m:r>
                            </m:e>
                            <m:sup>
                              <m:r>
                                <a:rPr lang="en-US" sz="2400" b="0" i="0" smtClean="0">
                                  <a:latin typeface="Cambria Math" panose="02040503050406030204" pitchFamily="18" charset="0"/>
                                </a:rPr>
                                <m:t>2</m:t>
                              </m:r>
                            </m:sup>
                          </m:sSup>
                        </m:den>
                      </m:f>
                      <m:r>
                        <a:rPr lang="en-US" sz="2400" b="0" i="0" smtClean="0">
                          <a:latin typeface="Cambria Math" panose="02040503050406030204" pitchFamily="18" charset="0"/>
                        </a:rPr>
                        <m:t>+</m:t>
                      </m:r>
                      <m:r>
                        <m:rPr>
                          <m:sty m:val="p"/>
                        </m:rPr>
                        <a:rPr lang="en-US" sz="2400" b="0" i="0" smtClean="0">
                          <a:latin typeface="Cambria Math" panose="02040503050406030204" pitchFamily="18" charset="0"/>
                        </a:rPr>
                        <m:t>j</m:t>
                      </m:r>
                      <m:r>
                        <a:rPr lang="en-US" sz="2400" b="0" i="0" smtClean="0">
                          <a:latin typeface="Cambria Math" panose="02040503050406030204" pitchFamily="18" charset="0"/>
                        </a:rPr>
                        <m:t>10</m:t>
                      </m:r>
                      <m:r>
                        <m:rPr>
                          <m:sty m:val="p"/>
                        </m:rPr>
                        <a:rPr lang="en-US" sz="2400" b="0" i="0" smtClean="0">
                          <a:latin typeface="Cambria Math" panose="02040503050406030204" pitchFamily="18" charset="0"/>
                        </a:rPr>
                        <m:t>C</m:t>
                      </m:r>
                    </m:oMath>
                  </m:oMathPara>
                </a14:m>
                <a:endParaRPr lang="en-US" sz="24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693255" y="3807803"/>
                <a:ext cx="3963073" cy="183499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188923" y="6137474"/>
                <a:ext cx="15883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0">
                          <a:latin typeface="Cambria Math" panose="02040503050406030204" pitchFamily="18" charset="0"/>
                        </a:rPr>
                        <m:t>=0.1+</m:t>
                      </m:r>
                      <m:r>
                        <m:rPr>
                          <m:sty m:val="p"/>
                        </m:rPr>
                        <a:rPr lang="en-US" sz="2400" b="0" i="0">
                          <a:latin typeface="Cambria Math" panose="02040503050406030204" pitchFamily="18" charset="0"/>
                        </a:rPr>
                        <m:t>j</m:t>
                      </m:r>
                      <m:r>
                        <a:rPr lang="en-US" sz="2400" b="0" i="0">
                          <a:latin typeface="Cambria Math" panose="02040503050406030204" pitchFamily="18" charset="0"/>
                        </a:rPr>
                        <m:t>0</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188923" y="6137474"/>
                <a:ext cx="1588384" cy="461665"/>
              </a:xfrm>
              <a:prstGeom prst="rect">
                <a:avLst/>
              </a:prstGeom>
              <a:blipFill>
                <a:blip r:embed="rId6"/>
                <a:stretch>
                  <a:fillRect r="-383" b="-15789"/>
                </a:stretch>
              </a:blipFill>
            </p:spPr>
            <p:txBody>
              <a:bodyPr/>
              <a:lstStyle/>
              <a:p>
                <a:r>
                  <a:rPr lang="en-GB">
                    <a:noFill/>
                  </a:rPr>
                  <a:t> </a:t>
                </a:r>
              </a:p>
            </p:txBody>
          </p:sp>
        </mc:Fallback>
      </mc:AlternateContent>
      <p:sp>
        <p:nvSpPr>
          <p:cNvPr id="111" name="TextBox 110"/>
          <p:cNvSpPr txBox="1"/>
          <p:nvPr/>
        </p:nvSpPr>
        <p:spPr>
          <a:xfrm>
            <a:off x="547077" y="6134613"/>
            <a:ext cx="2773100" cy="461665"/>
          </a:xfrm>
          <a:prstGeom prst="rect">
            <a:avLst/>
          </a:prstGeom>
          <a:noFill/>
        </p:spPr>
        <p:txBody>
          <a:bodyPr wrap="square" rtlCol="0">
            <a:spAutoFit/>
          </a:bodyPr>
          <a:lstStyle/>
          <a:p>
            <a:pPr algn="ctr"/>
            <a:r>
              <a:rPr lang="en-US" sz="2400" dirty="0">
                <a:solidFill>
                  <a:srgbClr val="0000FF"/>
                </a:solidFill>
                <a:latin typeface="Cambria" panose="02040503050406030204" pitchFamily="18" charset="0"/>
              </a:rPr>
              <a:t>This has to equal to</a:t>
            </a:r>
            <a:endParaRPr lang="en-US" sz="2400" baseline="-25000" dirty="0">
              <a:solidFill>
                <a:srgbClr val="0000FF"/>
              </a:solidFill>
              <a:latin typeface="Cambria" panose="02040503050406030204" pitchFamily="18" charset="0"/>
            </a:endParaRPr>
          </a:p>
        </p:txBody>
      </p:sp>
    </p:spTree>
    <p:extLst>
      <p:ext uri="{BB962C8B-B14F-4D97-AF65-F5344CB8AC3E}">
        <p14:creationId xmlns:p14="http://schemas.microsoft.com/office/powerpoint/2010/main" val="195096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lum bright="-20000" contrast="40000"/>
          </a:blip>
          <a:srcRect r="42249"/>
          <a:stretch/>
        </p:blipFill>
        <p:spPr>
          <a:xfrm>
            <a:off x="2203521" y="1854494"/>
            <a:ext cx="2582255" cy="97814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419182" y="3205681"/>
                <a:ext cx="5002780" cy="214219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2800" i="1" smtClean="0">
                              <a:latin typeface="Cambria Math"/>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𝐿</m:t>
                          </m:r>
                        </m:num>
                        <m:den>
                          <m:r>
                            <a:rPr lang="en-US" sz="2800" b="0" i="1" smtClean="0">
                              <a:latin typeface="Cambria Math" panose="02040503050406030204" pitchFamily="18" charset="0"/>
                            </a:rPr>
                            <m:t>25+100</m:t>
                          </m:r>
                          <m:sSup>
                            <m:sSupPr>
                              <m:ctrlPr>
                                <a:rPr lang="en-US" sz="2800" b="0" i="1" smtClean="0">
                                  <a:latin typeface="Cambria Math"/>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10</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endParaRPr lang="en-US" sz="2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0.5</m:t>
                          </m:r>
                        </m:num>
                        <m:den>
                          <m:r>
                            <a:rPr lang="en-US" sz="2800" b="0" i="1" smtClean="0">
                              <a:latin typeface="Cambria Math" panose="02040503050406030204" pitchFamily="18" charset="0"/>
                            </a:rPr>
                            <m:t>25+(100</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0.5</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=0.01 </m:t>
                      </m:r>
                      <m:r>
                        <a:rPr lang="en-US" sz="2800" b="0" i="1" smtClean="0">
                          <a:latin typeface="Cambria Math" panose="02040503050406030204" pitchFamily="18" charset="0"/>
                        </a:rPr>
                        <m:t>𝐹</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2419182" y="3205681"/>
                <a:ext cx="5002780" cy="2142190"/>
              </a:xfrm>
              <a:prstGeom prst="rect">
                <a:avLst/>
              </a:prstGeom>
              <a:blipFill>
                <a:blip r:embed="rId4"/>
                <a:stretch>
                  <a:fillRect l="-122"/>
                </a:stretch>
              </a:blipFill>
            </p:spPr>
            <p:txBody>
              <a:bodyPr/>
              <a:lstStyle/>
              <a:p>
                <a:r>
                  <a:rPr lang="en-GB">
                    <a:noFill/>
                  </a:rPr>
                  <a:t> </a:t>
                </a:r>
              </a:p>
            </p:txBody>
          </p:sp>
        </mc:Fallback>
      </mc:AlternateContent>
      <p:pic>
        <p:nvPicPr>
          <p:cNvPr id="5" name="Picture 4"/>
          <p:cNvPicPr>
            <a:picLocks noChangeAspect="1"/>
          </p:cNvPicPr>
          <p:nvPr/>
        </p:nvPicPr>
        <p:blipFill rotWithShape="1">
          <a:blip r:embed="rId3">
            <a:lum bright="-20000" contrast="40000"/>
          </a:blip>
          <a:srcRect l="57292"/>
          <a:stretch/>
        </p:blipFill>
        <p:spPr>
          <a:xfrm>
            <a:off x="5588922" y="1854493"/>
            <a:ext cx="1909640" cy="978141"/>
          </a:xfrm>
          <a:prstGeom prst="rect">
            <a:avLst/>
          </a:prstGeom>
        </p:spPr>
      </p:pic>
    </p:spTree>
    <p:extLst>
      <p:ext uri="{BB962C8B-B14F-4D97-AF65-F5344CB8AC3E}">
        <p14:creationId xmlns:p14="http://schemas.microsoft.com/office/powerpoint/2010/main" val="174818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3608" y="355558"/>
            <a:ext cx="4079005" cy="2175352"/>
            <a:chOff x="6287940" y="814033"/>
            <a:chExt cx="5554673" cy="2658837"/>
          </a:xfrm>
        </p:grpSpPr>
        <p:cxnSp>
          <p:nvCxnSpPr>
            <p:cNvPr id="10" name="Straight Connector 9"/>
            <p:cNvCxnSpPr>
              <a:stCxn id="17"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240203" y="814033"/>
              <a:ext cx="311304" cy="369332"/>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30" name="TextBox 29"/>
                <p:cNvSpPr txBox="1"/>
                <p:nvPr/>
              </p:nvSpPr>
              <p:spPr>
                <a:xfrm>
                  <a:off x="11108117" y="2148321"/>
                  <a:ext cx="734496" cy="491096"/>
                </a:xfrm>
                <a:prstGeom prst="rect">
                  <a:avLst/>
                </a:prstGeom>
                <a:noFill/>
              </p:spPr>
              <p:txBody>
                <a:bodyPr wrap="none" rtlCol="0">
                  <a:spAutoFit/>
                </a:bodyPr>
                <a:lstStyle/>
                <a:p>
                  <a:r>
                    <a:rPr lang="en-US" b="1" dirty="0">
                      <a:latin typeface="Cambria" panose="02040503050406030204" pitchFamily="18" charset="0"/>
                    </a:rPr>
                    <a:t>G</a:t>
                  </a:r>
                  <a:r>
                    <a:rPr lang="en-US" b="1" baseline="-25000" dirty="0">
                      <a:latin typeface="Cambria" panose="02040503050406030204" pitchFamily="18" charset="0"/>
                    </a:rPr>
                    <a:t>L</a:t>
                  </a:r>
                  <a:r>
                    <a:rPr lang="en-US" b="1" dirty="0">
                      <a:latin typeface="Cambria" panose="02040503050406030204" pitchFamily="18" charset="0"/>
                    </a:rPr>
                    <a:t>=</a:t>
                  </a:r>
                  <a14:m>
                    <m:oMath xmlns:m="http://schemas.openxmlformats.org/officeDocument/2006/math">
                      <m:f>
                        <m:fPr>
                          <m:ctrlPr>
                            <a:rPr lang="en-US" b="1" i="1" dirty="0" smtClean="0">
                              <a:latin typeface="Cambria Math"/>
                            </a:rPr>
                          </m:ctrlPr>
                        </m:fPr>
                        <m:num>
                          <m:r>
                            <a:rPr lang="en-US" b="1" i="0" dirty="0" smtClean="0">
                              <a:latin typeface="Cambria Math" panose="02040503050406030204" pitchFamily="18" charset="0"/>
                            </a:rPr>
                            <m:t>𝟏</m:t>
                          </m:r>
                        </m:num>
                        <m:den>
                          <m:r>
                            <a:rPr lang="en-US" b="1" i="0" dirty="0" smtClean="0">
                              <a:latin typeface="Cambria Math" panose="02040503050406030204" pitchFamily="18" charset="0"/>
                            </a:rPr>
                            <m:t>𝐑</m:t>
                          </m:r>
                          <m:r>
                            <a:rPr lang="en-US" b="1" i="0" baseline="-25000" dirty="0" smtClean="0">
                              <a:latin typeface="Cambria Math" panose="02040503050406030204" pitchFamily="18" charset="0"/>
                            </a:rPr>
                            <m:t>𝐋</m:t>
                          </m:r>
                        </m:den>
                      </m:f>
                    </m:oMath>
                  </a14:m>
                  <a:endParaRPr lang="en-US" b="1" dirty="0">
                    <a:latin typeface="Cambria"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08117" y="2148321"/>
                  <a:ext cx="734496" cy="491096"/>
                </a:xfrm>
                <a:prstGeom prst="rect">
                  <a:avLst/>
                </a:prstGeom>
                <a:blipFill>
                  <a:blip r:embed="rId2"/>
                  <a:stretch>
                    <a:fillRect l="-8989" r="-26966" b="-31818"/>
                  </a:stretch>
                </a:blipFill>
              </p:spPr>
              <p:txBody>
                <a:bodyPr/>
                <a:lstStyle/>
                <a:p>
                  <a:r>
                    <a:rPr lang="en-US">
                      <a:noFill/>
                    </a:rPr>
                    <a:t> </a:t>
                  </a:r>
                </a:p>
              </p:txBody>
            </p:sp>
          </mc:Fallback>
        </mc:AlternateContent>
        <p:sp>
          <p:nvSpPr>
            <p:cNvPr id="31" name="TextBox 30"/>
            <p:cNvSpPr txBox="1"/>
            <p:nvPr/>
          </p:nvSpPr>
          <p:spPr>
            <a:xfrm>
              <a:off x="6287940" y="2023497"/>
              <a:ext cx="625492" cy="461665"/>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2" name="Right Arrow 31"/>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pic>
        <p:nvPicPr>
          <p:cNvPr id="43" name="Picture 42"/>
          <p:cNvPicPr>
            <a:picLocks noChangeAspect="1"/>
          </p:cNvPicPr>
          <p:nvPr/>
        </p:nvPicPr>
        <p:blipFill rotWithShape="1">
          <a:blip r:embed="rId3">
            <a:lum bright="-20000" contrast="40000"/>
          </a:blip>
          <a:srcRect r="41783"/>
          <a:stretch/>
        </p:blipFill>
        <p:spPr>
          <a:xfrm>
            <a:off x="1759180" y="2443704"/>
            <a:ext cx="3917254" cy="985296"/>
          </a:xfrm>
          <a:prstGeom prst="rect">
            <a:avLst/>
          </a:prstGeom>
        </p:spPr>
      </p:pic>
      <p:pic>
        <p:nvPicPr>
          <p:cNvPr id="44" name="Picture 43"/>
          <p:cNvPicPr>
            <a:picLocks noChangeAspect="1"/>
          </p:cNvPicPr>
          <p:nvPr/>
        </p:nvPicPr>
        <p:blipFill>
          <a:blip r:embed="rId4">
            <a:lum bright="-20000" contrast="40000"/>
          </a:blip>
          <a:stretch>
            <a:fillRect/>
          </a:stretch>
        </p:blipFill>
        <p:spPr>
          <a:xfrm>
            <a:off x="2905442" y="5113230"/>
            <a:ext cx="5541984" cy="954718"/>
          </a:xfrm>
          <a:prstGeom prst="rect">
            <a:avLst/>
          </a:prstGeom>
        </p:spPr>
      </p:pic>
      <p:sp>
        <p:nvSpPr>
          <p:cNvPr id="27" name="TextBox 26"/>
          <p:cNvSpPr txBox="1"/>
          <p:nvPr/>
        </p:nvSpPr>
        <p:spPr>
          <a:xfrm>
            <a:off x="746549" y="302085"/>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-4</a:t>
            </a:r>
          </a:p>
        </p:txBody>
      </p:sp>
      <p:sp>
        <p:nvSpPr>
          <p:cNvPr id="39" name="Rectangle 38"/>
          <p:cNvSpPr/>
          <p:nvPr/>
        </p:nvSpPr>
        <p:spPr>
          <a:xfrm>
            <a:off x="760539" y="809362"/>
            <a:ext cx="712556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solidFill>
                  <a:srgbClr val="C00000"/>
                </a:solidFill>
                <a:latin typeface="Cambria" panose="02040503050406030204" pitchFamily="18" charset="0"/>
              </a:rPr>
              <a:t>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dirty="0">
                <a:solidFill>
                  <a:srgbClr val="C00000"/>
                </a:solidFill>
                <a:latin typeface="Cambria" panose="02040503050406030204" pitchFamily="18" charset="0"/>
              </a:rPr>
              <a:t> ) , </a:t>
            </a:r>
            <a:r>
              <a:rPr lang="en-US" sz="2400" dirty="0" err="1">
                <a:solidFill>
                  <a:srgbClr val="C00000"/>
                </a:solidFill>
                <a:latin typeface="Cambria" panose="02040503050406030204" pitchFamily="18" charset="0"/>
              </a:rPr>
              <a:t>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and 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 .</a:t>
            </a:r>
          </a:p>
        </p:txBody>
      </p:sp>
      <p:pic>
        <p:nvPicPr>
          <p:cNvPr id="41" name="Picture 40"/>
          <p:cNvPicPr>
            <a:picLocks noChangeAspect="1"/>
          </p:cNvPicPr>
          <p:nvPr/>
        </p:nvPicPr>
        <p:blipFill rotWithShape="1">
          <a:blip r:embed="rId3">
            <a:lum bright="-20000" contrast="40000"/>
          </a:blip>
          <a:srcRect l="57912"/>
          <a:stretch/>
        </p:blipFill>
        <p:spPr>
          <a:xfrm>
            <a:off x="2990822" y="3693921"/>
            <a:ext cx="2831933" cy="985296"/>
          </a:xfrm>
          <a:prstGeom prst="rect">
            <a:avLst/>
          </a:prstGeom>
        </p:spPr>
      </p:pic>
    </p:spTree>
    <p:extLst>
      <p:ext uri="{BB962C8B-B14F-4D97-AF65-F5344CB8AC3E}">
        <p14:creationId xmlns:p14="http://schemas.microsoft.com/office/powerpoint/2010/main" val="156724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3608" y="355558"/>
            <a:ext cx="4079005" cy="2175352"/>
            <a:chOff x="6287940" y="814033"/>
            <a:chExt cx="5554673" cy="2658837"/>
          </a:xfrm>
        </p:grpSpPr>
        <p:cxnSp>
          <p:nvCxnSpPr>
            <p:cNvPr id="10" name="Straight Connector 9"/>
            <p:cNvCxnSpPr>
              <a:stCxn id="17"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9"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9"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8" name="Arc 27"/>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240203" y="814033"/>
              <a:ext cx="311304" cy="369332"/>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30" name="TextBox 29"/>
                <p:cNvSpPr txBox="1"/>
                <p:nvPr/>
              </p:nvSpPr>
              <p:spPr>
                <a:xfrm>
                  <a:off x="11108117" y="2148321"/>
                  <a:ext cx="734496" cy="491096"/>
                </a:xfrm>
                <a:prstGeom prst="rect">
                  <a:avLst/>
                </a:prstGeom>
                <a:noFill/>
              </p:spPr>
              <p:txBody>
                <a:bodyPr wrap="none" rtlCol="0">
                  <a:spAutoFit/>
                </a:bodyPr>
                <a:lstStyle/>
                <a:p>
                  <a:r>
                    <a:rPr lang="en-US" b="1" dirty="0">
                      <a:latin typeface="Cambria" panose="02040503050406030204" pitchFamily="18" charset="0"/>
                    </a:rPr>
                    <a:t>G</a:t>
                  </a:r>
                  <a:r>
                    <a:rPr lang="en-US" b="1" baseline="-25000" dirty="0">
                      <a:latin typeface="Cambria" panose="02040503050406030204" pitchFamily="18" charset="0"/>
                    </a:rPr>
                    <a:t>L</a:t>
                  </a:r>
                  <a:r>
                    <a:rPr lang="en-US" b="1" dirty="0">
                      <a:latin typeface="Cambria" panose="02040503050406030204" pitchFamily="18" charset="0"/>
                    </a:rPr>
                    <a:t>=</a:t>
                  </a:r>
                  <a14:m>
                    <m:oMath xmlns:m="http://schemas.openxmlformats.org/officeDocument/2006/math">
                      <m:f>
                        <m:fPr>
                          <m:ctrlPr>
                            <a:rPr lang="en-US" b="1" i="1" dirty="0" smtClean="0">
                              <a:latin typeface="Cambria Math"/>
                            </a:rPr>
                          </m:ctrlPr>
                        </m:fPr>
                        <m:num>
                          <m:r>
                            <a:rPr lang="en-US" b="1" i="0" dirty="0" smtClean="0">
                              <a:latin typeface="Cambria Math" panose="02040503050406030204" pitchFamily="18" charset="0"/>
                            </a:rPr>
                            <m:t>𝟏</m:t>
                          </m:r>
                        </m:num>
                        <m:den>
                          <m:r>
                            <a:rPr lang="en-US" b="1" i="0" dirty="0" smtClean="0">
                              <a:latin typeface="Cambria Math" panose="02040503050406030204" pitchFamily="18" charset="0"/>
                            </a:rPr>
                            <m:t>𝐑</m:t>
                          </m:r>
                          <m:r>
                            <a:rPr lang="en-US" b="1" i="0" baseline="-25000" dirty="0" smtClean="0">
                              <a:latin typeface="Cambria Math" panose="02040503050406030204" pitchFamily="18" charset="0"/>
                            </a:rPr>
                            <m:t>𝐋</m:t>
                          </m:r>
                        </m:den>
                      </m:f>
                    </m:oMath>
                  </a14:m>
                  <a:endParaRPr lang="en-US" b="1" dirty="0">
                    <a:latin typeface="Cambria" panose="020405030504060302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1108117" y="2148321"/>
                  <a:ext cx="734496" cy="491096"/>
                </a:xfrm>
                <a:prstGeom prst="rect">
                  <a:avLst/>
                </a:prstGeom>
                <a:blipFill>
                  <a:blip r:embed="rId2"/>
                  <a:stretch>
                    <a:fillRect l="-8989" r="-26966" b="-31818"/>
                  </a:stretch>
                </a:blipFill>
              </p:spPr>
              <p:txBody>
                <a:bodyPr/>
                <a:lstStyle/>
                <a:p>
                  <a:r>
                    <a:rPr lang="en-US">
                      <a:noFill/>
                    </a:rPr>
                    <a:t> </a:t>
                  </a:r>
                </a:p>
              </p:txBody>
            </p:sp>
          </mc:Fallback>
        </mc:AlternateContent>
        <p:sp>
          <p:nvSpPr>
            <p:cNvPr id="31" name="TextBox 30"/>
            <p:cNvSpPr txBox="1"/>
            <p:nvPr/>
          </p:nvSpPr>
          <p:spPr>
            <a:xfrm>
              <a:off x="6287940" y="2023497"/>
              <a:ext cx="625492" cy="461665"/>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32" name="Right Arrow 31"/>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sp>
        <p:nvSpPr>
          <p:cNvPr id="27" name="TextBox 26"/>
          <p:cNvSpPr txBox="1"/>
          <p:nvPr/>
        </p:nvSpPr>
        <p:spPr>
          <a:xfrm>
            <a:off x="746549" y="302085"/>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-4</a:t>
            </a:r>
          </a:p>
        </p:txBody>
      </p:sp>
      <p:sp>
        <p:nvSpPr>
          <p:cNvPr id="39" name="Rectangle 38"/>
          <p:cNvSpPr/>
          <p:nvPr/>
        </p:nvSpPr>
        <p:spPr>
          <a:xfrm>
            <a:off x="760539" y="809362"/>
            <a:ext cx="7125566" cy="1200329"/>
          </a:xfrm>
          <a:prstGeom prst="rect">
            <a:avLst/>
          </a:prstGeom>
        </p:spPr>
        <p:txBody>
          <a:bodyPr wrap="square">
            <a:spAutoFit/>
          </a:bodyPr>
          <a:lstStyle/>
          <a:p>
            <a:r>
              <a:rPr lang="en-US" sz="2400" dirty="0">
                <a:solidFill>
                  <a:srgbClr val="C00000"/>
                </a:solidFill>
                <a:latin typeface="Cambria" panose="02040503050406030204" pitchFamily="18" charset="0"/>
              </a:rPr>
              <a:t>For the coupling circuit shown in the figure, find the following:</a:t>
            </a:r>
          </a:p>
          <a:p>
            <a:r>
              <a:rPr lang="en-US" sz="2400" dirty="0">
                <a:solidFill>
                  <a:srgbClr val="C00000"/>
                </a:solidFill>
                <a:latin typeface="Cambria" panose="02040503050406030204" pitchFamily="18" charset="0"/>
              </a:rPr>
              <a:t>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dirty="0">
                <a:solidFill>
                  <a:srgbClr val="C00000"/>
                </a:solidFill>
                <a:latin typeface="Cambria" panose="02040503050406030204" pitchFamily="18" charset="0"/>
              </a:rPr>
              <a:t> ) , </a:t>
            </a:r>
            <a:r>
              <a:rPr lang="en-US" sz="2400" dirty="0" err="1">
                <a:solidFill>
                  <a:srgbClr val="C00000"/>
                </a:solidFill>
                <a:latin typeface="Cambria" panose="02040503050406030204" pitchFamily="18" charset="0"/>
              </a:rPr>
              <a:t>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and Z</a:t>
            </a:r>
            <a:r>
              <a:rPr lang="en-US" sz="2400" baseline="-25000" dirty="0">
                <a:solidFill>
                  <a:srgbClr val="C00000"/>
                </a:solidFill>
                <a:latin typeface="Cambria" panose="02040503050406030204" pitchFamily="18" charset="0"/>
              </a:rPr>
              <a:t>in</a:t>
            </a:r>
            <a:r>
              <a:rPr lang="en-US" sz="2400" dirty="0">
                <a:solidFill>
                  <a:srgbClr val="C00000"/>
                </a:solidFill>
                <a:latin typeface="Cambria" panose="02040503050406030204" pitchFamily="18" charset="0"/>
              </a:rPr>
              <a:t>( </a:t>
            </a:r>
            <a:r>
              <a:rPr lang="en-US" sz="2400" dirty="0" err="1">
                <a:solidFill>
                  <a:srgbClr val="C00000"/>
                </a:solidFill>
                <a:latin typeface="Cambria" panose="02040503050406030204" pitchFamily="18" charset="0"/>
              </a:rPr>
              <a:t>jω</a:t>
            </a:r>
            <a:r>
              <a:rPr lang="en-US" sz="2400" baseline="-25000" dirty="0" err="1">
                <a:solidFill>
                  <a:srgbClr val="C00000"/>
                </a:solidFill>
                <a:latin typeface="Cambria" panose="02040503050406030204" pitchFamily="18" charset="0"/>
              </a:rPr>
              <a:t>r</a:t>
            </a:r>
            <a:r>
              <a:rPr lang="en-US" sz="2400" dirty="0">
                <a:solidFill>
                  <a:srgbClr val="C00000"/>
                </a:solidFill>
                <a:latin typeface="Cambria" panose="02040503050406030204" pitchFamily="18" charset="0"/>
              </a:rPr>
              <a:t> ) .</a:t>
            </a:r>
          </a:p>
        </p:txBody>
      </p:sp>
      <mc:AlternateContent xmlns:mc="http://schemas.openxmlformats.org/markup-compatibility/2006">
        <mc:Choice xmlns:a14="http://schemas.microsoft.com/office/drawing/2010/main" Requires="a14">
          <p:sp>
            <p:nvSpPr>
              <p:cNvPr id="3" name="TextBox 2"/>
              <p:cNvSpPr txBox="1"/>
              <p:nvPr/>
            </p:nvSpPr>
            <p:spPr>
              <a:xfrm>
                <a:off x="2411250" y="2364827"/>
                <a:ext cx="4220778" cy="846065"/>
              </a:xfrm>
              <a:prstGeom prst="rect">
                <a:avLst/>
              </a:prstGeom>
              <a:noFill/>
            </p:spPr>
            <p:txBody>
              <a:bodyPr wrap="square" rtlCol="0">
                <a:spAutoFit/>
              </a:bodyPr>
              <a:lstStyle/>
              <a:p>
                <a:r>
                  <a:rPr lang="en-US" sz="3200" dirty="0" smtClean="0"/>
                  <a:t>Z</a:t>
                </a:r>
                <a:r>
                  <a:rPr lang="en-US" sz="3200" baseline="-25000" dirty="0" smtClean="0"/>
                  <a:t>m</a:t>
                </a:r>
                <a:r>
                  <a:rPr lang="en-US" sz="3200" dirty="0" smtClean="0"/>
                  <a:t>(j</a:t>
                </a:r>
                <a14:m>
                  <m:oMath xmlns:m="http://schemas.openxmlformats.org/officeDocument/2006/math">
                    <m:r>
                      <a:rPr lang="en-US" sz="3200" i="1" smtClean="0">
                        <a:latin typeface="Cambria Math"/>
                        <a:ea typeface="Cambria Math"/>
                      </a:rPr>
                      <m:t>𝜔</m:t>
                    </m:r>
                  </m:oMath>
                </a14:m>
                <a:r>
                  <a:rPr lang="en-US" sz="3200" dirty="0" smtClean="0"/>
                  <a:t>) = j</a:t>
                </a:r>
                <a14:m>
                  <m:oMath xmlns:m="http://schemas.openxmlformats.org/officeDocument/2006/math">
                    <m:r>
                      <a:rPr lang="en-US" sz="3200" i="1" smtClean="0">
                        <a:latin typeface="Cambria Math"/>
                        <a:ea typeface="Cambria Math"/>
                      </a:rPr>
                      <m:t>𝜔</m:t>
                    </m:r>
                    <m:r>
                      <a:rPr lang="en-US" sz="3200" b="0" i="1" smtClean="0">
                        <a:latin typeface="Cambria Math"/>
                        <a:ea typeface="Cambria Math"/>
                      </a:rPr>
                      <m:t>𝐿</m:t>
                    </m:r>
                    <m:r>
                      <a:rPr lang="en-US" sz="3200" b="0" i="1" smtClean="0">
                        <a:latin typeface="Cambria Math"/>
                        <a:ea typeface="Cambria Math"/>
                      </a:rPr>
                      <m:t>+ </m:t>
                    </m:r>
                    <m:f>
                      <m:fPr>
                        <m:ctrlPr>
                          <a:rPr lang="en-US" sz="3200" b="0" i="1" smtClean="0">
                            <a:latin typeface="Cambria Math"/>
                            <a:ea typeface="Cambria Math"/>
                          </a:rPr>
                        </m:ctrlPr>
                      </m:fPr>
                      <m:num>
                        <m:r>
                          <a:rPr lang="en-US" sz="3200" b="0" i="1" smtClean="0">
                            <a:latin typeface="Cambria Math"/>
                            <a:ea typeface="Cambria Math"/>
                          </a:rPr>
                          <m:t>1</m:t>
                        </m:r>
                      </m:num>
                      <m:den>
                        <m:r>
                          <a:rPr lang="en-US" sz="3200" b="0" i="1" smtClean="0">
                            <a:latin typeface="Cambria Math"/>
                            <a:ea typeface="Cambria Math"/>
                          </a:rPr>
                          <m:t>𝐺</m:t>
                        </m:r>
                        <m:r>
                          <a:rPr lang="en-US" sz="3200" b="0" i="1" baseline="-25000" smtClean="0">
                            <a:latin typeface="Cambria Math"/>
                            <a:ea typeface="Cambria Math"/>
                          </a:rPr>
                          <m:t>𝐿</m:t>
                        </m:r>
                        <m:r>
                          <a:rPr lang="en-US" sz="3200" b="0" i="1" smtClean="0">
                            <a:latin typeface="Cambria Math"/>
                            <a:ea typeface="Cambria Math"/>
                          </a:rPr>
                          <m:t>+</m:t>
                        </m:r>
                        <m:r>
                          <a:rPr lang="en-US" sz="3200" b="0" i="1" smtClean="0">
                            <a:latin typeface="Cambria Math"/>
                            <a:ea typeface="Cambria Math"/>
                          </a:rPr>
                          <m:t>𝑗</m:t>
                        </m:r>
                        <m:r>
                          <a:rPr lang="en-US" sz="3200" b="0" i="1" smtClean="0">
                            <a:latin typeface="Cambria Math"/>
                            <a:ea typeface="Cambria Math"/>
                          </a:rPr>
                          <m:t>𝜔</m:t>
                        </m:r>
                        <m:r>
                          <a:rPr lang="en-US" sz="3200" b="0" i="1" smtClean="0">
                            <a:latin typeface="Cambria Math"/>
                            <a:ea typeface="Cambria Math"/>
                          </a:rPr>
                          <m:t>𝐿</m:t>
                        </m:r>
                      </m:den>
                    </m:f>
                  </m:oMath>
                </a14:m>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2411250" y="2364827"/>
                <a:ext cx="4220778" cy="846065"/>
              </a:xfrm>
              <a:prstGeom prst="rect">
                <a:avLst/>
              </a:prstGeom>
              <a:blipFill rotWithShape="1">
                <a:blip r:embed="rId3"/>
                <a:stretch>
                  <a:fillRect l="-3757" b="-4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53694" y="3647878"/>
                <a:ext cx="3657600" cy="1096519"/>
              </a:xfrm>
              <a:prstGeom prst="rect">
                <a:avLst/>
              </a:prstGeom>
              <a:noFill/>
            </p:spPr>
            <p:txBody>
              <a:bodyPr wrap="square" rtlCol="0">
                <a:spAutoFit/>
              </a:bodyPr>
              <a:lstStyle/>
              <a:p>
                <a:r>
                  <a:rPr lang="en-US" sz="4000" dirty="0" smtClean="0"/>
                  <a:t>=j</a:t>
                </a:r>
                <a14:m>
                  <m:oMath xmlns:m="http://schemas.openxmlformats.org/officeDocument/2006/math">
                    <m:r>
                      <a:rPr lang="en-US" sz="4000" i="1" smtClean="0">
                        <a:latin typeface="Cambria Math"/>
                        <a:ea typeface="Cambria Math"/>
                      </a:rPr>
                      <m:t>𝜔</m:t>
                    </m:r>
                    <m:r>
                      <a:rPr lang="en-US" sz="4000" b="0" i="1" smtClean="0">
                        <a:latin typeface="Cambria Math"/>
                        <a:ea typeface="Cambria Math"/>
                      </a:rPr>
                      <m:t>𝐿</m:t>
                    </m:r>
                    <m:r>
                      <a:rPr lang="en-US" sz="4000" b="0" i="1" smtClean="0">
                        <a:latin typeface="Cambria Math"/>
                        <a:ea typeface="Cambria Math"/>
                      </a:rPr>
                      <m:t>+ </m:t>
                    </m:r>
                    <m:f>
                      <m:fPr>
                        <m:ctrlPr>
                          <a:rPr lang="en-US" sz="4000" b="0" i="1" smtClean="0">
                            <a:latin typeface="Cambria Math"/>
                            <a:ea typeface="Cambria Math"/>
                          </a:rPr>
                        </m:ctrlPr>
                      </m:fPr>
                      <m:num>
                        <m:r>
                          <a:rPr lang="en-US" sz="4000" b="0" i="1" smtClean="0">
                            <a:latin typeface="Cambria Math"/>
                            <a:ea typeface="Cambria Math"/>
                          </a:rPr>
                          <m:t>𝐺</m:t>
                        </m:r>
                        <m:r>
                          <a:rPr lang="en-US" sz="4000" b="0" i="1" baseline="-25000" smtClean="0">
                            <a:latin typeface="Cambria Math"/>
                            <a:ea typeface="Cambria Math"/>
                          </a:rPr>
                          <m:t>𝐿</m:t>
                        </m:r>
                        <m:r>
                          <a:rPr lang="en-US" sz="4000" b="0" i="1" smtClean="0">
                            <a:latin typeface="Cambria Math"/>
                            <a:ea typeface="Cambria Math"/>
                          </a:rPr>
                          <m:t> −</m:t>
                        </m:r>
                        <m:r>
                          <a:rPr lang="en-US" sz="4000" b="0" i="1" smtClean="0">
                            <a:latin typeface="Cambria Math"/>
                            <a:ea typeface="Cambria Math"/>
                          </a:rPr>
                          <m:t>𝑗</m:t>
                        </m:r>
                        <m:r>
                          <a:rPr lang="en-US" sz="4000" b="0" i="1" smtClean="0">
                            <a:latin typeface="Cambria Math"/>
                            <a:ea typeface="Cambria Math"/>
                          </a:rPr>
                          <m:t>𝜔</m:t>
                        </m:r>
                        <m:r>
                          <a:rPr lang="en-US" sz="4000" b="0" i="1" smtClean="0">
                            <a:latin typeface="Cambria Math"/>
                            <a:ea typeface="Cambria Math"/>
                          </a:rPr>
                          <m:t>𝐶</m:t>
                        </m:r>
                      </m:num>
                      <m:den>
                        <m:sSubSup>
                          <m:sSubSupPr>
                            <m:ctrlPr>
                              <a:rPr lang="en-US" sz="4000" b="0" i="1" smtClean="0">
                                <a:latin typeface="Cambria Math"/>
                                <a:ea typeface="Cambria Math"/>
                              </a:rPr>
                            </m:ctrlPr>
                          </m:sSubSupPr>
                          <m:e>
                            <m:r>
                              <a:rPr lang="en-US" sz="4000" b="0" i="1" smtClean="0">
                                <a:latin typeface="Cambria Math"/>
                                <a:ea typeface="Cambria Math"/>
                              </a:rPr>
                              <m:t>𝐺</m:t>
                            </m:r>
                          </m:e>
                          <m:sub>
                            <m:r>
                              <a:rPr lang="en-US" sz="4000" b="0" i="1" smtClean="0">
                                <a:latin typeface="Cambria Math"/>
                                <a:ea typeface="Cambria Math"/>
                              </a:rPr>
                              <m:t>𝐿</m:t>
                            </m:r>
                          </m:sub>
                          <m:sup>
                            <m:r>
                              <a:rPr lang="en-US" sz="4000" b="0" i="1" smtClean="0">
                                <a:latin typeface="Cambria Math"/>
                                <a:ea typeface="Cambria Math"/>
                              </a:rPr>
                              <m:t>2</m:t>
                            </m:r>
                          </m:sup>
                        </m:sSubSup>
                        <m:r>
                          <a:rPr lang="en-US" sz="4000" b="0" i="1" smtClean="0">
                            <a:latin typeface="Cambria Math"/>
                            <a:ea typeface="Cambria Math"/>
                          </a:rPr>
                          <m:t>+</m:t>
                        </m:r>
                        <m:r>
                          <a:rPr lang="en-US" sz="4000" b="0" i="1" smtClean="0">
                            <a:latin typeface="Cambria Math"/>
                            <a:ea typeface="Cambria Math"/>
                          </a:rPr>
                          <m:t>𝜔</m:t>
                        </m:r>
                        <m:r>
                          <a:rPr lang="en-US" sz="4000" b="0" i="1" baseline="30000" smtClean="0">
                            <a:latin typeface="Cambria Math"/>
                            <a:ea typeface="Cambria Math"/>
                          </a:rPr>
                          <m:t>2</m:t>
                        </m:r>
                        <m:r>
                          <a:rPr lang="en-US" sz="4000" b="0" i="1" smtClean="0">
                            <a:latin typeface="Cambria Math"/>
                            <a:ea typeface="Cambria Math"/>
                          </a:rPr>
                          <m:t>𝐶</m:t>
                        </m:r>
                        <m:r>
                          <a:rPr lang="en-US" sz="4000" b="0" i="1" baseline="30000" smtClean="0">
                            <a:latin typeface="Cambria Math"/>
                            <a:ea typeface="Cambria Math"/>
                          </a:rPr>
                          <m:t>2</m:t>
                        </m:r>
                      </m:den>
                    </m:f>
                  </m:oMath>
                </a14:m>
                <a:endParaRPr lang="en-US" sz="4000" dirty="0"/>
              </a:p>
            </p:txBody>
          </p:sp>
        </mc:Choice>
        <mc:Fallback>
          <p:sp>
            <p:nvSpPr>
              <p:cNvPr id="4" name="TextBox 3"/>
              <p:cNvSpPr txBox="1">
                <a:spLocks noRot="1" noChangeAspect="1" noMove="1" noResize="1" noEditPoints="1" noAdjustHandles="1" noChangeArrowheads="1" noChangeShapeType="1" noTextEdit="1"/>
              </p:cNvSpPr>
              <p:nvPr/>
            </p:nvSpPr>
            <p:spPr>
              <a:xfrm>
                <a:off x="1653694" y="3647878"/>
                <a:ext cx="3657600" cy="1096519"/>
              </a:xfrm>
              <a:prstGeom prst="rect">
                <a:avLst/>
              </a:prstGeom>
              <a:blipFill rotWithShape="1">
                <a:blip r:embed="rId4"/>
                <a:stretch>
                  <a:fillRect l="-5833"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494792" y="5003712"/>
                <a:ext cx="5728138" cy="971035"/>
              </a:xfrm>
              <a:prstGeom prst="rect">
                <a:avLst/>
              </a:prstGeom>
              <a:noFill/>
            </p:spPr>
            <p:txBody>
              <a:bodyPr wrap="square" rtlCol="0">
                <a:spAutoFit/>
              </a:bodyPr>
              <a:lstStyle/>
              <a:p>
                <a:r>
                  <a:rPr lang="en-US" sz="3200" dirty="0" smtClean="0">
                    <a:ea typeface="Cambria Math"/>
                  </a:rPr>
                  <a:t>=</a:t>
                </a:r>
                <a14:m>
                  <m:oMath xmlns:m="http://schemas.openxmlformats.org/officeDocument/2006/math">
                    <m:f>
                      <m:fPr>
                        <m:ctrlPr>
                          <a:rPr lang="en-US" sz="3200" i="1" smtClean="0">
                            <a:latin typeface="Cambria Math"/>
                            <a:ea typeface="Cambria Math"/>
                          </a:rPr>
                        </m:ctrlPr>
                      </m:fPr>
                      <m:num>
                        <m:r>
                          <a:rPr lang="en-US" sz="3200" i="1">
                            <a:latin typeface="Cambria Math"/>
                            <a:ea typeface="Cambria Math"/>
                          </a:rPr>
                          <m:t>𝐺</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oMath>
                </a14:m>
                <a:r>
                  <a:rPr lang="en-US" sz="3200" dirty="0" smtClean="0"/>
                  <a:t> + j</a:t>
                </a:r>
                <a14:m>
                  <m:oMath xmlns:m="http://schemas.openxmlformats.org/officeDocument/2006/math">
                    <m:r>
                      <a:rPr lang="en-US" sz="3200" i="1" smtClean="0">
                        <a:latin typeface="Cambria Math"/>
                        <a:ea typeface="Cambria Math"/>
                      </a:rPr>
                      <m:t>𝜔</m:t>
                    </m:r>
                    <m:d>
                      <m:dPr>
                        <m:ctrlPr>
                          <a:rPr lang="en-US" sz="3200" i="1" smtClean="0">
                            <a:latin typeface="Cambria Math"/>
                            <a:ea typeface="Cambria Math"/>
                          </a:rPr>
                        </m:ctrlPr>
                      </m:dPr>
                      <m:e>
                        <m:r>
                          <a:rPr lang="en-US" sz="3200" b="0" i="1" smtClean="0">
                            <a:latin typeface="Cambria Math"/>
                            <a:ea typeface="Cambria Math"/>
                          </a:rPr>
                          <m:t>𝐿</m:t>
                        </m:r>
                        <m:r>
                          <a:rPr lang="en-US" sz="3200" b="0" i="1" smtClean="0">
                            <a:latin typeface="Cambria Math"/>
                            <a:ea typeface="Cambria Math"/>
                          </a:rPr>
                          <m:t> −</m:t>
                        </m:r>
                        <m:f>
                          <m:fPr>
                            <m:ctrlPr>
                              <a:rPr lang="en-US" sz="3200" i="1">
                                <a:latin typeface="Cambria Math"/>
                                <a:ea typeface="Cambria Math"/>
                              </a:rPr>
                            </m:ctrlPr>
                          </m:fPr>
                          <m:num>
                            <m:r>
                              <a:rPr lang="en-US" sz="3200" b="0" i="1" smtClean="0">
                                <a:latin typeface="Cambria Math"/>
                                <a:ea typeface="Cambria Math"/>
                              </a:rPr>
                              <m:t>𝐶</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e>
                    </m:d>
                  </m:oMath>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2494792" y="5003712"/>
                <a:ext cx="5728138" cy="971035"/>
              </a:xfrm>
              <a:prstGeom prst="rect">
                <a:avLst/>
              </a:prstGeom>
              <a:blipFill rotWithShape="1">
                <a:blip r:embed="rId5"/>
                <a:stretch>
                  <a:fillRect l="-2660" b="-1258"/>
                </a:stretch>
              </a:blipFill>
            </p:spPr>
            <p:txBody>
              <a:bodyPr/>
              <a:lstStyle/>
              <a:p>
                <a:r>
                  <a:rPr lang="en-US">
                    <a:noFill/>
                  </a:rPr>
                  <a:t> </a:t>
                </a:r>
              </a:p>
            </p:txBody>
          </p:sp>
        </mc:Fallback>
      </mc:AlternateContent>
      <p:sp>
        <p:nvSpPr>
          <p:cNvPr id="7" name="TextBox 6"/>
          <p:cNvSpPr txBox="1"/>
          <p:nvPr/>
        </p:nvSpPr>
        <p:spPr>
          <a:xfrm>
            <a:off x="3773214" y="302085"/>
            <a:ext cx="3741683" cy="369332"/>
          </a:xfrm>
          <a:prstGeom prst="rect">
            <a:avLst/>
          </a:prstGeom>
          <a:noFill/>
        </p:spPr>
        <p:txBody>
          <a:bodyPr wrap="square" rtlCol="0">
            <a:spAutoFit/>
          </a:bodyPr>
          <a:lstStyle/>
          <a:p>
            <a:r>
              <a:rPr lang="en-US" dirty="0" smtClean="0"/>
              <a:t>SALMAN</a:t>
            </a:r>
            <a:endParaRPr lang="en-US" dirty="0"/>
          </a:p>
        </p:txBody>
      </p:sp>
    </p:spTree>
    <p:extLst>
      <p:ext uri="{BB962C8B-B14F-4D97-AF65-F5344CB8AC3E}">
        <p14:creationId xmlns:p14="http://schemas.microsoft.com/office/powerpoint/2010/main" val="3846694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13583" y="2286045"/>
            <a:ext cx="875561" cy="523220"/>
          </a:xfrm>
          <a:prstGeom prst="rect">
            <a:avLst/>
          </a:prstGeom>
          <a:noFill/>
        </p:spPr>
        <p:txBody>
          <a:bodyPr wrap="none" rtlCol="0">
            <a:spAutoFit/>
          </a:bodyPr>
          <a:lstStyle/>
          <a:p>
            <a:r>
              <a:rPr lang="en-US" sz="2800" b="1" dirty="0">
                <a:solidFill>
                  <a:srgbClr val="C00000"/>
                </a:solidFill>
              </a:rPr>
              <a:t>then</a:t>
            </a:r>
          </a:p>
        </p:txBody>
      </p:sp>
      <p:grpSp>
        <p:nvGrpSpPr>
          <p:cNvPr id="9" name="Group 8"/>
          <p:cNvGrpSpPr/>
          <p:nvPr/>
        </p:nvGrpSpPr>
        <p:grpSpPr>
          <a:xfrm>
            <a:off x="2018321" y="4610136"/>
            <a:ext cx="3337733" cy="1706577"/>
            <a:chOff x="6330254" y="758885"/>
            <a:chExt cx="5739585" cy="2727697"/>
          </a:xfrm>
        </p:grpSpPr>
        <p:cxnSp>
          <p:nvCxnSpPr>
            <p:cNvPr id="11" name="Straight Connector 10"/>
            <p:cNvCxnSpPr>
              <a:stCxn id="16" idx="2"/>
            </p:cNvCxnSpPr>
            <p:nvPr/>
          </p:nvCxnSpPr>
          <p:spPr>
            <a:xfrm flipH="1">
              <a:off x="7129463" y="1454052"/>
              <a:ext cx="89161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8" idx="0"/>
            </p:cNvCxnSpPr>
            <p:nvPr/>
          </p:nvCxnSpPr>
          <p:spPr>
            <a:xfrm flipH="1" flipV="1">
              <a:off x="8786323" y="1463420"/>
              <a:ext cx="18968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129463" y="3390535"/>
              <a:ext cx="3599412"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9558155" y="1429700"/>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9540511" y="2515608"/>
              <a:ext cx="0" cy="8749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41"/>
            <p:cNvSpPr>
              <a:spLocks/>
            </p:cNvSpPr>
            <p:nvPr/>
          </p:nvSpPr>
          <p:spPr bwMode="auto">
            <a:xfrm rot="10800000" flipV="1">
              <a:off x="8021080" y="125175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7" name="Freeform 41"/>
            <p:cNvSpPr>
              <a:spLocks/>
            </p:cNvSpPr>
            <p:nvPr/>
          </p:nvSpPr>
          <p:spPr bwMode="auto">
            <a:xfrm rot="10800000" flipV="1">
              <a:off x="8279116" y="1256442"/>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18" name="Freeform 41"/>
            <p:cNvSpPr>
              <a:spLocks/>
            </p:cNvSpPr>
            <p:nvPr/>
          </p:nvSpPr>
          <p:spPr bwMode="auto">
            <a:xfrm rot="10800000" flipV="1">
              <a:off x="8528287" y="1261126"/>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9" name="Straight Connector 18"/>
            <p:cNvCxnSpPr/>
            <p:nvPr/>
          </p:nvCxnSpPr>
          <p:spPr>
            <a:xfrm flipH="1" flipV="1">
              <a:off x="9164275" y="2299330"/>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8983298" y="2515608"/>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66036" y="758885"/>
              <a:ext cx="311304" cy="369333"/>
            </a:xfrm>
            <a:prstGeom prst="rect">
              <a:avLst/>
            </a:prstGeom>
            <a:noFill/>
          </p:spPr>
          <p:txBody>
            <a:bodyPr wrap="none" rtlCol="0">
              <a:spAutoFit/>
            </a:bodyPr>
            <a:lstStyle/>
            <a:p>
              <a:r>
                <a:rPr lang="en-US" b="1" dirty="0">
                  <a:latin typeface="Cambria" panose="02040503050406030204" pitchFamily="18" charset="0"/>
                </a:rPr>
                <a:t>L</a:t>
              </a:r>
            </a:p>
          </p:txBody>
        </p:sp>
        <mc:AlternateContent xmlns:mc="http://schemas.openxmlformats.org/markup-compatibility/2006" xmlns:a14="http://schemas.microsoft.com/office/drawing/2010/main">
          <mc:Choice Requires="a14">
            <p:sp>
              <p:nvSpPr>
                <p:cNvPr id="22" name="TextBox 21"/>
                <p:cNvSpPr txBox="1"/>
                <p:nvPr/>
              </p:nvSpPr>
              <p:spPr>
                <a:xfrm>
                  <a:off x="10702046" y="2630720"/>
                  <a:ext cx="1367793" cy="855862"/>
                </a:xfrm>
                <a:prstGeom prst="rect">
                  <a:avLst/>
                </a:prstGeom>
                <a:noFill/>
              </p:spPr>
              <p:txBody>
                <a:bodyPr wrap="none" rtlCol="0">
                  <a:spAutoFit/>
                </a:bodyPr>
                <a:lstStyle/>
                <a:p>
                  <a:r>
                    <a:rPr lang="en-US" sz="2000" b="1" dirty="0">
                      <a:latin typeface="Cambria" panose="02040503050406030204" pitchFamily="18" charset="0"/>
                    </a:rPr>
                    <a:t>G</a:t>
                  </a:r>
                  <a:r>
                    <a:rPr lang="en-US" sz="2000" b="1" baseline="-25000" dirty="0">
                      <a:latin typeface="Cambria" panose="02040503050406030204" pitchFamily="18" charset="0"/>
                    </a:rPr>
                    <a:t>L</a:t>
                  </a:r>
                  <a:r>
                    <a:rPr lang="en-US" sz="2000" b="1" dirty="0">
                      <a:latin typeface="Cambria" panose="02040503050406030204" pitchFamily="18" charset="0"/>
                    </a:rPr>
                    <a:t>=</a:t>
                  </a:r>
                  <a14:m>
                    <m:oMath xmlns:m="http://schemas.openxmlformats.org/officeDocument/2006/math">
                      <m:f>
                        <m:fPr>
                          <m:ctrlPr>
                            <a:rPr lang="en-US" sz="2000" b="1" i="1" dirty="0" smtClean="0">
                              <a:latin typeface="Cambria Math"/>
                            </a:rPr>
                          </m:ctrlPr>
                        </m:fPr>
                        <m:num>
                          <m:r>
                            <a:rPr lang="en-US" sz="2000" b="1" i="0" dirty="0" smtClean="0">
                              <a:latin typeface="Cambria Math" panose="02040503050406030204" pitchFamily="18" charset="0"/>
                            </a:rPr>
                            <m:t>𝟏</m:t>
                          </m:r>
                        </m:num>
                        <m:den>
                          <m:r>
                            <a:rPr lang="en-US" sz="2000" b="1" i="0" dirty="0" smtClean="0">
                              <a:latin typeface="Cambria Math" panose="02040503050406030204" pitchFamily="18" charset="0"/>
                            </a:rPr>
                            <m:t>𝐑</m:t>
                          </m:r>
                          <m:r>
                            <a:rPr lang="en-US" sz="2000" b="1" i="0" baseline="-25000" dirty="0" smtClean="0">
                              <a:latin typeface="Cambria Math" panose="02040503050406030204" pitchFamily="18" charset="0"/>
                            </a:rPr>
                            <m:t>𝐋</m:t>
                          </m:r>
                        </m:den>
                      </m:f>
                    </m:oMath>
                  </a14:m>
                  <a:endParaRPr lang="en-US" sz="2000" b="1" dirty="0">
                    <a:latin typeface="Cambria" panose="020405030504060302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02046" y="2630720"/>
                  <a:ext cx="1367793" cy="855862"/>
                </a:xfrm>
                <a:prstGeom prst="rect">
                  <a:avLst/>
                </a:prstGeom>
                <a:blipFill>
                  <a:blip r:embed="rId6"/>
                  <a:stretch>
                    <a:fillRect l="-7634" b="-5682"/>
                  </a:stretch>
                </a:blipFill>
              </p:spPr>
              <p:txBody>
                <a:bodyPr/>
                <a:lstStyle/>
                <a:p>
                  <a:r>
                    <a:rPr lang="en-US">
                      <a:noFill/>
                    </a:rPr>
                    <a:t> </a:t>
                  </a:r>
                </a:p>
              </p:txBody>
            </p:sp>
          </mc:Fallback>
        </mc:AlternateContent>
        <p:sp>
          <p:nvSpPr>
            <p:cNvPr id="23" name="TextBox 22"/>
            <p:cNvSpPr txBox="1"/>
            <p:nvPr/>
          </p:nvSpPr>
          <p:spPr>
            <a:xfrm>
              <a:off x="6375820" y="1845648"/>
              <a:ext cx="935017" cy="63951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24" name="Right Arrow 23"/>
            <p:cNvSpPr/>
            <p:nvPr/>
          </p:nvSpPr>
          <p:spPr>
            <a:xfrm>
              <a:off x="6330254" y="2485162"/>
              <a:ext cx="716627" cy="291117"/>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10690338" y="2137918"/>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557091" y="2272388"/>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0686736" y="1454053"/>
              <a:ext cx="0" cy="705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59302" y="2472037"/>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79537" y="2602175"/>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728874" y="2825768"/>
              <a:ext cx="0" cy="5647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0579537" y="2830982"/>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80760" y="2209203"/>
              <a:ext cx="317716" cy="369332"/>
            </a:xfrm>
            <a:prstGeom prst="rect">
              <a:avLst/>
            </a:prstGeom>
            <a:noFill/>
          </p:spPr>
          <p:txBody>
            <a:bodyPr wrap="none" rtlCol="0">
              <a:spAutoFit/>
            </a:bodyPr>
            <a:lstStyle/>
            <a:p>
              <a:r>
                <a:rPr lang="en-US" b="1" dirty="0">
                  <a:latin typeface="Cambria" panose="02040503050406030204" pitchFamily="18" charset="0"/>
                </a:rPr>
                <a:t>C</a:t>
              </a:r>
            </a:p>
          </p:txBody>
        </p:sp>
      </p:grpSp>
      <p:grpSp>
        <p:nvGrpSpPr>
          <p:cNvPr id="33" name="Group 32"/>
          <p:cNvGrpSpPr/>
          <p:nvPr/>
        </p:nvGrpSpPr>
        <p:grpSpPr>
          <a:xfrm>
            <a:off x="7546090" y="5029830"/>
            <a:ext cx="1267632" cy="1333382"/>
            <a:chOff x="6962899" y="3725822"/>
            <a:chExt cx="1799320" cy="1674948"/>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6962899" y="4054538"/>
              <a:ext cx="785454" cy="502604"/>
            </a:xfrm>
            <a:prstGeom prst="rect">
              <a:avLst/>
            </a:prstGeom>
            <a:noFill/>
          </p:spPr>
          <p:txBody>
            <a:bodyPr wrap="none" rtlCol="0">
              <a:spAutoFit/>
            </a:bodyPr>
            <a:lstStyle/>
            <a:p>
              <a:r>
                <a:rPr lang="en-US" sz="2000" b="1" dirty="0">
                  <a:latin typeface="Cambria" panose="02040503050406030204" pitchFamily="18" charset="0"/>
                </a:rPr>
                <a:t>Z</a:t>
              </a:r>
              <a:r>
                <a:rPr lang="en-US" sz="2000" b="1" baseline="-25000" dirty="0">
                  <a:latin typeface="Cambria" panose="02040503050406030204" pitchFamily="18" charset="0"/>
                </a:rPr>
                <a:t>in</a:t>
              </a:r>
              <a:r>
                <a:rPr lang="en-US" sz="2000" b="1" dirty="0">
                  <a:latin typeface="Cambria" panose="02040503050406030204" pitchFamily="18" charset="0"/>
                </a:rPr>
                <a:t> </a:t>
              </a:r>
            </a:p>
          </p:txBody>
        </p:sp>
        <p:sp>
          <p:nvSpPr>
            <p:cNvPr id="40" name="Right Arrow 39"/>
            <p:cNvSpPr/>
            <p:nvPr/>
          </p:nvSpPr>
          <p:spPr>
            <a:xfrm>
              <a:off x="7250569" y="4520367"/>
              <a:ext cx="575214" cy="246524"/>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6" name="Rectangle 45"/>
              <p:cNvSpPr/>
              <p:nvPr/>
            </p:nvSpPr>
            <p:spPr>
              <a:xfrm>
                <a:off x="8842717" y="5452460"/>
                <a:ext cx="1253891"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prstClr val="black"/>
                          </a:solidFill>
                          <a:latin typeface="Cambria Math" panose="02040503050406030204" pitchFamily="18" charset="0"/>
                        </a:rPr>
                        <m:t>𝒁</m:t>
                      </m:r>
                      <m:r>
                        <a:rPr lang="en-US" sz="2200" b="1" i="1" baseline="-25000" dirty="0">
                          <a:solidFill>
                            <a:prstClr val="black"/>
                          </a:solidFill>
                          <a:latin typeface="Cambria Math" panose="02040503050406030204" pitchFamily="18" charset="0"/>
                        </a:rPr>
                        <m:t>𝒊𝒏</m:t>
                      </m:r>
                      <m:r>
                        <a:rPr lang="en-US" sz="2200" b="1" i="1" dirty="0">
                          <a:solidFill>
                            <a:prstClr val="black"/>
                          </a:solidFill>
                          <a:latin typeface="Cambria Math" panose="02040503050406030204" pitchFamily="18" charset="0"/>
                        </a:rPr>
                        <m:t>(</m:t>
                      </m:r>
                      <m:r>
                        <a:rPr lang="en-US" sz="2200" b="1" i="1" dirty="0" err="1">
                          <a:solidFill>
                            <a:prstClr val="black"/>
                          </a:solidFill>
                          <a:latin typeface="Cambria Math" panose="02040503050406030204" pitchFamily="18" charset="0"/>
                        </a:rPr>
                        <m:t>𝒋</m:t>
                      </m:r>
                      <m:r>
                        <a:rPr lang="en-US" sz="2200" b="1" i="1" dirty="0" err="1">
                          <a:solidFill>
                            <a:prstClr val="black"/>
                          </a:solidFill>
                          <a:latin typeface="Cambria Math" panose="02040503050406030204" pitchFamily="18" charset="0"/>
                        </a:rPr>
                        <m:t>𝝎</m:t>
                      </m:r>
                      <m:r>
                        <a:rPr lang="en-US" sz="2200" b="1" i="1" baseline="-25000" dirty="0" err="1">
                          <a:solidFill>
                            <a:prstClr val="black"/>
                          </a:solidFill>
                          <a:latin typeface="Cambria Math" panose="02040503050406030204" pitchFamily="18" charset="0"/>
                        </a:rPr>
                        <m:t>𝒓</m:t>
                      </m:r>
                      <m:r>
                        <a:rPr lang="en-US" sz="2200" b="1" i="1" dirty="0">
                          <a:solidFill>
                            <a:prstClr val="black"/>
                          </a:solidFill>
                          <a:latin typeface="Cambria Math" panose="02040503050406030204" pitchFamily="18" charset="0"/>
                        </a:rPr>
                        <m:t>) </m:t>
                      </m:r>
                    </m:oMath>
                  </m:oMathPara>
                </a14:m>
                <a:endParaRPr lang="en-US" sz="2200" dirty="0"/>
              </a:p>
            </p:txBody>
          </p:sp>
        </mc:Choice>
        <mc:Fallback xmlns="">
          <p:sp>
            <p:nvSpPr>
              <p:cNvPr id="46" name="Rectangle 45"/>
              <p:cNvSpPr>
                <a:spLocks noRot="1" noChangeAspect="1" noMove="1" noResize="1" noEditPoints="1" noAdjustHandles="1" noChangeArrowheads="1" noChangeShapeType="1" noTextEdit="1"/>
              </p:cNvSpPr>
              <p:nvPr/>
            </p:nvSpPr>
            <p:spPr>
              <a:xfrm>
                <a:off x="8842717" y="5452460"/>
                <a:ext cx="1253891" cy="430887"/>
              </a:xfrm>
              <a:prstGeom prst="rect">
                <a:avLst/>
              </a:prstGeom>
              <a:blipFill>
                <a:blip r:embed="rId7"/>
                <a:stretch>
                  <a:fillRect l="-488" r="-488" b="-15493"/>
                </a:stretch>
              </a:blipFill>
            </p:spPr>
            <p:txBody>
              <a:bodyPr/>
              <a:lstStyle/>
              <a:p>
                <a:r>
                  <a:rPr lang="en-GB">
                    <a:noFill/>
                  </a:rPr>
                  <a:t> </a:t>
                </a:r>
              </a:p>
            </p:txBody>
          </p:sp>
        </mc:Fallback>
      </mc:AlternateContent>
      <p:pic>
        <p:nvPicPr>
          <p:cNvPr id="47" name="Picture 46"/>
          <p:cNvPicPr>
            <a:picLocks noChangeAspect="1"/>
          </p:cNvPicPr>
          <p:nvPr/>
        </p:nvPicPr>
        <p:blipFill rotWithShape="1">
          <a:blip r:embed="rId8">
            <a:lum bright="-20000" contrast="40000"/>
          </a:blip>
          <a:srcRect l="31971" r="49981" b="41066"/>
          <a:stretch/>
        </p:blipFill>
        <p:spPr>
          <a:xfrm>
            <a:off x="10047488" y="5315418"/>
            <a:ext cx="1588826" cy="856916"/>
          </a:xfrm>
          <a:prstGeom prst="rect">
            <a:avLst/>
          </a:prstGeom>
        </p:spPr>
      </p:pic>
      <p:sp>
        <p:nvSpPr>
          <p:cNvPr id="48" name="Left-Right Arrow 47"/>
          <p:cNvSpPr/>
          <p:nvPr/>
        </p:nvSpPr>
        <p:spPr>
          <a:xfrm>
            <a:off x="5825810" y="5544357"/>
            <a:ext cx="1358168" cy="3762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688115" y="4460074"/>
            <a:ext cx="1716560" cy="430887"/>
          </a:xfrm>
          <a:prstGeom prst="rect">
            <a:avLst/>
          </a:prstGeom>
          <a:noFill/>
        </p:spPr>
        <p:txBody>
          <a:bodyPr wrap="none" rtlCol="0">
            <a:spAutoFit/>
          </a:bodyPr>
          <a:lstStyle/>
          <a:p>
            <a:r>
              <a:rPr lang="en-US" sz="2200" b="1" u="sng" dirty="0">
                <a:solidFill>
                  <a:srgbClr val="0000FF"/>
                </a:solidFill>
              </a:rPr>
              <a:t>At resonance</a:t>
            </a:r>
          </a:p>
        </p:txBody>
      </p:sp>
      <mc:AlternateContent xmlns:mc="http://schemas.openxmlformats.org/markup-compatibility/2006">
        <mc:Choice xmlns:a14="http://schemas.microsoft.com/office/drawing/2010/main" Requires="a14">
          <p:sp>
            <p:nvSpPr>
              <p:cNvPr id="5" name="TextBox 4"/>
              <p:cNvSpPr txBox="1"/>
              <p:nvPr/>
            </p:nvSpPr>
            <p:spPr>
              <a:xfrm>
                <a:off x="1802154" y="756744"/>
                <a:ext cx="6414382" cy="861133"/>
              </a:xfrm>
              <a:prstGeom prst="rect">
                <a:avLst/>
              </a:prstGeom>
              <a:noFill/>
            </p:spPr>
            <p:txBody>
              <a:bodyPr wrap="square" rtlCol="0">
                <a:spAutoFit/>
              </a:bodyPr>
              <a:lstStyle/>
              <a:p>
                <a:r>
                  <a:rPr lang="en-US" sz="2800" dirty="0" smtClean="0">
                    <a:ea typeface="Cambria Math"/>
                  </a:rPr>
                  <a:t>Z</a:t>
                </a:r>
                <a:r>
                  <a:rPr lang="en-US" sz="2800" baseline="-25000" dirty="0" smtClean="0">
                    <a:ea typeface="Cambria Math"/>
                  </a:rPr>
                  <a:t>in</a:t>
                </a:r>
                <a:r>
                  <a:rPr lang="en-US" sz="2800" dirty="0" smtClean="0">
                    <a:ea typeface="Cambria Math"/>
                  </a:rPr>
                  <a:t>(j</a:t>
                </a:r>
                <a14:m>
                  <m:oMath xmlns:m="http://schemas.openxmlformats.org/officeDocument/2006/math">
                    <m:r>
                      <a:rPr lang="en-US" sz="2800" i="1" dirty="0" smtClean="0">
                        <a:latin typeface="Cambria Math"/>
                        <a:ea typeface="Cambria Math"/>
                      </a:rPr>
                      <m:t>𝜔</m:t>
                    </m:r>
                  </m:oMath>
                </a14:m>
                <a:r>
                  <a:rPr lang="en-US" sz="2800" dirty="0" smtClean="0">
                    <a:ea typeface="Cambria Math"/>
                  </a:rPr>
                  <a:t>)</a:t>
                </a:r>
                <a:r>
                  <a:rPr lang="en-US" sz="2800" dirty="0">
                    <a:ea typeface="Cambria Math"/>
                  </a:rPr>
                  <a:t>=</a:t>
                </a:r>
                <a14:m>
                  <m:oMath xmlns:m="http://schemas.openxmlformats.org/officeDocument/2006/math">
                    <m:f>
                      <m:fPr>
                        <m:ctrlPr>
                          <a:rPr lang="en-US" sz="2800" i="1">
                            <a:latin typeface="Cambria Math"/>
                            <a:ea typeface="Cambria Math"/>
                          </a:rPr>
                        </m:ctrlPr>
                      </m:fPr>
                      <m:num>
                        <m:r>
                          <a:rPr lang="en-US" sz="2800" i="1">
                            <a:latin typeface="Cambria Math"/>
                            <a:ea typeface="Cambria Math"/>
                          </a:rPr>
                          <m:t>𝐺</m:t>
                        </m:r>
                        <m:r>
                          <a:rPr lang="en-US" sz="2800" i="1" baseline="-25000">
                            <a:latin typeface="Cambria Math"/>
                            <a:ea typeface="Cambria Math"/>
                          </a:rPr>
                          <m:t>𝐿</m:t>
                        </m:r>
                      </m:num>
                      <m:den>
                        <m:sSubSup>
                          <m:sSubSupPr>
                            <m:ctrlPr>
                              <a:rPr lang="en-US" sz="2800" i="1">
                                <a:latin typeface="Cambria Math"/>
                                <a:ea typeface="Cambria Math"/>
                              </a:rPr>
                            </m:ctrlPr>
                          </m:sSubSupPr>
                          <m:e>
                            <m:r>
                              <a:rPr lang="en-US" sz="2800" i="1">
                                <a:latin typeface="Cambria Math"/>
                                <a:ea typeface="Cambria Math"/>
                              </a:rPr>
                              <m:t>𝐺</m:t>
                            </m:r>
                          </m:e>
                          <m:sub>
                            <m:r>
                              <a:rPr lang="en-US" sz="2800" i="1">
                                <a:latin typeface="Cambria Math"/>
                                <a:ea typeface="Cambria Math"/>
                              </a:rPr>
                              <m:t>𝐿</m:t>
                            </m:r>
                          </m:sub>
                          <m:sup>
                            <m:r>
                              <a:rPr lang="en-US" sz="2800" i="1">
                                <a:latin typeface="Cambria Math"/>
                                <a:ea typeface="Cambria Math"/>
                              </a:rPr>
                              <m:t>2</m:t>
                            </m:r>
                          </m:sup>
                        </m:sSubSup>
                        <m:r>
                          <a:rPr lang="en-US" sz="2800" i="1">
                            <a:latin typeface="Cambria Math"/>
                            <a:ea typeface="Cambria Math"/>
                          </a:rPr>
                          <m:t>+</m:t>
                        </m:r>
                        <m:r>
                          <a:rPr lang="en-US" sz="2800" i="1">
                            <a:latin typeface="Cambria Math"/>
                            <a:ea typeface="Cambria Math"/>
                          </a:rPr>
                          <m:t>𝜔</m:t>
                        </m:r>
                        <m:r>
                          <a:rPr lang="en-US" sz="2800" i="1" baseline="30000">
                            <a:latin typeface="Cambria Math"/>
                            <a:ea typeface="Cambria Math"/>
                          </a:rPr>
                          <m:t>2</m:t>
                        </m:r>
                        <m:r>
                          <a:rPr lang="en-US" sz="2800" i="1">
                            <a:latin typeface="Cambria Math"/>
                            <a:ea typeface="Cambria Math"/>
                          </a:rPr>
                          <m:t>𝐶</m:t>
                        </m:r>
                        <m:r>
                          <a:rPr lang="en-US" sz="2800" i="1" baseline="30000">
                            <a:latin typeface="Cambria Math"/>
                            <a:ea typeface="Cambria Math"/>
                          </a:rPr>
                          <m:t>2</m:t>
                        </m:r>
                      </m:den>
                    </m:f>
                  </m:oMath>
                </a14:m>
                <a:r>
                  <a:rPr lang="en-US" sz="2800" dirty="0"/>
                  <a:t> + j</a:t>
                </a:r>
                <a14:m>
                  <m:oMath xmlns:m="http://schemas.openxmlformats.org/officeDocument/2006/math">
                    <m:r>
                      <a:rPr lang="en-US" sz="2800" i="1">
                        <a:latin typeface="Cambria Math"/>
                        <a:ea typeface="Cambria Math"/>
                      </a:rPr>
                      <m:t>𝜔</m:t>
                    </m:r>
                    <m:d>
                      <m:dPr>
                        <m:ctrlPr>
                          <a:rPr lang="en-US" sz="2800" i="1">
                            <a:latin typeface="Cambria Math"/>
                            <a:ea typeface="Cambria Math"/>
                          </a:rPr>
                        </m:ctrlPr>
                      </m:dPr>
                      <m:e>
                        <m:r>
                          <a:rPr lang="en-US" sz="2800" i="1">
                            <a:latin typeface="Cambria Math"/>
                            <a:ea typeface="Cambria Math"/>
                          </a:rPr>
                          <m:t>𝐿</m:t>
                        </m:r>
                        <m:r>
                          <a:rPr lang="en-US" sz="2800" i="1">
                            <a:latin typeface="Cambria Math"/>
                            <a:ea typeface="Cambria Math"/>
                          </a:rPr>
                          <m:t> −</m:t>
                        </m:r>
                        <m:f>
                          <m:fPr>
                            <m:ctrlPr>
                              <a:rPr lang="en-US" sz="2800" i="1">
                                <a:latin typeface="Cambria Math"/>
                                <a:ea typeface="Cambria Math"/>
                              </a:rPr>
                            </m:ctrlPr>
                          </m:fPr>
                          <m:num>
                            <m:r>
                              <a:rPr lang="en-US" sz="2800" i="1">
                                <a:latin typeface="Cambria Math"/>
                                <a:ea typeface="Cambria Math"/>
                              </a:rPr>
                              <m:t>𝐶</m:t>
                            </m:r>
                          </m:num>
                          <m:den>
                            <m:sSubSup>
                              <m:sSubSupPr>
                                <m:ctrlPr>
                                  <a:rPr lang="en-US" sz="2800" i="1">
                                    <a:latin typeface="Cambria Math"/>
                                    <a:ea typeface="Cambria Math"/>
                                  </a:rPr>
                                </m:ctrlPr>
                              </m:sSubSupPr>
                              <m:e>
                                <m:r>
                                  <a:rPr lang="en-US" sz="2800" i="1">
                                    <a:latin typeface="Cambria Math"/>
                                    <a:ea typeface="Cambria Math"/>
                                  </a:rPr>
                                  <m:t>𝐺</m:t>
                                </m:r>
                              </m:e>
                              <m:sub>
                                <m:r>
                                  <a:rPr lang="en-US" sz="2800" i="1">
                                    <a:latin typeface="Cambria Math"/>
                                    <a:ea typeface="Cambria Math"/>
                                  </a:rPr>
                                  <m:t>𝐿</m:t>
                                </m:r>
                              </m:sub>
                              <m:sup>
                                <m:r>
                                  <a:rPr lang="en-US" sz="2800" i="1">
                                    <a:latin typeface="Cambria Math"/>
                                    <a:ea typeface="Cambria Math"/>
                                  </a:rPr>
                                  <m:t>2</m:t>
                                </m:r>
                              </m:sup>
                            </m:sSubSup>
                            <m:r>
                              <a:rPr lang="en-US" sz="2800" i="1">
                                <a:latin typeface="Cambria Math"/>
                                <a:ea typeface="Cambria Math"/>
                              </a:rPr>
                              <m:t>+</m:t>
                            </m:r>
                            <m:r>
                              <a:rPr lang="en-US" sz="2800" i="1">
                                <a:latin typeface="Cambria Math"/>
                                <a:ea typeface="Cambria Math"/>
                              </a:rPr>
                              <m:t>𝜔</m:t>
                            </m:r>
                            <m:r>
                              <a:rPr lang="en-US" sz="2800" i="1" baseline="30000">
                                <a:latin typeface="Cambria Math"/>
                                <a:ea typeface="Cambria Math"/>
                              </a:rPr>
                              <m:t>2</m:t>
                            </m:r>
                            <m:r>
                              <a:rPr lang="en-US" sz="2800" i="1">
                                <a:latin typeface="Cambria Math"/>
                                <a:ea typeface="Cambria Math"/>
                              </a:rPr>
                              <m:t>𝐶</m:t>
                            </m:r>
                            <m:r>
                              <a:rPr lang="en-US" sz="2800" i="1" baseline="30000">
                                <a:latin typeface="Cambria Math"/>
                                <a:ea typeface="Cambria Math"/>
                              </a:rPr>
                              <m:t>2</m:t>
                            </m:r>
                          </m:den>
                        </m:f>
                      </m:e>
                    </m:d>
                  </m:oMath>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1802154" y="756744"/>
                <a:ext cx="6414382" cy="861133"/>
              </a:xfrm>
              <a:prstGeom prst="rect">
                <a:avLst/>
              </a:prstGeom>
              <a:blipFill rotWithShape="1">
                <a:blip r:embed="rId9"/>
                <a:stretch>
                  <a:fillRect l="-1996" b="-7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884911" y="2106957"/>
                <a:ext cx="2973312" cy="881395"/>
              </a:xfrm>
              <a:prstGeom prst="rect">
                <a:avLst/>
              </a:prstGeom>
              <a:noFill/>
            </p:spPr>
            <p:txBody>
              <a:bodyPr wrap="square" rtlCol="0">
                <a:spAutoFit/>
              </a:bodyPr>
              <a:lstStyle/>
              <a:p>
                <a14:m>
                  <m:oMath xmlns:m="http://schemas.openxmlformats.org/officeDocument/2006/math">
                    <m:r>
                      <a:rPr lang="en-US" sz="3200" i="1" smtClean="0">
                        <a:latin typeface="Cambria Math"/>
                        <a:ea typeface="Cambria Math"/>
                      </a:rPr>
                      <m:t>𝐿</m:t>
                    </m:r>
                    <m:r>
                      <a:rPr lang="en-US" sz="3200" i="1" smtClean="0">
                        <a:latin typeface="Cambria Math"/>
                        <a:ea typeface="Cambria Math"/>
                      </a:rPr>
                      <m:t> −</m:t>
                    </m:r>
                    <m:f>
                      <m:fPr>
                        <m:ctrlPr>
                          <a:rPr lang="en-US" sz="3200" i="1" smtClean="0">
                            <a:latin typeface="Cambria Math"/>
                            <a:ea typeface="Cambria Math"/>
                          </a:rPr>
                        </m:ctrlPr>
                      </m:fPr>
                      <m:num>
                        <m:r>
                          <a:rPr lang="en-US" sz="3200" i="1">
                            <a:latin typeface="Cambria Math"/>
                            <a:ea typeface="Cambria Math"/>
                          </a:rPr>
                          <m:t>𝐶</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sSubSup>
                          <m:sSubSupPr>
                            <m:ctrlPr>
                              <a:rPr lang="en-US" sz="3200" i="1" smtClean="0">
                                <a:latin typeface="Cambria Math"/>
                                <a:ea typeface="Cambria Math"/>
                              </a:rPr>
                            </m:ctrlPr>
                          </m:sSubSupPr>
                          <m:e>
                            <m:r>
                              <a:rPr lang="en-US" sz="3200" i="1" smtClean="0">
                                <a:latin typeface="Cambria Math"/>
                                <a:ea typeface="Cambria Math"/>
                              </a:rPr>
                              <m:t>𝜔</m:t>
                            </m:r>
                          </m:e>
                          <m:sub>
                            <m:r>
                              <a:rPr lang="en-US" sz="3200" b="0" i="1" smtClean="0">
                                <a:latin typeface="Cambria Math"/>
                                <a:ea typeface="Cambria Math"/>
                              </a:rPr>
                              <m:t>𝑟</m:t>
                            </m:r>
                          </m:sub>
                          <m:sup>
                            <m:r>
                              <a:rPr lang="en-US" sz="3200" b="0" i="1" smtClean="0">
                                <a:latin typeface="Cambria Math"/>
                                <a:ea typeface="Cambria Math"/>
                              </a:rPr>
                              <m:t>2</m:t>
                            </m:r>
                          </m:sup>
                        </m:sSubSup>
                        <m:r>
                          <a:rPr lang="en-US" sz="3200" i="1">
                            <a:latin typeface="Cambria Math"/>
                            <a:ea typeface="Cambria Math"/>
                          </a:rPr>
                          <m:t>𝐶</m:t>
                        </m:r>
                        <m:r>
                          <a:rPr lang="en-US" sz="3200" i="1" baseline="30000">
                            <a:latin typeface="Cambria Math"/>
                            <a:ea typeface="Cambria Math"/>
                          </a:rPr>
                          <m:t>2</m:t>
                        </m:r>
                      </m:den>
                    </m:f>
                  </m:oMath>
                </a14:m>
                <a:r>
                  <a:rPr lang="en-US" sz="3200" dirty="0" smtClean="0"/>
                  <a:t>=0</a:t>
                </a:r>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884911" y="2106957"/>
                <a:ext cx="2973312" cy="881395"/>
              </a:xfrm>
              <a:prstGeom prst="rect">
                <a:avLst/>
              </a:prstGeom>
              <a:blipFill rotWithShape="1">
                <a:blip r:embed="rId10"/>
                <a:stretch>
                  <a:fillRect b="-13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6681131" y="1880950"/>
                <a:ext cx="3275064" cy="15473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a:ea typeface="Cambria Math"/>
                        </a:rPr>
                        <m:t>𝜔</m:t>
                      </m:r>
                      <m:r>
                        <a:rPr lang="en-US" sz="3200" b="0" i="1" baseline="-25000" smtClean="0">
                          <a:latin typeface="Cambria Math"/>
                          <a:ea typeface="Cambria Math"/>
                        </a:rPr>
                        <m:t>𝑟</m:t>
                      </m:r>
                      <m:r>
                        <a:rPr lang="en-US" sz="3200" b="0" i="1" smtClean="0">
                          <a:latin typeface="Cambria Math"/>
                          <a:ea typeface="Cambria Math"/>
                        </a:rPr>
                        <m:t>= </m:t>
                      </m:r>
                      <m:rad>
                        <m:radPr>
                          <m:degHide m:val="on"/>
                          <m:ctrlPr>
                            <a:rPr lang="en-US" sz="3200" b="0" i="1" smtClean="0">
                              <a:latin typeface="Cambria Math"/>
                              <a:ea typeface="Cambria Math"/>
                            </a:rPr>
                          </m:ctrlPr>
                        </m:radPr>
                        <m:deg/>
                        <m:e>
                          <m:f>
                            <m:fPr>
                              <m:ctrlPr>
                                <a:rPr lang="en-US" sz="3200" b="0" i="1" smtClean="0">
                                  <a:latin typeface="Cambria Math"/>
                                  <a:ea typeface="Cambria Math"/>
                                </a:rPr>
                              </m:ctrlPr>
                            </m:fPr>
                            <m:num>
                              <m:r>
                                <a:rPr lang="en-US" sz="3200" b="0" i="1" smtClean="0">
                                  <a:latin typeface="Cambria Math"/>
                                  <a:ea typeface="Cambria Math"/>
                                </a:rPr>
                                <m:t>1</m:t>
                              </m:r>
                            </m:num>
                            <m:den>
                              <m:r>
                                <a:rPr lang="en-US" sz="3200" b="0" i="1" smtClean="0">
                                  <a:latin typeface="Cambria Math"/>
                                  <a:ea typeface="Cambria Math"/>
                                </a:rPr>
                                <m:t>𝐿𝐶</m:t>
                              </m:r>
                            </m:den>
                          </m:f>
                          <m:r>
                            <a:rPr lang="en-US" sz="3200" b="0" i="1" smtClean="0">
                              <a:latin typeface="Cambria Math"/>
                              <a:ea typeface="Cambria Math"/>
                            </a:rPr>
                            <m:t> − </m:t>
                          </m:r>
                          <m:f>
                            <m:fPr>
                              <m:ctrlPr>
                                <a:rPr lang="en-US" sz="3200" i="1">
                                  <a:latin typeface="Cambria Math"/>
                                  <a:ea typeface="Cambria Math"/>
                                </a:rPr>
                              </m:ctrlPr>
                            </m:fPr>
                            <m:num>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num>
                            <m:den>
                              <m:r>
                                <a:rPr lang="en-US" sz="3200" i="1">
                                  <a:latin typeface="Cambria Math"/>
                                  <a:ea typeface="Cambria Math"/>
                                </a:rPr>
                                <m:t>𝐶</m:t>
                              </m:r>
                              <m:r>
                                <a:rPr lang="en-US" sz="3200" i="1" baseline="30000">
                                  <a:latin typeface="Cambria Math"/>
                                  <a:ea typeface="Cambria Math"/>
                                </a:rPr>
                                <m:t>2</m:t>
                              </m:r>
                            </m:den>
                          </m:f>
                        </m:e>
                      </m:rad>
                    </m:oMath>
                  </m:oMathPara>
                </a14:m>
                <a:endParaRPr lang="en-US" sz="3200" dirty="0"/>
              </a:p>
            </p:txBody>
          </p:sp>
        </mc:Choice>
        <mc:Fallback>
          <p:sp>
            <p:nvSpPr>
              <p:cNvPr id="50" name="TextBox 49"/>
              <p:cNvSpPr txBox="1">
                <a:spLocks noRot="1" noChangeAspect="1" noMove="1" noResize="1" noEditPoints="1" noAdjustHandles="1" noChangeArrowheads="1" noChangeShapeType="1" noTextEdit="1"/>
              </p:cNvSpPr>
              <p:nvPr/>
            </p:nvSpPr>
            <p:spPr>
              <a:xfrm>
                <a:off x="6681131" y="1880950"/>
                <a:ext cx="3275064" cy="154734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Rectangle 50"/>
              <p:cNvSpPr/>
              <p:nvPr/>
            </p:nvSpPr>
            <p:spPr>
              <a:xfrm>
                <a:off x="2471986" y="3591839"/>
                <a:ext cx="2790316" cy="881395"/>
              </a:xfrm>
              <a:prstGeom prst="rect">
                <a:avLst/>
              </a:prstGeom>
            </p:spPr>
            <p:txBody>
              <a:bodyPr wrap="none">
                <a:spAutoFit/>
              </a:bodyPr>
              <a:lstStyle/>
              <a:p>
                <a:r>
                  <a:rPr lang="en-US" sz="3200" dirty="0">
                    <a:ea typeface="Cambria Math"/>
                  </a:rPr>
                  <a:t>Z</a:t>
                </a:r>
                <a:r>
                  <a:rPr lang="en-US" sz="3200" baseline="-25000" dirty="0">
                    <a:ea typeface="Cambria Math"/>
                  </a:rPr>
                  <a:t>in</a:t>
                </a:r>
                <a:r>
                  <a:rPr lang="en-US" sz="3200" dirty="0">
                    <a:ea typeface="Cambria Math"/>
                  </a:rPr>
                  <a:t>(j</a:t>
                </a:r>
                <a14:m>
                  <m:oMath xmlns:m="http://schemas.openxmlformats.org/officeDocument/2006/math">
                    <m:r>
                      <a:rPr lang="en-US" sz="3200" i="1" dirty="0">
                        <a:latin typeface="Cambria Math"/>
                        <a:ea typeface="Cambria Math"/>
                      </a:rPr>
                      <m:t>𝜔</m:t>
                    </m:r>
                  </m:oMath>
                </a14:m>
                <a:r>
                  <a:rPr lang="en-US" sz="3200" dirty="0">
                    <a:ea typeface="Cambria Math"/>
                  </a:rPr>
                  <a:t>)</a:t>
                </a:r>
                <a:r>
                  <a:rPr lang="en-US" sz="3200" dirty="0">
                    <a:ea typeface="Cambria Math"/>
                  </a:rPr>
                  <a:t>=</a:t>
                </a:r>
                <a14:m>
                  <m:oMath xmlns:m="http://schemas.openxmlformats.org/officeDocument/2006/math">
                    <m:f>
                      <m:fPr>
                        <m:ctrlPr>
                          <a:rPr lang="en-US" sz="3200" i="1">
                            <a:latin typeface="Cambria Math"/>
                            <a:ea typeface="Cambria Math"/>
                          </a:rPr>
                        </m:ctrlPr>
                      </m:fPr>
                      <m:num>
                        <m:r>
                          <a:rPr lang="en-US" sz="3200" i="1">
                            <a:latin typeface="Cambria Math"/>
                            <a:ea typeface="Cambria Math"/>
                          </a:rPr>
                          <m:t>𝐺</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oMath>
                </a14:m>
                <a:r>
                  <a:rPr lang="en-US" sz="3200" dirty="0"/>
                  <a:t> </a:t>
                </a:r>
                <a:endParaRPr lang="en-US" sz="3200" dirty="0"/>
              </a:p>
            </p:txBody>
          </p:sp>
        </mc:Choice>
        <mc:Fallback>
          <p:sp>
            <p:nvSpPr>
              <p:cNvPr id="51" name="Rectangle 50"/>
              <p:cNvSpPr>
                <a:spLocks noRot="1" noChangeAspect="1" noMove="1" noResize="1" noEditPoints="1" noAdjustHandles="1" noChangeArrowheads="1" noChangeShapeType="1" noTextEdit="1"/>
              </p:cNvSpPr>
              <p:nvPr/>
            </p:nvSpPr>
            <p:spPr>
              <a:xfrm>
                <a:off x="2471986" y="3591839"/>
                <a:ext cx="2790316" cy="881395"/>
              </a:xfrm>
              <a:prstGeom prst="rect">
                <a:avLst/>
              </a:prstGeom>
              <a:blipFill rotWithShape="1">
                <a:blip r:embed="rId12"/>
                <a:stretch>
                  <a:fillRect l="-5689" b="-690"/>
                </a:stretch>
              </a:blipFill>
            </p:spPr>
            <p:txBody>
              <a:bodyPr/>
              <a:lstStyle/>
              <a:p>
                <a:r>
                  <a:rPr lang="en-US">
                    <a:noFill/>
                  </a:rPr>
                  <a:t> </a:t>
                </a:r>
              </a:p>
            </p:txBody>
          </p:sp>
        </mc:Fallback>
      </mc:AlternateContent>
    </p:spTree>
    <p:extLst>
      <p:ext uri="{BB962C8B-B14F-4D97-AF65-F5344CB8AC3E}">
        <p14:creationId xmlns:p14="http://schemas.microsoft.com/office/powerpoint/2010/main" val="162904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950647" y="1402538"/>
            <a:ext cx="4834261" cy="1015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Times New Roman" panose="02020603050405020304" pitchFamily="18" charset="0"/>
                <a:ea typeface="Cambria" panose="02040503050406030204" pitchFamily="18" charset="0"/>
                <a:cs typeface="Times New Roman" panose="02020603050405020304" pitchFamily="18" charset="0"/>
              </a:rPr>
              <a:t>Recap</a:t>
            </a:r>
          </a:p>
        </p:txBody>
      </p:sp>
      <p:sp>
        <p:nvSpPr>
          <p:cNvPr id="3" name="TextBox 2"/>
          <p:cNvSpPr txBox="1"/>
          <p:nvPr/>
        </p:nvSpPr>
        <p:spPr>
          <a:xfrm>
            <a:off x="950647" y="4092967"/>
            <a:ext cx="9966736" cy="2219838"/>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Resonance</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Series RLC circuit</a:t>
            </a:r>
          </a:p>
          <a:p>
            <a:pPr marL="514350" indent="-514350">
              <a:lnSpc>
                <a:spcPct val="150000"/>
              </a:lnSpc>
              <a:buFont typeface="+mj-lt"/>
              <a:buAutoNum type="arabicPeriod"/>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Parallel RLC circuit</a:t>
            </a:r>
          </a:p>
        </p:txBody>
      </p:sp>
      <p:sp>
        <p:nvSpPr>
          <p:cNvPr id="4" name="Slide Number Placeholder 3"/>
          <p:cNvSpPr>
            <a:spLocks noGrp="1"/>
          </p:cNvSpPr>
          <p:nvPr>
            <p:ph type="sldNum" idx="12"/>
          </p:nvPr>
        </p:nvSpPr>
        <p:spPr>
          <a:xfrm>
            <a:off x="11296611" y="6341523"/>
            <a:ext cx="731600" cy="276999"/>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GB" sz="1800" b="0" i="0" u="none" strike="noStrike" kern="1200" cap="none" spc="0" normalizeH="0" baseline="0" noProof="0" smtClean="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1200" cap="none" spc="0" normalizeH="0" baseline="0" noProof="0">
              <a:ln>
                <a:noFill/>
              </a:ln>
              <a:solidFill>
                <a:prstClr val="black">
                  <a:tint val="75000"/>
                </a:prstClr>
              </a:solidFill>
              <a:effectLst/>
              <a:uLnTx/>
              <a:uFillTx/>
              <a:latin typeface="Cambria" panose="02040503050406030204" pitchFamily="18" charset="0"/>
              <a:ea typeface="Cambria" panose="02040503050406030204" pitchFamily="18" charset="0"/>
              <a:cs typeface="+mn-cs"/>
              <a:sym typeface="Arial"/>
            </a:endParaRPr>
          </a:p>
        </p:txBody>
      </p:sp>
      <p:sp>
        <p:nvSpPr>
          <p:cNvPr id="5" name="مربع نص 1">
            <a:extLst>
              <a:ext uri="{FF2B5EF4-FFF2-40B4-BE49-F238E27FC236}">
                <a16:creationId xmlns="" xmlns:a16="http://schemas.microsoft.com/office/drawing/2014/main" id="{7711DB52-DA0E-C95D-DFAF-CCC7BD2BE49D}"/>
              </a:ext>
            </a:extLst>
          </p:cNvPr>
          <p:cNvSpPr txBox="1"/>
          <p:nvPr/>
        </p:nvSpPr>
        <p:spPr>
          <a:xfrm>
            <a:off x="950647" y="3327475"/>
            <a:ext cx="4834261" cy="10156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Times New Roman" panose="02020603050405020304" pitchFamily="18" charset="0"/>
                <a:ea typeface="Cambria" panose="02040503050406030204" pitchFamily="18" charset="0"/>
                <a:cs typeface="Times New Roman" panose="02020603050405020304" pitchFamily="18" charset="0"/>
              </a:rPr>
              <a:t>New Material</a:t>
            </a:r>
          </a:p>
        </p:txBody>
      </p:sp>
      <p:sp>
        <p:nvSpPr>
          <p:cNvPr id="6" name="TextBox 5">
            <a:extLst>
              <a:ext uri="{FF2B5EF4-FFF2-40B4-BE49-F238E27FC236}">
                <a16:creationId xmlns="" xmlns:a16="http://schemas.microsoft.com/office/drawing/2014/main" id="{C6E955C2-410D-5EE0-CFAB-8FE55D451121}"/>
              </a:ext>
            </a:extLst>
          </p:cNvPr>
          <p:cNvSpPr txBox="1"/>
          <p:nvPr/>
        </p:nvSpPr>
        <p:spPr>
          <a:xfrm>
            <a:off x="950647" y="2054084"/>
            <a:ext cx="9966736" cy="1481175"/>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Sinusoidal steady state (SSS) sources</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lang="en-GB" sz="3200" dirty="0">
                <a:solidFill>
                  <a:prstClr val="black"/>
                </a:solidFill>
                <a:latin typeface="Times New Roman" panose="02020603050405020304" pitchFamily="18" charset="0"/>
                <a:ea typeface="Cambria" panose="02040503050406030204" pitchFamily="18" charset="0"/>
                <a:cs typeface="Times New Roman" panose="02020603050405020304" pitchFamily="18" charset="0"/>
              </a:rPr>
              <a:t>Laplace Transform approach to SSS</a:t>
            </a:r>
          </a:p>
        </p:txBody>
      </p:sp>
      <p:sp>
        <p:nvSpPr>
          <p:cNvPr id="7" name="مربع نص 1">
            <a:extLst>
              <a:ext uri="{FF2B5EF4-FFF2-40B4-BE49-F238E27FC236}">
                <a16:creationId xmlns="" xmlns:a16="http://schemas.microsoft.com/office/drawing/2014/main" id="{0D13F05B-E0BB-BBD5-3036-3CD8AF11701C}"/>
              </a:ext>
            </a:extLst>
          </p:cNvPr>
          <p:cNvSpPr txBox="1"/>
          <p:nvPr/>
        </p:nvSpPr>
        <p:spPr>
          <a:xfrm>
            <a:off x="352959" y="0"/>
            <a:ext cx="4834261" cy="101566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B050"/>
                </a:solidFill>
                <a:effectLst/>
                <a:uLnTx/>
                <a:uFillTx/>
                <a:latin typeface="Cambria" pitchFamily="18" charset="0"/>
                <a:ea typeface="+mn-ea"/>
                <a:cs typeface="+mn-cs"/>
              </a:rPr>
              <a:t>Announcement</a:t>
            </a:r>
          </a:p>
        </p:txBody>
      </p:sp>
      <p:sp>
        <p:nvSpPr>
          <p:cNvPr id="8" name="TextBox 7">
            <a:extLst>
              <a:ext uri="{FF2B5EF4-FFF2-40B4-BE49-F238E27FC236}">
                <a16:creationId xmlns="" xmlns:a16="http://schemas.microsoft.com/office/drawing/2014/main" id="{177A08A1-3077-EFAA-78CE-457C01609972}"/>
              </a:ext>
            </a:extLst>
          </p:cNvPr>
          <p:cNvSpPr txBox="1"/>
          <p:nvPr/>
        </p:nvSpPr>
        <p:spPr>
          <a:xfrm>
            <a:off x="847131" y="809693"/>
            <a:ext cx="9280281" cy="783163"/>
          </a:xfrm>
          <a:prstGeom prst="rect">
            <a:avLst/>
          </a:prstGeom>
          <a:noFill/>
        </p:spPr>
        <p:txBody>
          <a:bodyPr wrap="square" rtlCol="0">
            <a:spAutoFit/>
          </a:bodyPr>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black"/>
                </a:solidFill>
                <a:effectLst/>
                <a:uLnTx/>
                <a:uFillTx/>
                <a:latin typeface="Times New Roman" panose="02020603050405020304" pitchFamily="18" charset="0"/>
                <a:ea typeface="Cambria" panose="02040503050406030204" pitchFamily="18" charset="0"/>
                <a:cs typeface="Times New Roman" panose="02020603050405020304" pitchFamily="18" charset="0"/>
              </a:rPr>
              <a:t>PD2 (Technical Report) due Thursday Week 12</a:t>
            </a:r>
          </a:p>
        </p:txBody>
      </p:sp>
    </p:spTree>
    <p:extLst>
      <p:ext uri="{BB962C8B-B14F-4D97-AF65-F5344CB8AC3E}">
        <p14:creationId xmlns:p14="http://schemas.microsoft.com/office/powerpoint/2010/main" val="735183424"/>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45538" y="2839641"/>
            <a:ext cx="4158179" cy="1561453"/>
          </a:xfrm>
          <a:prstGeom prst="rect">
            <a:avLst/>
          </a:prstGeom>
        </p:spPr>
      </p:pic>
      <p:sp>
        <p:nvSpPr>
          <p:cNvPr id="4" name="TextBox 3"/>
          <p:cNvSpPr txBox="1"/>
          <p:nvPr/>
        </p:nvSpPr>
        <p:spPr>
          <a:xfrm>
            <a:off x="827237" y="274534"/>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-5</a:t>
            </a:r>
          </a:p>
        </p:txBody>
      </p:sp>
      <mc:AlternateContent xmlns:mc="http://schemas.openxmlformats.org/markup-compatibility/2006" xmlns:a14="http://schemas.microsoft.com/office/drawing/2010/main">
        <mc:Choice Requires="a14">
          <p:sp>
            <p:nvSpPr>
              <p:cNvPr id="5" name="Rectangle 4"/>
              <p:cNvSpPr/>
              <p:nvPr/>
            </p:nvSpPr>
            <p:spPr>
              <a:xfrm>
                <a:off x="827237" y="840589"/>
                <a:ext cx="8258571" cy="1479636"/>
              </a:xfrm>
              <a:prstGeom prst="rect">
                <a:avLst/>
              </a:prstGeom>
            </p:spPr>
            <p:txBody>
              <a:bodyPr wrap="square">
                <a:spAutoFit/>
              </a:bodyPr>
              <a:lstStyle/>
              <a:p>
                <a:pPr algn="just"/>
                <a:r>
                  <a:rPr lang="en-US" sz="2200" dirty="0">
                    <a:solidFill>
                      <a:srgbClr val="C00000"/>
                    </a:solidFill>
                    <a:latin typeface="Cambria" panose="02040503050406030204" pitchFamily="18" charset="0"/>
                  </a:rPr>
                  <a:t>For the circuit shown, 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dirty="0">
                    <a:solidFill>
                      <a:srgbClr val="C00000"/>
                    </a:solidFill>
                    <a:latin typeface="Cambria" panose="02040503050406030204" pitchFamily="18" charset="0"/>
                  </a:rPr>
                  <a:t>. G</a:t>
                </a:r>
                <a14:m>
                  <m:oMath xmlns:m="http://schemas.openxmlformats.org/officeDocument/2006/math">
                    <m:r>
                      <m:rPr>
                        <m:sty m:val="p"/>
                      </m:rPr>
                      <a:rPr lang="en-US" sz="2200" b="0" i="0" dirty="0" smtClean="0">
                        <a:solidFill>
                          <a:srgbClr val="C00000"/>
                        </a:solidFill>
                        <a:latin typeface="Cambria Math" panose="02040503050406030204" pitchFamily="18" charset="0"/>
                      </a:rPr>
                      <m:t>iven</m:t>
                    </m:r>
                    <m:r>
                      <a:rPr lang="en-US" sz="2200" b="0" i="0" dirty="0" smtClean="0">
                        <a:solidFill>
                          <a:srgbClr val="C00000"/>
                        </a:solidFill>
                        <a:latin typeface="Cambria Math" panose="02040503050406030204" pitchFamily="18" charset="0"/>
                      </a:rPr>
                      <m:t> </m:t>
                    </m:r>
                    <m:r>
                      <m:rPr>
                        <m:sty m:val="p"/>
                      </m:rPr>
                      <a:rPr lang="en-US" sz="2200" b="0" i="0" dirty="0" smtClean="0">
                        <a:solidFill>
                          <a:srgbClr val="C00000"/>
                        </a:solidFill>
                        <a:latin typeface="Cambria Math" panose="02040503050406030204" pitchFamily="18" charset="0"/>
                      </a:rPr>
                      <m:t>that</m:t>
                    </m:r>
                    <m:r>
                      <a:rPr lang="en-US" sz="2200" b="0" i="0"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𝑣</m:t>
                    </m:r>
                    <m:r>
                      <a:rPr lang="en-US" sz="2200" b="0" i="1" baseline="-25000" dirty="0" smtClean="0">
                        <a:solidFill>
                          <a:srgbClr val="C00000"/>
                        </a:solidFill>
                        <a:latin typeface="Cambria Math" panose="02040503050406030204" pitchFamily="18" charset="0"/>
                      </a:rPr>
                      <m:t>𝑖𝑛</m:t>
                    </m:r>
                    <m:r>
                      <a:rPr lang="en-US" sz="2200" b="0" i="1" baseline="-25000" dirty="0" smtClean="0">
                        <a:solidFill>
                          <a:srgbClr val="C00000"/>
                        </a:solidFill>
                        <a:latin typeface="Cambria Math" panose="02040503050406030204" pitchFamily="18" charset="0"/>
                      </a:rPr>
                      <m:t> </m:t>
                    </m:r>
                    <m:d>
                      <m:dPr>
                        <m:ctrlPr>
                          <a:rPr lang="en-US" sz="2200" i="1" dirty="0" smtClean="0">
                            <a:solidFill>
                              <a:srgbClr val="C00000"/>
                            </a:solidFill>
                            <a:latin typeface="Cambria Math"/>
                          </a:rPr>
                        </m:ctrlPr>
                      </m:dPr>
                      <m:e>
                        <m:r>
                          <a:rPr lang="en-US" sz="2200" b="0" i="1" dirty="0" smtClean="0">
                            <a:solidFill>
                              <a:srgbClr val="C00000"/>
                            </a:solidFill>
                            <a:latin typeface="Cambria Math" panose="02040503050406030204" pitchFamily="18" charset="0"/>
                          </a:rPr>
                          <m:t>𝑡</m:t>
                        </m:r>
                      </m:e>
                    </m:d>
                    <m:r>
                      <a:rPr lang="en-US" sz="2200" b="0" i="1" dirty="0" smtClean="0">
                        <a:solidFill>
                          <a:srgbClr val="C00000"/>
                        </a:solidFill>
                        <a:latin typeface="Cambria Math" panose="02040503050406030204" pitchFamily="18" charset="0"/>
                      </a:rPr>
                      <m:t>=100</m:t>
                    </m:r>
                    <m:rad>
                      <m:radPr>
                        <m:degHide m:val="on"/>
                        <m:ctrlPr>
                          <a:rPr lang="en-US" sz="2200" i="1" dirty="0" smtClean="0">
                            <a:solidFill>
                              <a:srgbClr val="C00000"/>
                            </a:solidFill>
                            <a:latin typeface="Cambria Math"/>
                          </a:rPr>
                        </m:ctrlPr>
                      </m:radPr>
                      <m:deg/>
                      <m:e>
                        <m:r>
                          <a:rPr lang="en-US" sz="2200" b="0" i="1" dirty="0" smtClean="0">
                            <a:solidFill>
                              <a:srgbClr val="C00000"/>
                            </a:solidFill>
                            <a:latin typeface="Cambria Math" panose="02040503050406030204" pitchFamily="18" charset="0"/>
                          </a:rPr>
                          <m:t>2</m:t>
                        </m:r>
                      </m:e>
                    </m:rad>
                    <m:r>
                      <a:rPr lang="en-US" sz="2200" b="0" i="1"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𝑐𝑜𝑠</m:t>
                    </m:r>
                    <m:r>
                      <a:rPr lang="en-US" sz="2200" b="0" i="1" dirty="0" smtClean="0">
                        <a:solidFill>
                          <a:srgbClr val="C00000"/>
                        </a:solidFill>
                        <a:latin typeface="Cambria Math" panose="02040503050406030204" pitchFamily="18" charset="0"/>
                      </a:rPr>
                      <m:t>(2</m:t>
                    </m:r>
                    <m:r>
                      <a:rPr lang="el-GR" sz="2200" b="0" i="1" dirty="0">
                        <a:solidFill>
                          <a:srgbClr val="C00000"/>
                        </a:solidFill>
                        <a:latin typeface="Cambria Math" panose="02040503050406030204" pitchFamily="18" charset="0"/>
                      </a:rPr>
                      <m:t>𝜋</m:t>
                    </m:r>
                    <m:r>
                      <a:rPr lang="en-US" sz="2200" b="0" i="1" dirty="0" smtClean="0">
                        <a:solidFill>
                          <a:srgbClr val="C00000"/>
                        </a:solidFill>
                        <a:latin typeface="Cambria Math" panose="02040503050406030204" pitchFamily="18" charset="0"/>
                      </a:rPr>
                      <m:t>∗</m:t>
                    </m:r>
                    <m:sSup>
                      <m:sSupPr>
                        <m:ctrlPr>
                          <a:rPr lang="en-US" sz="2200" i="1" dirty="0" smtClean="0">
                            <a:solidFill>
                              <a:srgbClr val="C00000"/>
                            </a:solidFill>
                            <a:latin typeface="Cambria Math"/>
                          </a:rPr>
                        </m:ctrlPr>
                      </m:sSupPr>
                      <m:e>
                        <m:r>
                          <a:rPr lang="en-US" sz="2200" b="0" i="1" dirty="0" smtClean="0">
                            <a:solidFill>
                              <a:srgbClr val="C00000"/>
                            </a:solidFill>
                            <a:latin typeface="Cambria Math" panose="02040503050406030204" pitchFamily="18" charset="0"/>
                          </a:rPr>
                          <m:t>10</m:t>
                        </m:r>
                      </m:e>
                      <m:sup>
                        <m:r>
                          <a:rPr lang="en-US" sz="2200" b="0" i="1" dirty="0" smtClean="0">
                            <a:solidFill>
                              <a:srgbClr val="C00000"/>
                            </a:solidFill>
                            <a:latin typeface="Cambria Math" panose="02040503050406030204" pitchFamily="18" charset="0"/>
                          </a:rPr>
                          <m:t>6</m:t>
                        </m:r>
                      </m:sup>
                    </m:sSup>
                    <m:r>
                      <a:rPr lang="en-US" sz="2200" b="0" i="1" dirty="0" smtClean="0">
                        <a:solidFill>
                          <a:srgbClr val="C00000"/>
                        </a:solidFill>
                        <a:latin typeface="Cambria Math" panose="02040503050406030204" pitchFamily="18" charset="0"/>
                      </a:rPr>
                      <m:t>𝑡</m:t>
                    </m:r>
                    <m:r>
                      <a:rPr lang="en-US" sz="2200" b="0" i="1" dirty="0" smtClean="0">
                        <a:solidFill>
                          <a:srgbClr val="C00000"/>
                        </a:solidFill>
                        <a:latin typeface="Cambria Math" panose="02040503050406030204" pitchFamily="18" charset="0"/>
                      </a:rPr>
                      <m:t>) </m:t>
                    </m:r>
                  </m:oMath>
                </a14:m>
                <a:r>
                  <a:rPr lang="en-US" sz="2200" dirty="0">
                    <a:solidFill>
                      <a:srgbClr val="C00000"/>
                    </a:solidFill>
                    <a:latin typeface="Cambria" panose="02040503050406030204" pitchFamily="18" charset="0"/>
                  </a:rPr>
                  <a:t>V. Also, calculate the power across RL.</a:t>
                </a:r>
              </a:p>
            </p:txBody>
          </p:sp>
        </mc:Choice>
        <mc:Fallback xmlns="">
          <p:sp>
            <p:nvSpPr>
              <p:cNvPr id="5" name="Rectangle 4"/>
              <p:cNvSpPr>
                <a:spLocks noRot="1" noChangeAspect="1" noMove="1" noResize="1" noEditPoints="1" noAdjustHandles="1" noChangeArrowheads="1" noChangeShapeType="1" noTextEdit="1"/>
              </p:cNvSpPr>
              <p:nvPr/>
            </p:nvSpPr>
            <p:spPr>
              <a:xfrm>
                <a:off x="827237" y="840589"/>
                <a:ext cx="8258571" cy="1479636"/>
              </a:xfrm>
              <a:prstGeom prst="rect">
                <a:avLst/>
              </a:prstGeom>
              <a:blipFill>
                <a:blip r:embed="rId3"/>
                <a:stretch>
                  <a:fillRect l="-960" t="-2881" r="-1034" b="-6996"/>
                </a:stretch>
              </a:blipFill>
            </p:spPr>
            <p:txBody>
              <a:bodyPr/>
              <a:lstStyle/>
              <a:p>
                <a:r>
                  <a:rPr lang="en-GB">
                    <a:noFill/>
                  </a:rPr>
                  <a:t> </a:t>
                </a:r>
              </a:p>
            </p:txBody>
          </p:sp>
        </mc:Fallback>
      </mc:AlternateContent>
      <p:sp>
        <p:nvSpPr>
          <p:cNvPr id="6" name="TextBox 5"/>
          <p:cNvSpPr txBox="1"/>
          <p:nvPr/>
        </p:nvSpPr>
        <p:spPr>
          <a:xfrm>
            <a:off x="855825" y="2398311"/>
            <a:ext cx="659126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p:grpSp>
        <p:nvGrpSpPr>
          <p:cNvPr id="10" name="Group 9"/>
          <p:cNvGrpSpPr/>
          <p:nvPr/>
        </p:nvGrpSpPr>
        <p:grpSpPr>
          <a:xfrm>
            <a:off x="911297" y="3161708"/>
            <a:ext cx="5447103" cy="827219"/>
            <a:chOff x="1842876" y="2937761"/>
            <a:chExt cx="5447103" cy="827219"/>
          </a:xfrm>
        </p:grpSpPr>
        <p:pic>
          <p:nvPicPr>
            <p:cNvPr id="7" name="Picture 6"/>
            <p:cNvPicPr>
              <a:picLocks noChangeAspect="1"/>
            </p:cNvPicPr>
            <p:nvPr/>
          </p:nvPicPr>
          <p:blipFill>
            <a:blip r:embed="rId4">
              <a:lum bright="-20000" contrast="40000"/>
            </a:blip>
            <a:stretch>
              <a:fillRect/>
            </a:stretch>
          </p:blipFill>
          <p:spPr>
            <a:xfrm>
              <a:off x="2848249" y="2937761"/>
              <a:ext cx="4441730" cy="765177"/>
            </a:xfrm>
            <a:prstGeom prst="rect">
              <a:avLst/>
            </a:prstGeom>
          </p:spPr>
        </p:pic>
        <p:pic>
          <p:nvPicPr>
            <p:cNvPr id="8" name="Picture 7"/>
            <p:cNvPicPr>
              <a:picLocks noChangeAspect="1"/>
            </p:cNvPicPr>
            <p:nvPr/>
          </p:nvPicPr>
          <p:blipFill rotWithShape="1">
            <a:blip r:embed="rId5">
              <a:lum bright="-20000" contrast="40000"/>
            </a:blip>
            <a:srcRect l="-1" r="81814"/>
            <a:stretch/>
          </p:blipFill>
          <p:spPr>
            <a:xfrm>
              <a:off x="1842876" y="2955506"/>
              <a:ext cx="1005373" cy="809474"/>
            </a:xfrm>
            <a:prstGeom prst="rect">
              <a:avLst/>
            </a:prstGeom>
          </p:spPr>
        </p:pic>
      </p:grpSp>
      <p:pic>
        <p:nvPicPr>
          <p:cNvPr id="9" name="Picture 8"/>
          <p:cNvPicPr>
            <a:picLocks noChangeAspect="1"/>
          </p:cNvPicPr>
          <p:nvPr/>
        </p:nvPicPr>
        <p:blipFill rotWithShape="1">
          <a:blip r:embed="rId6">
            <a:lum bright="-20000" contrast="40000"/>
          </a:blip>
          <a:srcRect r="65357"/>
          <a:stretch/>
        </p:blipFill>
        <p:spPr>
          <a:xfrm>
            <a:off x="911297" y="3975690"/>
            <a:ext cx="2382002" cy="95606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5170842" y="4321262"/>
                <a:ext cx="1850315"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𝑳</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𝟏𝟕</m:t>
                      </m:r>
                      <m:r>
                        <a:rPr lang="en-US" sz="2200" b="1" i="1" dirty="0" smtClean="0">
                          <a:latin typeface="Cambria Math" panose="02040503050406030204" pitchFamily="18" charset="0"/>
                        </a:rPr>
                        <m:t>.</m:t>
                      </m:r>
                      <m:r>
                        <a:rPr lang="en-US" sz="2200" b="1" i="1" dirty="0" smtClean="0">
                          <a:latin typeface="Cambria Math" panose="02040503050406030204" pitchFamily="18" charset="0"/>
                        </a:rPr>
                        <m:t>𝟗</m:t>
                      </m:r>
                      <m:r>
                        <a:rPr lang="en-US" sz="2200" b="1" i="1" dirty="0" smtClean="0">
                          <a:latin typeface="Cambria Math" panose="02040503050406030204" pitchFamily="18" charset="0"/>
                        </a:rPr>
                        <m:t> </m:t>
                      </m:r>
                      <m:r>
                        <a:rPr lang="el-GR" sz="2200" b="1" i="1" dirty="0" smtClean="0">
                          <a:latin typeface="Cambria Math" panose="02040503050406030204" pitchFamily="18" charset="0"/>
                        </a:rPr>
                        <m:t>𝝁</m:t>
                      </m:r>
                      <m:r>
                        <a:rPr lang="en-US" sz="2200" b="1" i="1" dirty="0" err="1" smtClean="0">
                          <a:latin typeface="Cambria Math" panose="02040503050406030204" pitchFamily="18" charset="0"/>
                        </a:rPr>
                        <m:t>𝑯</m:t>
                      </m:r>
                    </m:oMath>
                  </m:oMathPara>
                </a14:m>
                <a:endParaRPr lang="en-US" sz="2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170842" y="4321262"/>
                <a:ext cx="1850315" cy="430887"/>
              </a:xfrm>
              <a:prstGeom prst="rect">
                <a:avLst/>
              </a:prstGeom>
              <a:blipFill>
                <a:blip r:embed="rId7"/>
                <a:stretch>
                  <a:fillRect b="-4054"/>
                </a:stretch>
              </a:blipFill>
              <a:ln w="19050">
                <a:solidFill>
                  <a:srgbClr val="C00000"/>
                </a:solidFill>
              </a:ln>
            </p:spPr>
            <p:txBody>
              <a:bodyPr/>
              <a:lstStyle/>
              <a:p>
                <a:r>
                  <a:rPr lang="en-GB">
                    <a:noFill/>
                  </a:rPr>
                  <a:t> </a:t>
                </a:r>
              </a:p>
            </p:txBody>
          </p:sp>
        </mc:Fallback>
      </mc:AlternateContent>
      <p:sp>
        <p:nvSpPr>
          <p:cNvPr id="12" name="Left-Right Arrow 11"/>
          <p:cNvSpPr/>
          <p:nvPr/>
        </p:nvSpPr>
        <p:spPr>
          <a:xfrm>
            <a:off x="3839806" y="4414192"/>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8">
            <a:lum bright="-20000" contrast="40000"/>
          </a:blip>
          <a:srcRect l="20163" r="48565" b="41066"/>
          <a:stretch/>
        </p:blipFill>
        <p:spPr>
          <a:xfrm>
            <a:off x="911297" y="5221743"/>
            <a:ext cx="2791916" cy="926784"/>
          </a:xfrm>
          <a:prstGeom prst="rect">
            <a:avLst/>
          </a:prstGeom>
        </p:spPr>
      </p:pic>
      <p:sp>
        <p:nvSpPr>
          <p:cNvPr id="14" name="Left-Right Arrow 13"/>
          <p:cNvSpPr/>
          <p:nvPr/>
        </p:nvSpPr>
        <p:spPr>
          <a:xfrm>
            <a:off x="3839806" y="5660859"/>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170842" y="5469691"/>
                <a:ext cx="1800108"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𝑪</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𝟏𝟏𝟖𝟔</m:t>
                      </m:r>
                      <m:r>
                        <a:rPr lang="en-US" sz="2200" b="1" i="1" dirty="0" smtClean="0">
                          <a:latin typeface="Cambria Math" panose="02040503050406030204" pitchFamily="18" charset="0"/>
                        </a:rPr>
                        <m:t>𝒑</m:t>
                      </m:r>
                      <m:r>
                        <a:rPr lang="en-US" sz="2200" b="1" i="0" dirty="0" smtClean="0">
                          <a:latin typeface="Cambria Math" panose="02040503050406030204" pitchFamily="18" charset="0"/>
                        </a:rPr>
                        <m:t>𝐅</m:t>
                      </m:r>
                    </m:oMath>
                  </m:oMathPara>
                </a14:m>
                <a:endParaRPr lang="en-US" sz="2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170842" y="5469691"/>
                <a:ext cx="1800108" cy="430887"/>
              </a:xfrm>
              <a:prstGeom prst="rect">
                <a:avLst/>
              </a:prstGeom>
              <a:blipFill>
                <a:blip r:embed="rId9"/>
                <a:stretch>
                  <a:fillRect b="-12162"/>
                </a:stretch>
              </a:blipFill>
              <a:ln w="19050">
                <a:solidFill>
                  <a:srgbClr val="C00000"/>
                </a:solidFill>
              </a:ln>
            </p:spPr>
            <p:txBody>
              <a:bodyPr/>
              <a:lstStyle/>
              <a:p>
                <a:r>
                  <a:rPr lang="en-GB">
                    <a:noFill/>
                  </a:rPr>
                  <a:t> </a:t>
                </a:r>
              </a:p>
            </p:txBody>
          </p:sp>
        </mc:Fallback>
      </mc:AlternateContent>
    </p:spTree>
    <p:extLst>
      <p:ext uri="{BB962C8B-B14F-4D97-AF65-F5344CB8AC3E}">
        <p14:creationId xmlns:p14="http://schemas.microsoft.com/office/powerpoint/2010/main" val="105588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45538" y="2839641"/>
            <a:ext cx="4158179" cy="1561453"/>
          </a:xfrm>
          <a:prstGeom prst="rect">
            <a:avLst/>
          </a:prstGeom>
        </p:spPr>
      </p:pic>
      <p:sp>
        <p:nvSpPr>
          <p:cNvPr id="4" name="TextBox 3"/>
          <p:cNvSpPr txBox="1"/>
          <p:nvPr/>
        </p:nvSpPr>
        <p:spPr>
          <a:xfrm>
            <a:off x="827237" y="274534"/>
            <a:ext cx="2278957"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Example -5</a:t>
            </a:r>
          </a:p>
        </p:txBody>
      </p:sp>
      <mc:AlternateContent xmlns:mc="http://schemas.openxmlformats.org/markup-compatibility/2006" xmlns:a14="http://schemas.microsoft.com/office/drawing/2010/main">
        <mc:Choice Requires="a14">
          <p:sp>
            <p:nvSpPr>
              <p:cNvPr id="5" name="Rectangle 4"/>
              <p:cNvSpPr/>
              <p:nvPr/>
            </p:nvSpPr>
            <p:spPr>
              <a:xfrm>
                <a:off x="827237" y="840589"/>
                <a:ext cx="8258571" cy="1479636"/>
              </a:xfrm>
              <a:prstGeom prst="rect">
                <a:avLst/>
              </a:prstGeom>
            </p:spPr>
            <p:txBody>
              <a:bodyPr wrap="square">
                <a:spAutoFit/>
              </a:bodyPr>
              <a:lstStyle/>
              <a:p>
                <a:pPr algn="just"/>
                <a:r>
                  <a:rPr lang="en-US" sz="2200" dirty="0">
                    <a:solidFill>
                      <a:srgbClr val="C00000"/>
                    </a:solidFill>
                    <a:latin typeface="Cambria" panose="02040503050406030204" pitchFamily="18" charset="0"/>
                  </a:rPr>
                  <a:t>For the circuit shown, design a coupling (matching) network to achieve maximum power transfer from the source to the load </a:t>
                </a:r>
                <a:r>
                  <a:rPr lang="en-US" sz="2200" i="1" dirty="0">
                    <a:solidFill>
                      <a:srgbClr val="C00000"/>
                    </a:solidFill>
                    <a:latin typeface="Cambria" panose="02040503050406030204" pitchFamily="18" charset="0"/>
                  </a:rPr>
                  <a:t>R</a:t>
                </a:r>
                <a:r>
                  <a:rPr lang="en-US" sz="2200" i="1" baseline="-25000" dirty="0">
                    <a:solidFill>
                      <a:srgbClr val="C00000"/>
                    </a:solidFill>
                    <a:latin typeface="Cambria" panose="02040503050406030204" pitchFamily="18" charset="0"/>
                  </a:rPr>
                  <a:t>L</a:t>
                </a:r>
                <a:r>
                  <a:rPr lang="en-US" sz="2200" dirty="0">
                    <a:solidFill>
                      <a:srgbClr val="C00000"/>
                    </a:solidFill>
                    <a:latin typeface="Cambria" panose="02040503050406030204" pitchFamily="18" charset="0"/>
                  </a:rPr>
                  <a:t>. G</a:t>
                </a:r>
                <a14:m>
                  <m:oMath xmlns:m="http://schemas.openxmlformats.org/officeDocument/2006/math">
                    <m:r>
                      <m:rPr>
                        <m:sty m:val="p"/>
                      </m:rPr>
                      <a:rPr lang="en-US" sz="2200" b="0" i="0" dirty="0" smtClean="0">
                        <a:solidFill>
                          <a:srgbClr val="C00000"/>
                        </a:solidFill>
                        <a:latin typeface="Cambria Math" panose="02040503050406030204" pitchFamily="18" charset="0"/>
                      </a:rPr>
                      <m:t>iven</m:t>
                    </m:r>
                    <m:r>
                      <a:rPr lang="en-US" sz="2200" b="0" i="0" dirty="0" smtClean="0">
                        <a:solidFill>
                          <a:srgbClr val="C00000"/>
                        </a:solidFill>
                        <a:latin typeface="Cambria Math" panose="02040503050406030204" pitchFamily="18" charset="0"/>
                      </a:rPr>
                      <m:t> </m:t>
                    </m:r>
                    <m:r>
                      <m:rPr>
                        <m:sty m:val="p"/>
                      </m:rPr>
                      <a:rPr lang="en-US" sz="2200" b="0" i="0" dirty="0" smtClean="0">
                        <a:solidFill>
                          <a:srgbClr val="C00000"/>
                        </a:solidFill>
                        <a:latin typeface="Cambria Math" panose="02040503050406030204" pitchFamily="18" charset="0"/>
                      </a:rPr>
                      <m:t>that</m:t>
                    </m:r>
                    <m:r>
                      <a:rPr lang="en-US" sz="2200" b="0" i="0"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𝑣</m:t>
                    </m:r>
                    <m:r>
                      <a:rPr lang="en-US" sz="2200" b="0" i="1" baseline="-25000" dirty="0" smtClean="0">
                        <a:solidFill>
                          <a:srgbClr val="C00000"/>
                        </a:solidFill>
                        <a:latin typeface="Cambria Math" panose="02040503050406030204" pitchFamily="18" charset="0"/>
                      </a:rPr>
                      <m:t>𝑖𝑛</m:t>
                    </m:r>
                    <m:r>
                      <a:rPr lang="en-US" sz="2200" b="0" i="1" baseline="-25000" dirty="0" smtClean="0">
                        <a:solidFill>
                          <a:srgbClr val="C00000"/>
                        </a:solidFill>
                        <a:latin typeface="Cambria Math" panose="02040503050406030204" pitchFamily="18" charset="0"/>
                      </a:rPr>
                      <m:t> </m:t>
                    </m:r>
                    <m:d>
                      <m:dPr>
                        <m:ctrlPr>
                          <a:rPr lang="en-US" sz="2200" i="1" dirty="0" smtClean="0">
                            <a:solidFill>
                              <a:srgbClr val="C00000"/>
                            </a:solidFill>
                            <a:latin typeface="Cambria Math"/>
                          </a:rPr>
                        </m:ctrlPr>
                      </m:dPr>
                      <m:e>
                        <m:r>
                          <a:rPr lang="en-US" sz="2200" b="0" i="1" dirty="0" smtClean="0">
                            <a:solidFill>
                              <a:srgbClr val="C00000"/>
                            </a:solidFill>
                            <a:latin typeface="Cambria Math" panose="02040503050406030204" pitchFamily="18" charset="0"/>
                          </a:rPr>
                          <m:t>𝑡</m:t>
                        </m:r>
                      </m:e>
                    </m:d>
                    <m:r>
                      <a:rPr lang="en-US" sz="2200" b="0" i="1" dirty="0" smtClean="0">
                        <a:solidFill>
                          <a:srgbClr val="C00000"/>
                        </a:solidFill>
                        <a:latin typeface="Cambria Math" panose="02040503050406030204" pitchFamily="18" charset="0"/>
                      </a:rPr>
                      <m:t>=100</m:t>
                    </m:r>
                    <m:rad>
                      <m:radPr>
                        <m:degHide m:val="on"/>
                        <m:ctrlPr>
                          <a:rPr lang="en-US" sz="2200" i="1" dirty="0" smtClean="0">
                            <a:solidFill>
                              <a:srgbClr val="C00000"/>
                            </a:solidFill>
                            <a:latin typeface="Cambria Math"/>
                          </a:rPr>
                        </m:ctrlPr>
                      </m:radPr>
                      <m:deg/>
                      <m:e>
                        <m:r>
                          <a:rPr lang="en-US" sz="2200" b="0" i="1" dirty="0" smtClean="0">
                            <a:solidFill>
                              <a:srgbClr val="C00000"/>
                            </a:solidFill>
                            <a:latin typeface="Cambria Math" panose="02040503050406030204" pitchFamily="18" charset="0"/>
                          </a:rPr>
                          <m:t>2</m:t>
                        </m:r>
                      </m:e>
                    </m:rad>
                    <m:r>
                      <a:rPr lang="en-US" sz="2200" b="0" i="1" dirty="0" smtClean="0">
                        <a:solidFill>
                          <a:srgbClr val="C00000"/>
                        </a:solidFill>
                        <a:latin typeface="Cambria Math" panose="02040503050406030204" pitchFamily="18" charset="0"/>
                      </a:rPr>
                      <m:t> </m:t>
                    </m:r>
                    <m:r>
                      <a:rPr lang="en-US" sz="2200" b="0" i="1" dirty="0" smtClean="0">
                        <a:solidFill>
                          <a:srgbClr val="C00000"/>
                        </a:solidFill>
                        <a:latin typeface="Cambria Math" panose="02040503050406030204" pitchFamily="18" charset="0"/>
                      </a:rPr>
                      <m:t>𝑐𝑜𝑠</m:t>
                    </m:r>
                    <m:r>
                      <a:rPr lang="en-US" sz="2200" b="0" i="1" dirty="0" smtClean="0">
                        <a:solidFill>
                          <a:srgbClr val="C00000"/>
                        </a:solidFill>
                        <a:latin typeface="Cambria Math" panose="02040503050406030204" pitchFamily="18" charset="0"/>
                      </a:rPr>
                      <m:t>(2</m:t>
                    </m:r>
                    <m:r>
                      <a:rPr lang="el-GR" sz="2200" b="0" i="1" dirty="0">
                        <a:solidFill>
                          <a:srgbClr val="C00000"/>
                        </a:solidFill>
                        <a:latin typeface="Cambria Math" panose="02040503050406030204" pitchFamily="18" charset="0"/>
                      </a:rPr>
                      <m:t>𝜋</m:t>
                    </m:r>
                    <m:r>
                      <a:rPr lang="en-US" sz="2200" b="0" i="1" dirty="0" smtClean="0">
                        <a:solidFill>
                          <a:srgbClr val="C00000"/>
                        </a:solidFill>
                        <a:latin typeface="Cambria Math" panose="02040503050406030204" pitchFamily="18" charset="0"/>
                      </a:rPr>
                      <m:t>∗</m:t>
                    </m:r>
                    <m:sSup>
                      <m:sSupPr>
                        <m:ctrlPr>
                          <a:rPr lang="en-US" sz="2200" i="1" dirty="0" smtClean="0">
                            <a:solidFill>
                              <a:srgbClr val="C00000"/>
                            </a:solidFill>
                            <a:latin typeface="Cambria Math"/>
                          </a:rPr>
                        </m:ctrlPr>
                      </m:sSupPr>
                      <m:e>
                        <m:r>
                          <a:rPr lang="en-US" sz="2200" b="0" i="1" dirty="0" smtClean="0">
                            <a:solidFill>
                              <a:srgbClr val="C00000"/>
                            </a:solidFill>
                            <a:latin typeface="Cambria Math" panose="02040503050406030204" pitchFamily="18" charset="0"/>
                          </a:rPr>
                          <m:t>10</m:t>
                        </m:r>
                      </m:e>
                      <m:sup>
                        <m:r>
                          <a:rPr lang="en-US" sz="2200" b="0" i="1" dirty="0" smtClean="0">
                            <a:solidFill>
                              <a:srgbClr val="C00000"/>
                            </a:solidFill>
                            <a:latin typeface="Cambria Math" panose="02040503050406030204" pitchFamily="18" charset="0"/>
                          </a:rPr>
                          <m:t>6</m:t>
                        </m:r>
                      </m:sup>
                    </m:sSup>
                    <m:r>
                      <a:rPr lang="en-US" sz="2200" b="0" i="1" dirty="0" smtClean="0">
                        <a:solidFill>
                          <a:srgbClr val="C00000"/>
                        </a:solidFill>
                        <a:latin typeface="Cambria Math" panose="02040503050406030204" pitchFamily="18" charset="0"/>
                      </a:rPr>
                      <m:t>𝑡</m:t>
                    </m:r>
                    <m:r>
                      <a:rPr lang="en-US" sz="2200" b="0" i="1" dirty="0" smtClean="0">
                        <a:solidFill>
                          <a:srgbClr val="C00000"/>
                        </a:solidFill>
                        <a:latin typeface="Cambria Math" panose="02040503050406030204" pitchFamily="18" charset="0"/>
                      </a:rPr>
                      <m:t>) </m:t>
                    </m:r>
                  </m:oMath>
                </a14:m>
                <a:r>
                  <a:rPr lang="en-US" sz="2200" dirty="0">
                    <a:solidFill>
                      <a:srgbClr val="C00000"/>
                    </a:solidFill>
                    <a:latin typeface="Cambria" panose="02040503050406030204" pitchFamily="18" charset="0"/>
                  </a:rPr>
                  <a:t>V. Also, calculate the power across RL.</a:t>
                </a:r>
              </a:p>
            </p:txBody>
          </p:sp>
        </mc:Choice>
        <mc:Fallback xmlns="">
          <p:sp>
            <p:nvSpPr>
              <p:cNvPr id="5" name="Rectangle 4"/>
              <p:cNvSpPr>
                <a:spLocks noRot="1" noChangeAspect="1" noMove="1" noResize="1" noEditPoints="1" noAdjustHandles="1" noChangeArrowheads="1" noChangeShapeType="1" noTextEdit="1"/>
              </p:cNvSpPr>
              <p:nvPr/>
            </p:nvSpPr>
            <p:spPr>
              <a:xfrm>
                <a:off x="827237" y="840589"/>
                <a:ext cx="8258571" cy="1479636"/>
              </a:xfrm>
              <a:prstGeom prst="rect">
                <a:avLst/>
              </a:prstGeom>
              <a:blipFill>
                <a:blip r:embed="rId3"/>
                <a:stretch>
                  <a:fillRect l="-960" t="-2881" r="-1034" b="-6996"/>
                </a:stretch>
              </a:blipFill>
            </p:spPr>
            <p:txBody>
              <a:bodyPr/>
              <a:lstStyle/>
              <a:p>
                <a:r>
                  <a:rPr lang="en-GB">
                    <a:noFill/>
                  </a:rPr>
                  <a:t> </a:t>
                </a:r>
              </a:p>
            </p:txBody>
          </p:sp>
        </mc:Fallback>
      </mc:AlternateContent>
      <p:sp>
        <p:nvSpPr>
          <p:cNvPr id="6" name="TextBox 5"/>
          <p:cNvSpPr txBox="1"/>
          <p:nvPr/>
        </p:nvSpPr>
        <p:spPr>
          <a:xfrm>
            <a:off x="855825" y="2398311"/>
            <a:ext cx="6591260"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To achieve the maximum power Zin has to equal to </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or Yin has to equal to (1/</a:t>
            </a:r>
            <a:r>
              <a:rPr lang="en-US" dirty="0" err="1">
                <a:latin typeface="Cambria" panose="02040503050406030204" pitchFamily="18" charset="0"/>
                <a:ea typeface="Cambria" panose="02040503050406030204" pitchFamily="18" charset="0"/>
              </a:rPr>
              <a:t>Rs</a:t>
            </a:r>
            <a:r>
              <a:rPr lang="en-US" dirty="0">
                <a:latin typeface="Cambria" panose="02040503050406030204" pitchFamily="18" charset="0"/>
                <a:ea typeface="Cambria" panose="02040503050406030204" pitchFamily="18" charset="0"/>
              </a:rPr>
              <a:t>) at resonance.</a:t>
            </a:r>
          </a:p>
        </p:txBody>
      </p:sp>
      <mc:AlternateContent xmlns:mc="http://schemas.openxmlformats.org/markup-compatibility/2006" xmlns:a14="http://schemas.microsoft.com/office/drawing/2010/main">
        <mc:Choice Requires="a14">
          <p:sp>
            <p:nvSpPr>
              <p:cNvPr id="11" name="TextBox 10"/>
              <p:cNvSpPr txBox="1"/>
              <p:nvPr/>
            </p:nvSpPr>
            <p:spPr>
              <a:xfrm>
                <a:off x="5170842" y="4321262"/>
                <a:ext cx="1850315"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𝑳</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𝟏𝟕</m:t>
                      </m:r>
                      <m:r>
                        <a:rPr lang="en-US" sz="2200" b="1" i="1" dirty="0" smtClean="0">
                          <a:latin typeface="Cambria Math" panose="02040503050406030204" pitchFamily="18" charset="0"/>
                        </a:rPr>
                        <m:t>.</m:t>
                      </m:r>
                      <m:r>
                        <a:rPr lang="en-US" sz="2200" b="1" i="1" dirty="0" smtClean="0">
                          <a:latin typeface="Cambria Math" panose="02040503050406030204" pitchFamily="18" charset="0"/>
                        </a:rPr>
                        <m:t>𝟗</m:t>
                      </m:r>
                      <m:r>
                        <a:rPr lang="en-US" sz="2200" b="1" i="1" dirty="0" smtClean="0">
                          <a:latin typeface="Cambria Math" panose="02040503050406030204" pitchFamily="18" charset="0"/>
                        </a:rPr>
                        <m:t> </m:t>
                      </m:r>
                      <m:r>
                        <a:rPr lang="el-GR" sz="2200" b="1" i="1" dirty="0" smtClean="0">
                          <a:latin typeface="Cambria Math" panose="02040503050406030204" pitchFamily="18" charset="0"/>
                        </a:rPr>
                        <m:t>𝝁</m:t>
                      </m:r>
                      <m:r>
                        <a:rPr lang="en-US" sz="2200" b="1" i="1" dirty="0" err="1" smtClean="0">
                          <a:latin typeface="Cambria Math" panose="02040503050406030204" pitchFamily="18" charset="0"/>
                        </a:rPr>
                        <m:t>𝑯</m:t>
                      </m:r>
                    </m:oMath>
                  </m:oMathPara>
                </a14:m>
                <a:endParaRPr lang="en-US" sz="2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170842" y="4321262"/>
                <a:ext cx="1850315" cy="430887"/>
              </a:xfrm>
              <a:prstGeom prst="rect">
                <a:avLst/>
              </a:prstGeom>
              <a:blipFill>
                <a:blip r:embed="rId7"/>
                <a:stretch>
                  <a:fillRect b="-4054"/>
                </a:stretch>
              </a:blipFill>
              <a:ln w="19050">
                <a:solidFill>
                  <a:srgbClr val="C00000"/>
                </a:solidFill>
              </a:ln>
            </p:spPr>
            <p:txBody>
              <a:bodyPr/>
              <a:lstStyle/>
              <a:p>
                <a:r>
                  <a:rPr lang="en-GB">
                    <a:noFill/>
                  </a:rPr>
                  <a:t> </a:t>
                </a:r>
              </a:p>
            </p:txBody>
          </p:sp>
        </mc:Fallback>
      </mc:AlternateContent>
      <p:sp>
        <p:nvSpPr>
          <p:cNvPr id="12" name="Left-Right Arrow 11"/>
          <p:cNvSpPr/>
          <p:nvPr/>
        </p:nvSpPr>
        <p:spPr>
          <a:xfrm>
            <a:off x="3839806" y="4414192"/>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3839806" y="5660859"/>
            <a:ext cx="949569" cy="215443"/>
          </a:xfrm>
          <a:prstGeom prst="lef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5170842" y="5469691"/>
                <a:ext cx="1800108" cy="430887"/>
              </a:xfrm>
              <a:prstGeom prst="rect">
                <a:avLst/>
              </a:prstGeom>
              <a:noFill/>
              <a:ln w="19050">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1" dirty="0" smtClean="0">
                          <a:latin typeface="Cambria Math" panose="02040503050406030204" pitchFamily="18" charset="0"/>
                        </a:rPr>
                        <m:t>𝑪</m:t>
                      </m:r>
                      <m:r>
                        <a:rPr lang="en-US" sz="2200" b="1" i="1" dirty="0" smtClean="0">
                          <a:latin typeface="Cambria Math" panose="02040503050406030204" pitchFamily="18" charset="0"/>
                        </a:rPr>
                        <m:t>=</m:t>
                      </m:r>
                      <m:r>
                        <a:rPr lang="en-US" sz="2200" b="1" i="1" dirty="0" smtClean="0">
                          <a:latin typeface="Cambria Math" panose="02040503050406030204" pitchFamily="18" charset="0"/>
                        </a:rPr>
                        <m:t>𝟏𝟏𝟖𝟔</m:t>
                      </m:r>
                      <m:r>
                        <a:rPr lang="en-US" sz="2200" b="1" i="1" dirty="0" smtClean="0">
                          <a:latin typeface="Cambria Math" panose="02040503050406030204" pitchFamily="18" charset="0"/>
                        </a:rPr>
                        <m:t>𝒑</m:t>
                      </m:r>
                      <m:r>
                        <a:rPr lang="en-US" sz="2200" b="1" i="0" dirty="0" smtClean="0">
                          <a:latin typeface="Cambria Math" panose="02040503050406030204" pitchFamily="18" charset="0"/>
                        </a:rPr>
                        <m:t>𝐅</m:t>
                      </m:r>
                    </m:oMath>
                  </m:oMathPara>
                </a14:m>
                <a:endParaRPr lang="en-US" sz="2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170842" y="5469691"/>
                <a:ext cx="1800108" cy="430887"/>
              </a:xfrm>
              <a:prstGeom prst="rect">
                <a:avLst/>
              </a:prstGeom>
              <a:blipFill>
                <a:blip r:embed="rId9"/>
                <a:stretch>
                  <a:fillRect b="-12162"/>
                </a:stretch>
              </a:blipFill>
              <a:ln w="19050">
                <a:solidFill>
                  <a:srgbClr val="C00000"/>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827237" y="3069294"/>
                <a:ext cx="6012864" cy="971035"/>
              </a:xfrm>
              <a:prstGeom prst="rect">
                <a:avLst/>
              </a:prstGeom>
            </p:spPr>
            <p:txBody>
              <a:bodyPr wrap="none">
                <a:spAutoFit/>
              </a:bodyPr>
              <a:lstStyle/>
              <a:p>
                <a:r>
                  <a:rPr lang="en-US" sz="3200" dirty="0">
                    <a:ea typeface="Cambria Math"/>
                  </a:rPr>
                  <a:t>Z</a:t>
                </a:r>
                <a:r>
                  <a:rPr lang="en-US" sz="3200" baseline="-25000" dirty="0">
                    <a:ea typeface="Cambria Math"/>
                  </a:rPr>
                  <a:t>in</a:t>
                </a:r>
                <a:r>
                  <a:rPr lang="en-US" sz="3200" dirty="0">
                    <a:ea typeface="Cambria Math"/>
                  </a:rPr>
                  <a:t>(j</a:t>
                </a:r>
                <a14:m>
                  <m:oMath xmlns:m="http://schemas.openxmlformats.org/officeDocument/2006/math">
                    <m:r>
                      <a:rPr lang="en-US" sz="3200" i="1" dirty="0">
                        <a:latin typeface="Cambria Math"/>
                        <a:ea typeface="Cambria Math"/>
                      </a:rPr>
                      <m:t>𝜔</m:t>
                    </m:r>
                  </m:oMath>
                </a14:m>
                <a:r>
                  <a:rPr lang="en-US" sz="3200" dirty="0">
                    <a:ea typeface="Cambria Math"/>
                  </a:rPr>
                  <a:t>)</a:t>
                </a:r>
                <a:r>
                  <a:rPr lang="en-US" sz="3200" dirty="0">
                    <a:ea typeface="Cambria Math"/>
                  </a:rPr>
                  <a:t>=</a:t>
                </a:r>
                <a14:m>
                  <m:oMath xmlns:m="http://schemas.openxmlformats.org/officeDocument/2006/math">
                    <m:f>
                      <m:fPr>
                        <m:ctrlPr>
                          <a:rPr lang="en-US" sz="3200" i="1">
                            <a:latin typeface="Cambria Math"/>
                            <a:ea typeface="Cambria Math"/>
                          </a:rPr>
                        </m:ctrlPr>
                      </m:fPr>
                      <m:num>
                        <m:r>
                          <a:rPr lang="en-US" sz="3200" i="1">
                            <a:latin typeface="Cambria Math"/>
                            <a:ea typeface="Cambria Math"/>
                          </a:rPr>
                          <m:t>𝐺</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oMath>
                </a14:m>
                <a:r>
                  <a:rPr lang="en-US" sz="3200" dirty="0"/>
                  <a:t> + j</a:t>
                </a:r>
                <a14:m>
                  <m:oMath xmlns:m="http://schemas.openxmlformats.org/officeDocument/2006/math">
                    <m:r>
                      <a:rPr lang="en-US" sz="3200" i="1">
                        <a:latin typeface="Cambria Math"/>
                        <a:ea typeface="Cambria Math"/>
                      </a:rPr>
                      <m:t>𝜔</m:t>
                    </m:r>
                    <m:d>
                      <m:dPr>
                        <m:ctrlPr>
                          <a:rPr lang="en-US" sz="3200" i="1">
                            <a:latin typeface="Cambria Math"/>
                            <a:ea typeface="Cambria Math"/>
                          </a:rPr>
                        </m:ctrlPr>
                      </m:dPr>
                      <m:e>
                        <m:r>
                          <a:rPr lang="en-US" sz="3200" i="1">
                            <a:latin typeface="Cambria Math"/>
                            <a:ea typeface="Cambria Math"/>
                          </a:rPr>
                          <m:t>𝐿</m:t>
                        </m:r>
                        <m:r>
                          <a:rPr lang="en-US" sz="3200" i="1">
                            <a:latin typeface="Cambria Math"/>
                            <a:ea typeface="Cambria Math"/>
                          </a:rPr>
                          <m:t> −</m:t>
                        </m:r>
                        <m:f>
                          <m:fPr>
                            <m:ctrlPr>
                              <a:rPr lang="en-US" sz="3200" i="1">
                                <a:latin typeface="Cambria Math"/>
                                <a:ea typeface="Cambria Math"/>
                              </a:rPr>
                            </m:ctrlPr>
                          </m:fPr>
                          <m:num>
                            <m:r>
                              <a:rPr lang="en-US" sz="3200" i="1">
                                <a:latin typeface="Cambria Math"/>
                                <a:ea typeface="Cambria Math"/>
                              </a:rPr>
                              <m:t>𝐶</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e>
                    </m:d>
                  </m:oMath>
                </a14:m>
                <a:endParaRPr lang="en-US" sz="3200" dirty="0"/>
              </a:p>
            </p:txBody>
          </p:sp>
        </mc:Choice>
        <mc:Fallback>
          <p:sp>
            <p:nvSpPr>
              <p:cNvPr id="2" name="Rectangle 1"/>
              <p:cNvSpPr>
                <a:spLocks noRot="1" noChangeAspect="1" noMove="1" noResize="1" noEditPoints="1" noAdjustHandles="1" noChangeArrowheads="1" noChangeShapeType="1" noTextEdit="1"/>
              </p:cNvSpPr>
              <p:nvPr/>
            </p:nvSpPr>
            <p:spPr>
              <a:xfrm>
                <a:off x="827237" y="3069294"/>
                <a:ext cx="6012864" cy="971035"/>
              </a:xfrm>
              <a:prstGeom prst="rect">
                <a:avLst/>
              </a:prstGeom>
              <a:blipFill rotWithShape="1">
                <a:blip r:embed="rId10"/>
                <a:stretch>
                  <a:fillRect l="-2637" b="-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911297" y="4104700"/>
                <a:ext cx="2693110" cy="881395"/>
              </a:xfrm>
              <a:prstGeom prst="rect">
                <a:avLst/>
              </a:prstGeom>
            </p:spPr>
            <p:txBody>
              <a:bodyPr wrap="none">
                <a:spAutoFit/>
              </a:bodyPr>
              <a:lstStyle/>
              <a:p>
                <a14:m>
                  <m:oMath xmlns:m="http://schemas.openxmlformats.org/officeDocument/2006/math">
                    <m:r>
                      <a:rPr lang="en-US" sz="3200" i="1">
                        <a:latin typeface="Cambria Math"/>
                        <a:ea typeface="Cambria Math"/>
                      </a:rPr>
                      <m:t>𝐿</m:t>
                    </m:r>
                    <m:r>
                      <a:rPr lang="en-US" sz="3200" i="1">
                        <a:latin typeface="Cambria Math"/>
                        <a:ea typeface="Cambria Math"/>
                      </a:rPr>
                      <m:t> −</m:t>
                    </m:r>
                    <m:f>
                      <m:fPr>
                        <m:ctrlPr>
                          <a:rPr lang="en-US" sz="3200" i="1">
                            <a:latin typeface="Cambria Math"/>
                            <a:ea typeface="Cambria Math"/>
                          </a:rPr>
                        </m:ctrlPr>
                      </m:fPr>
                      <m:num>
                        <m:r>
                          <a:rPr lang="en-US" sz="3200" i="1">
                            <a:latin typeface="Cambria Math"/>
                            <a:ea typeface="Cambria Math"/>
                          </a:rPr>
                          <m:t>𝐶</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sSubSup>
                          <m:sSubSupPr>
                            <m:ctrlPr>
                              <a:rPr lang="en-US" sz="3200" i="1">
                                <a:latin typeface="Cambria Math"/>
                                <a:ea typeface="Cambria Math"/>
                              </a:rPr>
                            </m:ctrlPr>
                          </m:sSubSupPr>
                          <m:e>
                            <m:r>
                              <a:rPr lang="en-US" sz="3200" i="1">
                                <a:latin typeface="Cambria Math"/>
                                <a:ea typeface="Cambria Math"/>
                              </a:rPr>
                              <m:t>𝜔</m:t>
                            </m:r>
                          </m:e>
                          <m:sub>
                            <m:r>
                              <a:rPr lang="en-US" sz="3200" i="1">
                                <a:latin typeface="Cambria Math"/>
                                <a:ea typeface="Cambria Math"/>
                              </a:rPr>
                              <m:t>𝑟</m:t>
                            </m:r>
                          </m:sub>
                          <m:sup>
                            <m:r>
                              <a:rPr lang="en-US" sz="3200" i="1">
                                <a:latin typeface="Cambria Math"/>
                                <a:ea typeface="Cambria Math"/>
                              </a:rPr>
                              <m:t>2</m:t>
                            </m:r>
                          </m:sup>
                        </m:sSubSup>
                        <m:r>
                          <a:rPr lang="en-US" sz="3200" i="1">
                            <a:latin typeface="Cambria Math"/>
                            <a:ea typeface="Cambria Math"/>
                          </a:rPr>
                          <m:t>𝐶</m:t>
                        </m:r>
                        <m:r>
                          <a:rPr lang="en-US" sz="3200" i="1" baseline="30000">
                            <a:latin typeface="Cambria Math"/>
                            <a:ea typeface="Cambria Math"/>
                          </a:rPr>
                          <m:t>2</m:t>
                        </m:r>
                      </m:den>
                    </m:f>
                  </m:oMath>
                </a14:m>
                <a:r>
                  <a:rPr lang="en-US" sz="3200" dirty="0"/>
                  <a:t>=0</a:t>
                </a:r>
                <a:endParaRPr lang="en-US" sz="3200" dirty="0"/>
              </a:p>
            </p:txBody>
          </p:sp>
        </mc:Choice>
        <mc:Fallback>
          <p:sp>
            <p:nvSpPr>
              <p:cNvPr id="16" name="Rectangle 15"/>
              <p:cNvSpPr>
                <a:spLocks noRot="1" noChangeAspect="1" noMove="1" noResize="1" noEditPoints="1" noAdjustHandles="1" noChangeArrowheads="1" noChangeShapeType="1" noTextEdit="1"/>
              </p:cNvSpPr>
              <p:nvPr/>
            </p:nvSpPr>
            <p:spPr>
              <a:xfrm>
                <a:off x="911297" y="4104700"/>
                <a:ext cx="2693110" cy="881395"/>
              </a:xfrm>
              <a:prstGeom prst="rect">
                <a:avLst/>
              </a:prstGeom>
              <a:blipFill rotWithShape="1">
                <a:blip r:embed="rId11"/>
                <a:stretch>
                  <a:fillRect r="-4751" b="-6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571557" y="5327882"/>
                <a:ext cx="2790316" cy="881395"/>
              </a:xfrm>
              <a:prstGeom prst="rect">
                <a:avLst/>
              </a:prstGeom>
            </p:spPr>
            <p:txBody>
              <a:bodyPr wrap="none">
                <a:spAutoFit/>
              </a:bodyPr>
              <a:lstStyle/>
              <a:p>
                <a:r>
                  <a:rPr lang="en-US" sz="3200" dirty="0">
                    <a:ea typeface="Cambria Math"/>
                  </a:rPr>
                  <a:t>Z</a:t>
                </a:r>
                <a:r>
                  <a:rPr lang="en-US" sz="3200" baseline="-25000" dirty="0">
                    <a:ea typeface="Cambria Math"/>
                  </a:rPr>
                  <a:t>in</a:t>
                </a:r>
                <a:r>
                  <a:rPr lang="en-US" sz="3200" dirty="0">
                    <a:ea typeface="Cambria Math"/>
                  </a:rPr>
                  <a:t>(j</a:t>
                </a:r>
                <a14:m>
                  <m:oMath xmlns:m="http://schemas.openxmlformats.org/officeDocument/2006/math">
                    <m:r>
                      <a:rPr lang="en-US" sz="3200" i="1" dirty="0">
                        <a:latin typeface="Cambria Math"/>
                        <a:ea typeface="Cambria Math"/>
                      </a:rPr>
                      <m:t>𝜔</m:t>
                    </m:r>
                  </m:oMath>
                </a14:m>
                <a:r>
                  <a:rPr lang="en-US" sz="3200" dirty="0">
                    <a:ea typeface="Cambria Math"/>
                  </a:rPr>
                  <a:t>)=</a:t>
                </a:r>
                <a14:m>
                  <m:oMath xmlns:m="http://schemas.openxmlformats.org/officeDocument/2006/math">
                    <m:f>
                      <m:fPr>
                        <m:ctrlPr>
                          <a:rPr lang="en-US" sz="3200" i="1">
                            <a:latin typeface="Cambria Math"/>
                            <a:ea typeface="Cambria Math"/>
                          </a:rPr>
                        </m:ctrlPr>
                      </m:fPr>
                      <m:num>
                        <m:r>
                          <a:rPr lang="en-US" sz="3200" i="1">
                            <a:latin typeface="Cambria Math"/>
                            <a:ea typeface="Cambria Math"/>
                          </a:rPr>
                          <m:t>𝐺</m:t>
                        </m:r>
                        <m:r>
                          <a:rPr lang="en-US" sz="3200" i="1" baseline="-25000">
                            <a:latin typeface="Cambria Math"/>
                            <a:ea typeface="Cambria Math"/>
                          </a:rPr>
                          <m:t>𝐿</m:t>
                        </m:r>
                      </m:num>
                      <m:den>
                        <m:sSubSup>
                          <m:sSubSupPr>
                            <m:ctrlPr>
                              <a:rPr lang="en-US" sz="3200" i="1">
                                <a:latin typeface="Cambria Math"/>
                                <a:ea typeface="Cambria Math"/>
                              </a:rPr>
                            </m:ctrlPr>
                          </m:sSubSupPr>
                          <m:e>
                            <m:r>
                              <a:rPr lang="en-US" sz="3200" i="1">
                                <a:latin typeface="Cambria Math"/>
                                <a:ea typeface="Cambria Math"/>
                              </a:rPr>
                              <m:t>𝐺</m:t>
                            </m:r>
                          </m:e>
                          <m:sub>
                            <m:r>
                              <a:rPr lang="en-US" sz="3200" i="1">
                                <a:latin typeface="Cambria Math"/>
                                <a:ea typeface="Cambria Math"/>
                              </a:rPr>
                              <m:t>𝐿</m:t>
                            </m:r>
                          </m:sub>
                          <m:sup>
                            <m:r>
                              <a:rPr lang="en-US" sz="3200" i="1">
                                <a:latin typeface="Cambria Math"/>
                                <a:ea typeface="Cambria Math"/>
                              </a:rPr>
                              <m:t>2</m:t>
                            </m:r>
                          </m:sup>
                        </m:sSubSup>
                        <m:r>
                          <a:rPr lang="en-US" sz="3200" i="1">
                            <a:latin typeface="Cambria Math"/>
                            <a:ea typeface="Cambria Math"/>
                          </a:rPr>
                          <m:t>+</m:t>
                        </m:r>
                        <m:r>
                          <a:rPr lang="en-US" sz="3200" i="1">
                            <a:latin typeface="Cambria Math"/>
                            <a:ea typeface="Cambria Math"/>
                          </a:rPr>
                          <m:t>𝜔</m:t>
                        </m:r>
                        <m:r>
                          <a:rPr lang="en-US" sz="3200" i="1" baseline="30000">
                            <a:latin typeface="Cambria Math"/>
                            <a:ea typeface="Cambria Math"/>
                          </a:rPr>
                          <m:t>2</m:t>
                        </m:r>
                        <m:r>
                          <a:rPr lang="en-US" sz="3200" i="1">
                            <a:latin typeface="Cambria Math"/>
                            <a:ea typeface="Cambria Math"/>
                          </a:rPr>
                          <m:t>𝐶</m:t>
                        </m:r>
                        <m:r>
                          <a:rPr lang="en-US" sz="3200" i="1" baseline="30000">
                            <a:latin typeface="Cambria Math"/>
                            <a:ea typeface="Cambria Math"/>
                          </a:rPr>
                          <m:t>2</m:t>
                        </m:r>
                      </m:den>
                    </m:f>
                  </m:oMath>
                </a14:m>
                <a:r>
                  <a:rPr lang="en-US" sz="3200" dirty="0"/>
                  <a:t> </a:t>
                </a:r>
                <a:endParaRPr lang="en-US" sz="3200" dirty="0"/>
              </a:p>
            </p:txBody>
          </p:sp>
        </mc:Choice>
        <mc:Fallback>
          <p:sp>
            <p:nvSpPr>
              <p:cNvPr id="17" name="Rectangle 16"/>
              <p:cNvSpPr>
                <a:spLocks noRot="1" noChangeAspect="1" noMove="1" noResize="1" noEditPoints="1" noAdjustHandles="1" noChangeArrowheads="1" noChangeShapeType="1" noTextEdit="1"/>
              </p:cNvSpPr>
              <p:nvPr/>
            </p:nvSpPr>
            <p:spPr>
              <a:xfrm>
                <a:off x="571557" y="5327882"/>
                <a:ext cx="2790316" cy="881395"/>
              </a:xfrm>
              <a:prstGeom prst="rect">
                <a:avLst/>
              </a:prstGeom>
              <a:blipFill rotWithShape="1">
                <a:blip r:embed="rId12"/>
                <a:stretch>
                  <a:fillRect l="-5689" b="-690"/>
                </a:stretch>
              </a:blipFill>
            </p:spPr>
            <p:txBody>
              <a:bodyPr/>
              <a:lstStyle/>
              <a:p>
                <a:r>
                  <a:rPr lang="en-US">
                    <a:noFill/>
                  </a:rPr>
                  <a:t> </a:t>
                </a:r>
              </a:p>
            </p:txBody>
          </p:sp>
        </mc:Fallback>
      </mc:AlternateContent>
      <p:sp>
        <p:nvSpPr>
          <p:cNvPr id="18" name="TextBox 17"/>
          <p:cNvSpPr txBox="1"/>
          <p:nvPr/>
        </p:nvSpPr>
        <p:spPr>
          <a:xfrm>
            <a:off x="3604407" y="274534"/>
            <a:ext cx="3641131" cy="369332"/>
          </a:xfrm>
          <a:prstGeom prst="rect">
            <a:avLst/>
          </a:prstGeom>
          <a:noFill/>
        </p:spPr>
        <p:txBody>
          <a:bodyPr wrap="square" rtlCol="0">
            <a:spAutoFit/>
          </a:bodyPr>
          <a:lstStyle/>
          <a:p>
            <a:r>
              <a:rPr lang="en-US" dirty="0" err="1" smtClean="0"/>
              <a:t>salman</a:t>
            </a:r>
            <a:endParaRPr lang="en-US" dirty="0"/>
          </a:p>
        </p:txBody>
      </p:sp>
    </p:spTree>
    <p:extLst>
      <p:ext uri="{BB962C8B-B14F-4D97-AF65-F5344CB8AC3E}">
        <p14:creationId xmlns:p14="http://schemas.microsoft.com/office/powerpoint/2010/main" val="185064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135" y="1207697"/>
            <a:ext cx="10484666" cy="5257800"/>
          </a:xfrm>
          <a:prstGeom prst="rect">
            <a:avLst/>
          </a:prstGeom>
        </p:spPr>
      </p:pic>
      <p:sp>
        <p:nvSpPr>
          <p:cNvPr id="5" name="TextBox 4"/>
          <p:cNvSpPr txBox="1"/>
          <p:nvPr/>
        </p:nvSpPr>
        <p:spPr>
          <a:xfrm>
            <a:off x="3880957" y="3836597"/>
            <a:ext cx="1818511" cy="830997"/>
          </a:xfrm>
          <a:prstGeom prst="rect">
            <a:avLst/>
          </a:prstGeom>
          <a:noFill/>
        </p:spPr>
        <p:txBody>
          <a:bodyPr wrap="none" rtlCol="0">
            <a:spAutoFit/>
          </a:bodyPr>
          <a:lstStyle/>
          <a:p>
            <a:r>
              <a:rPr lang="en-US" sz="4800" dirty="0">
                <a:solidFill>
                  <a:srgbClr val="FF0000"/>
                </a:solidFill>
                <a:latin typeface="Cambria" panose="02040503050406030204" pitchFamily="18" charset="0"/>
              </a:rPr>
              <a:t>R</a:t>
            </a:r>
            <a:r>
              <a:rPr lang="en-US" sz="4800" baseline="-25000" dirty="0">
                <a:solidFill>
                  <a:srgbClr val="FF0000"/>
                </a:solidFill>
                <a:latin typeface="Cambria" panose="02040503050406030204" pitchFamily="18" charset="0"/>
              </a:rPr>
              <a:t>L</a:t>
            </a:r>
            <a:r>
              <a:rPr lang="en-US" sz="4800" dirty="0">
                <a:solidFill>
                  <a:srgbClr val="FF0000"/>
                </a:solidFill>
                <a:latin typeface="Cambria" panose="02040503050406030204" pitchFamily="18" charset="0"/>
              </a:rPr>
              <a:t>&lt; </a:t>
            </a:r>
            <a:r>
              <a:rPr lang="en-US" sz="4800" dirty="0" err="1">
                <a:solidFill>
                  <a:srgbClr val="FF0000"/>
                </a:solidFill>
                <a:latin typeface="Cambria" panose="02040503050406030204" pitchFamily="18" charset="0"/>
              </a:rPr>
              <a:t>R</a:t>
            </a:r>
            <a:r>
              <a:rPr lang="en-US" sz="4800" baseline="-25000" dirty="0" err="1">
                <a:solidFill>
                  <a:srgbClr val="FF0000"/>
                </a:solidFill>
                <a:latin typeface="Cambria" panose="02040503050406030204" pitchFamily="18" charset="0"/>
              </a:rPr>
              <a:t>s</a:t>
            </a:r>
            <a:endParaRPr lang="en-US" sz="4800" baseline="-25000" dirty="0">
              <a:solidFill>
                <a:srgbClr val="FF0000"/>
              </a:solidFill>
              <a:latin typeface="Cambria" panose="02040503050406030204" pitchFamily="18" charset="0"/>
            </a:endParaRPr>
          </a:p>
        </p:txBody>
      </p:sp>
      <p:sp>
        <p:nvSpPr>
          <p:cNvPr id="6" name="TextBox 5"/>
          <p:cNvSpPr txBox="1"/>
          <p:nvPr/>
        </p:nvSpPr>
        <p:spPr>
          <a:xfrm>
            <a:off x="9123290" y="3836597"/>
            <a:ext cx="1818511" cy="830997"/>
          </a:xfrm>
          <a:prstGeom prst="rect">
            <a:avLst/>
          </a:prstGeom>
          <a:noFill/>
        </p:spPr>
        <p:txBody>
          <a:bodyPr wrap="none" rtlCol="0">
            <a:spAutoFit/>
          </a:bodyPr>
          <a:lstStyle/>
          <a:p>
            <a:r>
              <a:rPr lang="en-US" sz="4800" dirty="0">
                <a:solidFill>
                  <a:srgbClr val="0000FF"/>
                </a:solidFill>
                <a:latin typeface="Cambria" panose="02040503050406030204" pitchFamily="18" charset="0"/>
              </a:rPr>
              <a:t>R</a:t>
            </a:r>
            <a:r>
              <a:rPr lang="en-US" sz="4800" baseline="-25000" dirty="0">
                <a:solidFill>
                  <a:srgbClr val="0000FF"/>
                </a:solidFill>
                <a:latin typeface="Cambria" panose="02040503050406030204" pitchFamily="18" charset="0"/>
              </a:rPr>
              <a:t>L</a:t>
            </a:r>
            <a:r>
              <a:rPr lang="en-US" sz="4800" dirty="0">
                <a:solidFill>
                  <a:srgbClr val="0000FF"/>
                </a:solidFill>
                <a:latin typeface="Cambria" panose="02040503050406030204" pitchFamily="18" charset="0"/>
              </a:rPr>
              <a:t>&gt; </a:t>
            </a:r>
            <a:r>
              <a:rPr lang="en-US" sz="4800" dirty="0" err="1">
                <a:solidFill>
                  <a:srgbClr val="0000FF"/>
                </a:solidFill>
                <a:latin typeface="Cambria" panose="02040503050406030204" pitchFamily="18" charset="0"/>
              </a:rPr>
              <a:t>R</a:t>
            </a:r>
            <a:r>
              <a:rPr lang="en-US" sz="4800" baseline="-25000" dirty="0" err="1">
                <a:solidFill>
                  <a:srgbClr val="0000FF"/>
                </a:solidFill>
                <a:latin typeface="Cambria" panose="02040503050406030204" pitchFamily="18" charset="0"/>
              </a:rPr>
              <a:t>s</a:t>
            </a:r>
            <a:endParaRPr lang="en-US" sz="4800" baseline="-25000" dirty="0">
              <a:solidFill>
                <a:srgbClr val="0000FF"/>
              </a:solidFill>
              <a:latin typeface="Cambria" panose="020405030504060302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722" t="19877" r="30616" b="29780"/>
          <a:stretch/>
        </p:blipFill>
        <p:spPr>
          <a:xfrm>
            <a:off x="6054653" y="2173776"/>
            <a:ext cx="2950579" cy="2638967"/>
          </a:xfrm>
          <a:prstGeom prst="rect">
            <a:avLst/>
          </a:prstGeom>
        </p:spPr>
      </p:pic>
      <p:sp>
        <p:nvSpPr>
          <p:cNvPr id="7" name="Rectangle 6"/>
          <p:cNvSpPr/>
          <p:nvPr/>
        </p:nvSpPr>
        <p:spPr>
          <a:xfrm>
            <a:off x="9005232" y="2564845"/>
            <a:ext cx="1589506"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8253" t="21200" r="31921" b="30316"/>
          <a:stretch/>
        </p:blipFill>
        <p:spPr>
          <a:xfrm>
            <a:off x="1278371" y="2173776"/>
            <a:ext cx="2727311" cy="2493818"/>
          </a:xfrm>
          <a:prstGeom prst="rect">
            <a:avLst/>
          </a:prstGeom>
        </p:spPr>
      </p:pic>
      <p:sp>
        <p:nvSpPr>
          <p:cNvPr id="9" name="Rectangle 8"/>
          <p:cNvSpPr/>
          <p:nvPr/>
        </p:nvSpPr>
        <p:spPr>
          <a:xfrm>
            <a:off x="4005682" y="2564845"/>
            <a:ext cx="1471448" cy="1271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78371" y="4667594"/>
            <a:ext cx="1471448" cy="14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32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6A797CB-0268-3133-8FCE-DA4565E5ED61}"/>
            </a:ext>
          </a:extLst>
        </p:cNvPr>
        <p:cNvGrpSpPr/>
        <p:nvPr/>
      </p:nvGrpSpPr>
      <p:grpSpPr>
        <a:xfrm>
          <a:off x="0" y="0"/>
          <a:ext cx="0" cy="0"/>
          <a:chOff x="0" y="0"/>
          <a:chExt cx="0" cy="0"/>
        </a:xfrm>
      </p:grpSpPr>
      <p:sp>
        <p:nvSpPr>
          <p:cNvPr id="8" name="TextBox 7">
            <a:extLst>
              <a:ext uri="{FF2B5EF4-FFF2-40B4-BE49-F238E27FC236}">
                <a16:creationId xmlns="" xmlns:a16="http://schemas.microsoft.com/office/drawing/2014/main" id="{4072D0FD-1E04-B940-627A-EA9DA05DCCCD}"/>
              </a:ext>
            </a:extLst>
          </p:cNvPr>
          <p:cNvSpPr txBox="1"/>
          <p:nvPr/>
        </p:nvSpPr>
        <p:spPr>
          <a:xfrm>
            <a:off x="835462" y="433262"/>
            <a:ext cx="11117018"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solidFill>
                  <a:srgbClr val="00B050"/>
                </a:solidFill>
              </a:rPr>
              <a:t>Answer the following questions using ChatGPT</a:t>
            </a:r>
          </a:p>
        </p:txBody>
      </p:sp>
      <p:sp>
        <p:nvSpPr>
          <p:cNvPr id="11" name="Rectangle 3">
            <a:extLst>
              <a:ext uri="{FF2B5EF4-FFF2-40B4-BE49-F238E27FC236}">
                <a16:creationId xmlns="" xmlns:a16="http://schemas.microsoft.com/office/drawing/2014/main" id="{CD85C347-A663-4C54-28B7-AD7070B58688}"/>
              </a:ext>
            </a:extLst>
          </p:cNvPr>
          <p:cNvSpPr>
            <a:spLocks noGrp="1" noChangeArrowheads="1"/>
          </p:cNvSpPr>
          <p:nvPr>
            <p:ph type="body" idx="1"/>
          </p:nvPr>
        </p:nvSpPr>
        <p:spPr bwMode="auto">
          <a:xfrm>
            <a:off x="835462" y="1228430"/>
            <a:ext cx="1018600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Explain the condition for resonance in a series RLC circuit and a parallel RLC circuit. Why is the input impedance purely real at the resonant frequency?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In a matching network, explain the significance of matching the input impedance Zin​ to the source impedance Rs​ at the resonant frequency. </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How does this impact power transfer efficiency?</a:t>
            </a:r>
          </a:p>
          <a:p>
            <a:pPr marL="457200" indent="-457200" rtl="0" eaLnBrk="0" fontAlgn="base" hangingPunct="0">
              <a:lnSpc>
                <a:spcPct val="100000"/>
              </a:lnSpc>
              <a:spcBef>
                <a:spcPct val="0"/>
              </a:spcBef>
              <a:spcAft>
                <a:spcPct val="0"/>
              </a:spcAft>
              <a:buSzTx/>
              <a:buFont typeface="+mj-lt"/>
              <a:buAutoNum type="arabicPeriod"/>
            </a:pPr>
            <a:r>
              <a:rPr lang="en-GB" sz="3200" dirty="0">
                <a:latin typeface="Times New Roman" panose="02020603050405020304" pitchFamily="18" charset="0"/>
                <a:cs typeface="Times New Roman" panose="02020603050405020304" pitchFamily="18" charset="0"/>
              </a:rPr>
              <a:t>Provide two practical scenarios where resonance is used to enhance circuit performance, and explain the role of resonance in each case.</a:t>
            </a:r>
            <a:endParaRPr kumimoji="0" lang="en-GB"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rtl="0" eaLnBrk="0" fontAlgn="base" hangingPunct="0">
              <a:lnSpc>
                <a:spcPct val="100000"/>
              </a:lnSpc>
              <a:spcBef>
                <a:spcPct val="0"/>
              </a:spcBef>
              <a:spcAft>
                <a:spcPct val="0"/>
              </a:spcAft>
              <a:buSzTx/>
              <a:buFont typeface="+mj-lt"/>
              <a:buAutoNum type="arabicPeriod"/>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6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8BEBB93-BF06-6A46-1070-A2F428228B2E}"/>
              </a:ext>
            </a:extLst>
          </p:cNvPr>
          <p:cNvSpPr txBox="1"/>
          <p:nvPr/>
        </p:nvSpPr>
        <p:spPr>
          <a:xfrm>
            <a:off x="752287" y="433262"/>
            <a:ext cx="2451312" cy="707886"/>
          </a:xfrm>
          <a:prstGeom prst="rect">
            <a:avLst/>
          </a:prstGeom>
          <a:noFill/>
        </p:spPr>
        <p:txBody>
          <a:bodyPr wrap="none" rtlCol="0">
            <a:spAutoFit/>
          </a:bodyPr>
          <a:lstStyle>
            <a:defPPr>
              <a:defRPr lang="en-US"/>
            </a:defPPr>
            <a:lvl1pPr>
              <a:defRPr sz="4000" b="1">
                <a:solidFill>
                  <a:srgbClr val="0000CC"/>
                </a:solidFill>
                <a:latin typeface="Cambria" panose="02040503050406030204" pitchFamily="18" charset="0"/>
              </a:defRPr>
            </a:lvl1pPr>
          </a:lstStyle>
          <a:p>
            <a:r>
              <a:rPr lang="en-GB" dirty="0">
                <a:solidFill>
                  <a:srgbClr val="00B050"/>
                </a:solidFill>
              </a:rPr>
              <a:t>Summary</a:t>
            </a:r>
          </a:p>
        </p:txBody>
      </p:sp>
      <p:sp>
        <p:nvSpPr>
          <p:cNvPr id="4" name="Rectangle 3">
            <a:extLst>
              <a:ext uri="{FF2B5EF4-FFF2-40B4-BE49-F238E27FC236}">
                <a16:creationId xmlns="" xmlns:a16="http://schemas.microsoft.com/office/drawing/2014/main" id="{1032A7C6-214E-21D6-A395-0CC71BAD27CA}"/>
              </a:ext>
            </a:extLst>
          </p:cNvPr>
          <p:cNvSpPr txBox="1">
            <a:spLocks noChangeArrowheads="1"/>
          </p:cNvSpPr>
          <p:nvPr/>
        </p:nvSpPr>
        <p:spPr bwMode="auto">
          <a:xfrm>
            <a:off x="674649" y="1461527"/>
            <a:ext cx="1018600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a:lstStyle>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occurs when the inductive reactance (XLX_LXL​) and capacitive reactance (XCX_CXC​) in a circuit are equal in magnitude but opposite in phase.</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Series RLC Circuit </a:t>
            </a:r>
            <a:r>
              <a:rPr lang="en-GB" sz="2800" b="1"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Minimum impedance and maximum current.</a:t>
            </a:r>
          </a:p>
          <a:p>
            <a:pPr marL="342900" indent="-342900" rtl="0" eaLnBrk="0" fontAlgn="base" hangingPunct="0">
              <a:spcBef>
                <a:spcPct val="0"/>
              </a:spcBef>
              <a:spcAft>
                <a:spcPct val="0"/>
              </a:spcAft>
              <a:buFont typeface="Arial" panose="020B0604020202020204" pitchFamily="34" charset="0"/>
              <a:buChar char="•"/>
            </a:pPr>
            <a:r>
              <a:rPr lang="en-GB" altLang="en-US" sz="2800" kern="0" dirty="0">
                <a:solidFill>
                  <a:schemeClr val="tx1"/>
                </a:solidFill>
                <a:latin typeface="Times New Roman" panose="02020603050405020304" pitchFamily="18" charset="0"/>
                <a:cs typeface="Times New Roman" panose="02020603050405020304" pitchFamily="18" charset="0"/>
              </a:rPr>
              <a:t>Parallel RLC Circuit - Maximum impedance and minimum current.</a:t>
            </a: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Energy oscillates between the inductor's magnetic field and the capacitor's electric field at the resonant frequency.</a:t>
            </a:r>
            <a:endParaRPr lang="en-GB" sz="2800" kern="0" dirty="0">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Resonance is a vital principle in circuit design, enabling precise control over frequency, energy transfer, and amplification.</a:t>
            </a: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GB" altLang="en-US" sz="2800" kern="0" dirty="0">
              <a:solidFill>
                <a:schemeClr val="tx1"/>
              </a:solidFill>
              <a:latin typeface="Times New Roman" panose="02020603050405020304" pitchFamily="18" charset="0"/>
              <a:cs typeface="Times New Roman" panose="02020603050405020304" pitchFamily="18" charset="0"/>
            </a:endParaRPr>
          </a:p>
          <a:p>
            <a:pPr marL="342900" indent="-342900" rtl="0" eaLnBrk="0" fontAlgn="base" hangingPunct="0">
              <a:spcBef>
                <a:spcPct val="0"/>
              </a:spcBef>
              <a:spcAft>
                <a:spcPct val="0"/>
              </a:spcAft>
              <a:buFont typeface="Arial" panose="020B0604020202020204" pitchFamily="34" charset="0"/>
              <a:buChar char="•"/>
            </a:pPr>
            <a:endParaRPr lang="en-US" altLang="en-US" sz="280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5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60270" y="1153631"/>
            <a:ext cx="8801315" cy="1685783"/>
          </a:xfrm>
          <a:prstGeom prst="rect">
            <a:avLst/>
          </a:prstGeom>
        </p:spPr>
        <p:txBody>
          <a:bodyPr wrap="square">
            <a:spAutoFit/>
          </a:bodyPr>
          <a:lstStyle/>
          <a:p>
            <a:pPr algn="just">
              <a:lnSpc>
                <a:spcPct val="150000"/>
              </a:lnSpc>
            </a:pPr>
            <a:r>
              <a:rPr lang="en-US" sz="2400" dirty="0">
                <a:latin typeface="Cambria" panose="02040503050406030204" pitchFamily="18" charset="0"/>
              </a:rPr>
              <a:t>In an electrical circuit, resonance exists when the inductive reactance and the capacitive reactance are of equal magnitude thus Input and output voltages/signals are in phase.</a:t>
            </a:r>
          </a:p>
        </p:txBody>
      </p:sp>
      <p:sp>
        <p:nvSpPr>
          <p:cNvPr id="9" name="TextBox 8"/>
          <p:cNvSpPr txBox="1"/>
          <p:nvPr/>
        </p:nvSpPr>
        <p:spPr>
          <a:xfrm>
            <a:off x="898203" y="464209"/>
            <a:ext cx="2717667" cy="707886"/>
          </a:xfrm>
          <a:prstGeom prst="rect">
            <a:avLst/>
          </a:prstGeom>
          <a:noFill/>
          <a:ln>
            <a:noFill/>
          </a:ln>
        </p:spPr>
        <p:txBody>
          <a:bodyPr wrap="none" rtlCol="0">
            <a:spAutoFit/>
          </a:bodyPr>
          <a:lstStyle/>
          <a:p>
            <a:r>
              <a:rPr lang="en-US" sz="4000" b="1" dirty="0">
                <a:solidFill>
                  <a:srgbClr val="00B050"/>
                </a:solidFill>
                <a:latin typeface="Cambria" panose="02040503050406030204" pitchFamily="18" charset="0"/>
              </a:rPr>
              <a:t>Resonance</a:t>
            </a:r>
          </a:p>
        </p:txBody>
      </p:sp>
      <p:sp>
        <p:nvSpPr>
          <p:cNvPr id="10" name="Rectangle 9"/>
          <p:cNvSpPr/>
          <p:nvPr/>
        </p:nvSpPr>
        <p:spPr>
          <a:xfrm>
            <a:off x="2315307" y="3355962"/>
            <a:ext cx="7700964" cy="1815882"/>
          </a:xfrm>
          <a:prstGeom prst="rect">
            <a:avLst/>
          </a:prstGeom>
        </p:spPr>
        <p:txBody>
          <a:bodyPr wrap="square">
            <a:spAutoFit/>
          </a:bodyPr>
          <a:lstStyle/>
          <a:p>
            <a:pPr algn="ctr">
              <a:lnSpc>
                <a:spcPct val="200000"/>
              </a:lnSpc>
            </a:pPr>
            <a:r>
              <a:rPr lang="en-US" sz="2800" dirty="0">
                <a:latin typeface="Cambria" panose="02040503050406030204" pitchFamily="18" charset="0"/>
              </a:rPr>
              <a:t>Y</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and Z</a:t>
            </a:r>
            <a:r>
              <a:rPr lang="en-US" sz="2800" baseline="-25000" dirty="0">
                <a:latin typeface="Cambria" panose="02040503050406030204" pitchFamily="18" charset="0"/>
              </a:rPr>
              <a:t>in</a:t>
            </a:r>
            <a:r>
              <a:rPr lang="en-US" sz="2800" dirty="0">
                <a:latin typeface="Cambria" panose="02040503050406030204" pitchFamily="18" charset="0"/>
              </a:rPr>
              <a:t>( j</a:t>
            </a:r>
            <a:r>
              <a:rPr lang="el-GR" sz="2800" dirty="0">
                <a:latin typeface="Cambria" panose="02040503050406030204" pitchFamily="18" charset="0"/>
              </a:rPr>
              <a:t>ω ) </a:t>
            </a:r>
            <a:r>
              <a:rPr lang="en-US" sz="2800" dirty="0">
                <a:latin typeface="Cambria" panose="02040503050406030204" pitchFamily="18" charset="0"/>
              </a:rPr>
              <a:t>ARE </a:t>
            </a:r>
            <a:r>
              <a:rPr lang="en-US" sz="2800" b="1" dirty="0">
                <a:solidFill>
                  <a:srgbClr val="C00000"/>
                </a:solidFill>
                <a:latin typeface="Cambria" panose="02040503050406030204" pitchFamily="18" charset="0"/>
              </a:rPr>
              <a:t>REAL</a:t>
            </a:r>
            <a:r>
              <a:rPr lang="en-US" sz="2800" dirty="0">
                <a:latin typeface="Cambria" panose="02040503050406030204" pitchFamily="18" charset="0"/>
              </a:rPr>
              <a:t> AT </a:t>
            </a:r>
            <a:r>
              <a:rPr lang="el-GR" sz="2800" dirty="0">
                <a:solidFill>
                  <a:srgbClr val="FF0000"/>
                </a:solidFill>
                <a:latin typeface="Cambria" panose="02040503050406030204" pitchFamily="18" charset="0"/>
              </a:rPr>
              <a:t>ω =ω</a:t>
            </a:r>
            <a:r>
              <a:rPr lang="en-US" sz="2800" dirty="0">
                <a:solidFill>
                  <a:srgbClr val="FF0000"/>
                </a:solidFill>
                <a:latin typeface="Cambria" panose="02040503050406030204" pitchFamily="18" charset="0"/>
              </a:rPr>
              <a:t>r </a:t>
            </a:r>
          </a:p>
          <a:p>
            <a:pPr algn="ctr">
              <a:lnSpc>
                <a:spcPct val="200000"/>
              </a:lnSpc>
            </a:pPr>
            <a:r>
              <a:rPr lang="en-US" sz="2800" dirty="0">
                <a:solidFill>
                  <a:srgbClr val="0000FF"/>
                </a:solidFill>
                <a:latin typeface="Cambria" panose="02040503050406030204" pitchFamily="18" charset="0"/>
              </a:rPr>
              <a:t>THE RESONANT FREQUENCY</a:t>
            </a:r>
          </a:p>
        </p:txBody>
      </p:sp>
    </p:spTree>
    <p:extLst>
      <p:ext uri="{BB962C8B-B14F-4D97-AF65-F5344CB8AC3E}">
        <p14:creationId xmlns:p14="http://schemas.microsoft.com/office/powerpoint/2010/main" val="60572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2334" y="625151"/>
            <a:ext cx="4359269" cy="2266113"/>
            <a:chOff x="6808253" y="433125"/>
            <a:chExt cx="5104476" cy="2658837"/>
          </a:xfrm>
        </p:grpSpPr>
        <p:cxnSp>
          <p:nvCxnSpPr>
            <p:cNvPr id="13" name="Straight Connector 12"/>
            <p:cNvCxnSpPr/>
            <p:nvPr/>
          </p:nvCxnSpPr>
          <p:spPr>
            <a:xfrm flipH="1" flipV="1">
              <a:off x="7599789" y="1035742"/>
              <a:ext cx="576246" cy="1"/>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5" idx="0"/>
            </p:cNvCxnSpPr>
            <p:nvPr/>
          </p:nvCxnSpPr>
          <p:spPr>
            <a:xfrm flipH="1">
              <a:off x="10199278" y="1073145"/>
              <a:ext cx="771832" cy="9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99789" y="3026714"/>
              <a:ext cx="3371321" cy="1675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971110" y="1048792"/>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0953466" y="2134700"/>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85598" y="433125"/>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3" name="Freeform 41"/>
            <p:cNvSpPr>
              <a:spLocks/>
            </p:cNvSpPr>
            <p:nvPr/>
          </p:nvSpPr>
          <p:spPr bwMode="auto">
            <a:xfrm rot="-10800000" flipV="1">
              <a:off x="9434035" y="870850"/>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4" name="Freeform 41"/>
            <p:cNvSpPr>
              <a:spLocks/>
            </p:cNvSpPr>
            <p:nvPr/>
          </p:nvSpPr>
          <p:spPr bwMode="auto">
            <a:xfrm rot="-10800000" flipV="1">
              <a:off x="9692071" y="8755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5" name="Freeform 41"/>
            <p:cNvSpPr>
              <a:spLocks/>
            </p:cNvSpPr>
            <p:nvPr/>
          </p:nvSpPr>
          <p:spPr bwMode="auto">
            <a:xfrm rot="-10800000" flipV="1">
              <a:off x="9941242" y="8802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V="1">
              <a:off x="8176035" y="82987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485598" y="82987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18912" y="82987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849340" y="104180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4909" y="84654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flipV="1">
              <a:off x="8915156" y="1035743"/>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0577230" y="1918422"/>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10396253" y="2134700"/>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9653158" y="433125"/>
              <a:ext cx="417102" cy="369332"/>
            </a:xfrm>
            <a:prstGeom prst="rect">
              <a:avLst/>
            </a:prstGeom>
            <a:noFill/>
          </p:spPr>
          <p:txBody>
            <a:bodyPr wrap="none" rtlCol="0">
              <a:spAutoFit/>
            </a:bodyPr>
            <a:lstStyle/>
            <a:p>
              <a:r>
                <a:rPr lang="en-US" b="1" dirty="0">
                  <a:latin typeface="Cambria" panose="02040503050406030204" pitchFamily="18" charset="0"/>
                </a:rPr>
                <a:t>Ls</a:t>
              </a:r>
            </a:p>
          </p:txBody>
        </p:sp>
        <mc:AlternateContent xmlns:mc="http://schemas.openxmlformats.org/markup-compatibility/2006" xmlns:a14="http://schemas.microsoft.com/office/drawing/2010/main">
          <mc:Choice Requires="a14">
            <p:sp>
              <p:nvSpPr>
                <p:cNvPr id="44" name="TextBox 43"/>
                <p:cNvSpPr txBox="1"/>
                <p:nvPr/>
              </p:nvSpPr>
              <p:spPr>
                <a:xfrm>
                  <a:off x="11417080" y="1743178"/>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1417080" y="1743178"/>
                  <a:ext cx="495649" cy="612732"/>
                </a:xfrm>
                <a:prstGeom prst="rect">
                  <a:avLst/>
                </a:prstGeom>
                <a:blipFill>
                  <a:blip r:embed="rId3"/>
                  <a:stretch>
                    <a:fillRect b="-6977"/>
                  </a:stretch>
                </a:blipFill>
              </p:spPr>
              <p:txBody>
                <a:bodyPr/>
                <a:lstStyle/>
                <a:p>
                  <a:r>
                    <a:rPr lang="en-US">
                      <a:noFill/>
                    </a:rPr>
                    <a:t> </a:t>
                  </a:r>
                </a:p>
              </p:txBody>
            </p:sp>
          </mc:Fallback>
        </mc:AlternateContent>
        <p:sp>
          <p:nvSpPr>
            <p:cNvPr id="45" name="TextBox 44"/>
            <p:cNvSpPr txBox="1"/>
            <p:nvPr/>
          </p:nvSpPr>
          <p:spPr>
            <a:xfrm>
              <a:off x="6808253" y="1400083"/>
              <a:ext cx="719279" cy="541673"/>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6" name="Right Arrow 45"/>
            <p:cNvSpPr/>
            <p:nvPr/>
          </p:nvSpPr>
          <p:spPr>
            <a:xfrm>
              <a:off x="6883162" y="1956268"/>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rotWithShape="1">
          <a:blip r:embed="rId4">
            <a:lum bright="-20000" contrast="40000"/>
          </a:blip>
          <a:srcRect l="6067" r="40718"/>
          <a:stretch/>
        </p:blipFill>
        <p:spPr>
          <a:xfrm>
            <a:off x="1151792" y="1178370"/>
            <a:ext cx="4132385" cy="1064987"/>
          </a:xfrm>
          <a:prstGeom prst="rect">
            <a:avLst/>
          </a:prstGeom>
        </p:spPr>
      </p:pic>
      <p:pic>
        <p:nvPicPr>
          <p:cNvPr id="50" name="Picture 49"/>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48482" y="4126727"/>
            <a:ext cx="4486790" cy="1110622"/>
          </a:xfrm>
          <a:prstGeom prst="rect">
            <a:avLst/>
          </a:prstGeom>
        </p:spPr>
      </p:pic>
      <p:sp>
        <p:nvSpPr>
          <p:cNvPr id="34" name="TextBox 33"/>
          <p:cNvSpPr txBox="1"/>
          <p:nvPr/>
        </p:nvSpPr>
        <p:spPr>
          <a:xfrm>
            <a:off x="1006447" y="501363"/>
            <a:ext cx="4205831" cy="707886"/>
          </a:xfrm>
          <a:prstGeom prst="rect">
            <a:avLst/>
          </a:prstGeom>
          <a:noFill/>
          <a:ln>
            <a:noFill/>
          </a:ln>
        </p:spPr>
        <p:txBody>
          <a:bodyPr wrap="none" rtlCol="0">
            <a:spAutoFit/>
          </a:bodyPr>
          <a:lstStyle/>
          <a:p>
            <a:r>
              <a:rPr lang="en-US" sz="4000" b="1" i="1" dirty="0">
                <a:solidFill>
                  <a:srgbClr val="00B050"/>
                </a:solidFill>
                <a:latin typeface="Cambria" panose="02040503050406030204" pitchFamily="18" charset="0"/>
              </a:rPr>
              <a:t>Series RLC Circuit</a:t>
            </a:r>
          </a:p>
        </p:txBody>
      </p:sp>
      <p:pic>
        <p:nvPicPr>
          <p:cNvPr id="35" name="Picture 34"/>
          <p:cNvPicPr>
            <a:picLocks noChangeAspect="1"/>
          </p:cNvPicPr>
          <p:nvPr/>
        </p:nvPicPr>
        <p:blipFill rotWithShape="1">
          <a:blip r:embed="rId4">
            <a:lum bright="-20000" contrast="40000"/>
          </a:blip>
          <a:srcRect l="58518"/>
          <a:stretch/>
        </p:blipFill>
        <p:spPr>
          <a:xfrm>
            <a:off x="2485508" y="2536849"/>
            <a:ext cx="3150361" cy="104155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169183" y="5822288"/>
                <a:ext cx="9542420" cy="523220"/>
              </a:xfrm>
              <a:prstGeom prst="rect">
                <a:avLst/>
              </a:prstGeom>
              <a:noFill/>
            </p:spPr>
            <p:txBody>
              <a:bodyPr wrap="none" rtlCol="0">
                <a:spAutoFit/>
              </a:bodyPr>
              <a:lstStyle/>
              <a:p>
                <a:r>
                  <a:rPr lang="en-US" sz="2800" dirty="0">
                    <a:solidFill>
                      <a:srgbClr val="C00000"/>
                    </a:solidFill>
                  </a:rPr>
                  <a:t>At Resonance, series LC acts as a short circuit and </a:t>
                </a:r>
                <a14:m>
                  <m:oMath xmlns:m="http://schemas.openxmlformats.org/officeDocument/2006/math">
                    <m:sSub>
                      <m:sSubPr>
                        <m:ctrlPr>
                          <a:rPr lang="en-US" sz="2800" i="1" smtClean="0">
                            <a:solidFill>
                              <a:srgbClr val="C00000"/>
                            </a:solidFill>
                            <a:latin typeface="Cambria Math"/>
                          </a:rPr>
                        </m:ctrlPr>
                      </m:sSubPr>
                      <m:e>
                        <m:r>
                          <a:rPr lang="en-US" sz="2800" b="0" i="1" smtClean="0">
                            <a:solidFill>
                              <a:srgbClr val="C00000"/>
                            </a:solidFill>
                            <a:latin typeface="Cambria Math" panose="02040503050406030204" pitchFamily="18" charset="0"/>
                          </a:rPr>
                          <m:t>𝑍</m:t>
                        </m:r>
                      </m:e>
                      <m:sub>
                        <m:r>
                          <a:rPr lang="en-US" sz="2800" b="0" i="1" smtClean="0">
                            <a:solidFill>
                              <a:srgbClr val="C00000"/>
                            </a:solidFill>
                            <a:latin typeface="Cambria Math" panose="02040503050406030204" pitchFamily="18" charset="0"/>
                          </a:rPr>
                          <m:t>𝑖𝑛</m:t>
                        </m:r>
                      </m:sub>
                    </m:sSub>
                    <m:d>
                      <m:dPr>
                        <m:ctrlPr>
                          <a:rPr lang="en-US" sz="2800" i="1" smtClean="0">
                            <a:solidFill>
                              <a:srgbClr val="C00000"/>
                            </a:solidFill>
                            <a:latin typeface="Cambria Math"/>
                          </a:rPr>
                        </m:ctrlPr>
                      </m:dPr>
                      <m:e>
                        <m:r>
                          <a:rPr lang="en-US" sz="2800" b="0" i="1" smtClean="0">
                            <a:solidFill>
                              <a:srgbClr val="C00000"/>
                            </a:solidFill>
                            <a:latin typeface="Cambria Math" panose="02040503050406030204" pitchFamily="18" charset="0"/>
                          </a:rPr>
                          <m:t>𝑗𝑤</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𝑅</m:t>
                    </m:r>
                  </m:oMath>
                </a14:m>
                <a:endParaRPr lang="en-US" sz="2800"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69183" y="5822288"/>
                <a:ext cx="9542420" cy="523220"/>
              </a:xfrm>
              <a:prstGeom prst="rect">
                <a:avLst/>
              </a:prstGeom>
              <a:blipFill>
                <a:blip r:embed="rId6"/>
                <a:stretch>
                  <a:fillRect l="-1342" t="-10465" b="-32558"/>
                </a:stretch>
              </a:blipFill>
            </p:spPr>
            <p:txBody>
              <a:bodyPr/>
              <a:lstStyle/>
              <a:p>
                <a:r>
                  <a:rPr lang="en-GB">
                    <a:noFill/>
                  </a:rPr>
                  <a:t> </a:t>
                </a:r>
              </a:p>
            </p:txBody>
          </p:sp>
        </mc:Fallback>
      </mc:AlternateContent>
      <p:grpSp>
        <p:nvGrpSpPr>
          <p:cNvPr id="36" name="Group 35"/>
          <p:cNvGrpSpPr/>
          <p:nvPr/>
        </p:nvGrpSpPr>
        <p:grpSpPr>
          <a:xfrm>
            <a:off x="8700124" y="3712395"/>
            <a:ext cx="1442843" cy="1674948"/>
            <a:chOff x="7319376" y="3725822"/>
            <a:chExt cx="1442843" cy="1674948"/>
          </a:xfrm>
        </p:grpSpPr>
        <p:cxnSp>
          <p:nvCxnSpPr>
            <p:cNvPr id="37" name="Straight Connector 36"/>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rot="5045355">
              <a:off x="8276803" y="4319543"/>
              <a:ext cx="597782" cy="373051"/>
              <a:chOff x="7330002" y="3559017"/>
              <a:chExt cx="597782" cy="373051"/>
            </a:xfrm>
          </p:grpSpPr>
          <p:cxnSp>
            <p:nvCxnSpPr>
              <p:cNvPr id="51" name="Straight Connector 5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319376" y="4129419"/>
              <a:ext cx="614271" cy="461665"/>
            </a:xfrm>
            <a:prstGeom prst="rect">
              <a:avLst/>
            </a:prstGeom>
            <a:noFill/>
          </p:spPr>
          <p:txBody>
            <a:bodyPr wrap="none" rtlCol="0">
              <a:spAutoFit/>
            </a:bodyPr>
            <a:lstStyle/>
            <a:p>
              <a:r>
                <a:rPr lang="en-US" sz="2400" b="1">
                  <a:latin typeface="Cambria" panose="02040503050406030204" pitchFamily="18" charset="0"/>
                </a:rPr>
                <a:t>Z</a:t>
              </a:r>
              <a:r>
                <a:rPr lang="en-US" sz="2400" b="1" baseline="-25000">
                  <a:latin typeface="Cambria" panose="02040503050406030204" pitchFamily="18" charset="0"/>
                </a:rPr>
                <a:t>in</a:t>
              </a:r>
              <a:r>
                <a:rPr lang="en-US" sz="2400" b="1">
                  <a:latin typeface="Cambria" panose="02040503050406030204" pitchFamily="18" charset="0"/>
                </a:rPr>
                <a:t> </a:t>
              </a:r>
              <a:endParaRPr lang="en-US" sz="2400" b="1" dirty="0">
                <a:latin typeface="Cambria" panose="02040503050406030204" pitchFamily="18" charset="0"/>
              </a:endParaRPr>
            </a:p>
          </p:txBody>
        </p:sp>
        <p:sp>
          <p:nvSpPr>
            <p:cNvPr id="49" name="Right Arrow 48"/>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73684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2334" y="625151"/>
            <a:ext cx="4359269" cy="2266113"/>
            <a:chOff x="6808253" y="433125"/>
            <a:chExt cx="5104476" cy="2658837"/>
          </a:xfrm>
        </p:grpSpPr>
        <p:cxnSp>
          <p:nvCxnSpPr>
            <p:cNvPr id="13" name="Straight Connector 12"/>
            <p:cNvCxnSpPr/>
            <p:nvPr/>
          </p:nvCxnSpPr>
          <p:spPr>
            <a:xfrm flipH="1" flipV="1">
              <a:off x="7599789" y="1035742"/>
              <a:ext cx="576246" cy="1"/>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5" idx="0"/>
            </p:cNvCxnSpPr>
            <p:nvPr/>
          </p:nvCxnSpPr>
          <p:spPr>
            <a:xfrm flipH="1">
              <a:off x="10199278" y="1073145"/>
              <a:ext cx="771832" cy="9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99789" y="3026714"/>
              <a:ext cx="3371321" cy="16759"/>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0971110" y="1048792"/>
              <a:ext cx="0" cy="8686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0953466" y="2134700"/>
              <a:ext cx="0" cy="892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85598" y="433125"/>
              <a:ext cx="336952" cy="369332"/>
            </a:xfrm>
            <a:prstGeom prst="rect">
              <a:avLst/>
            </a:prstGeom>
            <a:noFill/>
          </p:spPr>
          <p:txBody>
            <a:bodyPr wrap="none" rtlCol="0">
              <a:spAutoFit/>
            </a:bodyPr>
            <a:lstStyle/>
            <a:p>
              <a:r>
                <a:rPr lang="en-US" b="1" dirty="0">
                  <a:latin typeface="Cambria" panose="02040503050406030204" pitchFamily="18" charset="0"/>
                </a:rPr>
                <a:t>R</a:t>
              </a:r>
            </a:p>
          </p:txBody>
        </p:sp>
        <p:sp>
          <p:nvSpPr>
            <p:cNvPr id="23" name="Freeform 41"/>
            <p:cNvSpPr>
              <a:spLocks/>
            </p:cNvSpPr>
            <p:nvPr/>
          </p:nvSpPr>
          <p:spPr bwMode="auto">
            <a:xfrm rot="-10800000" flipV="1">
              <a:off x="9434035" y="870850"/>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4" name="Freeform 41"/>
            <p:cNvSpPr>
              <a:spLocks/>
            </p:cNvSpPr>
            <p:nvPr/>
          </p:nvSpPr>
          <p:spPr bwMode="auto">
            <a:xfrm rot="-10800000" flipV="1">
              <a:off x="9692071" y="875534"/>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5" name="Freeform 41"/>
            <p:cNvSpPr>
              <a:spLocks/>
            </p:cNvSpPr>
            <p:nvPr/>
          </p:nvSpPr>
          <p:spPr bwMode="auto">
            <a:xfrm rot="-10800000" flipV="1">
              <a:off x="9941242" y="880218"/>
              <a:ext cx="258036" cy="202294"/>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6" name="Straight Connector 25"/>
            <p:cNvCxnSpPr/>
            <p:nvPr/>
          </p:nvCxnSpPr>
          <p:spPr>
            <a:xfrm flipV="1">
              <a:off x="8176035" y="829872"/>
              <a:ext cx="142874" cy="22860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485598" y="829872"/>
              <a:ext cx="189311" cy="42386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18912" y="829872"/>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8849340" y="1041803"/>
              <a:ext cx="71438" cy="21193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4909" y="846541"/>
              <a:ext cx="166686" cy="42386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p:cNvCxnSpPr>
            <p:nvPr/>
          </p:nvCxnSpPr>
          <p:spPr>
            <a:xfrm flipH="1" flipV="1">
              <a:off x="8915156" y="1035743"/>
              <a:ext cx="51887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10577230" y="1918422"/>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10396253" y="2134700"/>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9653158" y="433125"/>
              <a:ext cx="417102" cy="369332"/>
            </a:xfrm>
            <a:prstGeom prst="rect">
              <a:avLst/>
            </a:prstGeom>
            <a:noFill/>
          </p:spPr>
          <p:txBody>
            <a:bodyPr wrap="none" rtlCol="0">
              <a:spAutoFit/>
            </a:bodyPr>
            <a:lstStyle/>
            <a:p>
              <a:r>
                <a:rPr lang="en-US" b="1" dirty="0">
                  <a:latin typeface="Cambria" panose="02040503050406030204" pitchFamily="18" charset="0"/>
                </a:rPr>
                <a:t>Ls</a:t>
              </a:r>
            </a:p>
          </p:txBody>
        </p:sp>
        <mc:AlternateContent xmlns:mc="http://schemas.openxmlformats.org/markup-compatibility/2006" xmlns:a14="http://schemas.microsoft.com/office/drawing/2010/main">
          <mc:Choice Requires="a14">
            <p:sp>
              <p:nvSpPr>
                <p:cNvPr id="44" name="TextBox 43"/>
                <p:cNvSpPr txBox="1"/>
                <p:nvPr/>
              </p:nvSpPr>
              <p:spPr>
                <a:xfrm>
                  <a:off x="11417080" y="1743178"/>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11417080" y="1743178"/>
                  <a:ext cx="495649" cy="612732"/>
                </a:xfrm>
                <a:prstGeom prst="rect">
                  <a:avLst/>
                </a:prstGeom>
                <a:blipFill>
                  <a:blip r:embed="rId3"/>
                  <a:stretch>
                    <a:fillRect b="-6977"/>
                  </a:stretch>
                </a:blipFill>
              </p:spPr>
              <p:txBody>
                <a:bodyPr/>
                <a:lstStyle/>
                <a:p>
                  <a:r>
                    <a:rPr lang="en-US">
                      <a:noFill/>
                    </a:rPr>
                    <a:t> </a:t>
                  </a:r>
                </a:p>
              </p:txBody>
            </p:sp>
          </mc:Fallback>
        </mc:AlternateContent>
        <p:sp>
          <p:nvSpPr>
            <p:cNvPr id="45" name="TextBox 44"/>
            <p:cNvSpPr txBox="1"/>
            <p:nvPr/>
          </p:nvSpPr>
          <p:spPr>
            <a:xfrm>
              <a:off x="6808253" y="1400083"/>
              <a:ext cx="719279" cy="541673"/>
            </a:xfrm>
            <a:prstGeom prst="rect">
              <a:avLst/>
            </a:prstGeom>
            <a:noFill/>
          </p:spPr>
          <p:txBody>
            <a:bodyPr wrap="none" rtlCol="0">
              <a:spAutoFit/>
            </a:bodyPr>
            <a:lstStyle/>
            <a:p>
              <a:r>
                <a:rPr lang="en-US" sz="2400" b="1" dirty="0">
                  <a:latin typeface="Cambria" panose="02040503050406030204" pitchFamily="18" charset="0"/>
                </a:rPr>
                <a:t>Z</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6" name="Right Arrow 45"/>
            <p:cNvSpPr/>
            <p:nvPr/>
          </p:nvSpPr>
          <p:spPr>
            <a:xfrm>
              <a:off x="6883162" y="1956268"/>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1006447" y="501363"/>
            <a:ext cx="4205831" cy="707886"/>
          </a:xfrm>
          <a:prstGeom prst="rect">
            <a:avLst/>
          </a:prstGeom>
          <a:noFill/>
          <a:ln>
            <a:noFill/>
          </a:ln>
        </p:spPr>
        <p:txBody>
          <a:bodyPr wrap="none" rtlCol="0">
            <a:spAutoFit/>
          </a:bodyPr>
          <a:lstStyle/>
          <a:p>
            <a:r>
              <a:rPr lang="en-US" sz="4000" b="1" i="1" dirty="0">
                <a:solidFill>
                  <a:srgbClr val="00B050"/>
                </a:solidFill>
                <a:latin typeface="Cambria" panose="02040503050406030204" pitchFamily="18" charset="0"/>
              </a:rPr>
              <a:t>Series RLC Circuit</a:t>
            </a:r>
          </a:p>
        </p:txBody>
      </p:sp>
      <mc:AlternateContent xmlns:mc="http://schemas.openxmlformats.org/markup-compatibility/2006" xmlns:a14="http://schemas.microsoft.com/office/drawing/2010/main">
        <mc:Choice Requires="a14">
          <p:sp>
            <p:nvSpPr>
              <p:cNvPr id="3" name="TextBox 2"/>
              <p:cNvSpPr txBox="1"/>
              <p:nvPr/>
            </p:nvSpPr>
            <p:spPr>
              <a:xfrm>
                <a:off x="1169183" y="5822288"/>
                <a:ext cx="9542420" cy="523220"/>
              </a:xfrm>
              <a:prstGeom prst="rect">
                <a:avLst/>
              </a:prstGeom>
              <a:noFill/>
            </p:spPr>
            <p:txBody>
              <a:bodyPr wrap="none" rtlCol="0">
                <a:spAutoFit/>
              </a:bodyPr>
              <a:lstStyle/>
              <a:p>
                <a:r>
                  <a:rPr lang="en-US" sz="2800" dirty="0">
                    <a:solidFill>
                      <a:srgbClr val="C00000"/>
                    </a:solidFill>
                  </a:rPr>
                  <a:t>At Resonance, series LC acts as a short circuit and </a:t>
                </a:r>
                <a14:m>
                  <m:oMath xmlns:m="http://schemas.openxmlformats.org/officeDocument/2006/math">
                    <m:sSub>
                      <m:sSubPr>
                        <m:ctrlPr>
                          <a:rPr lang="en-US" sz="2800" i="1" smtClean="0">
                            <a:solidFill>
                              <a:srgbClr val="C00000"/>
                            </a:solidFill>
                            <a:latin typeface="Cambria Math"/>
                          </a:rPr>
                        </m:ctrlPr>
                      </m:sSubPr>
                      <m:e>
                        <m:r>
                          <a:rPr lang="en-US" sz="2800" b="0" i="1" smtClean="0">
                            <a:solidFill>
                              <a:srgbClr val="C00000"/>
                            </a:solidFill>
                            <a:latin typeface="Cambria Math" panose="02040503050406030204" pitchFamily="18" charset="0"/>
                          </a:rPr>
                          <m:t>𝑍</m:t>
                        </m:r>
                      </m:e>
                      <m:sub>
                        <m:r>
                          <a:rPr lang="en-US" sz="2800" b="0" i="1" smtClean="0">
                            <a:solidFill>
                              <a:srgbClr val="C00000"/>
                            </a:solidFill>
                            <a:latin typeface="Cambria Math" panose="02040503050406030204" pitchFamily="18" charset="0"/>
                          </a:rPr>
                          <m:t>𝑖𝑛</m:t>
                        </m:r>
                      </m:sub>
                    </m:sSub>
                    <m:d>
                      <m:dPr>
                        <m:ctrlPr>
                          <a:rPr lang="en-US" sz="2800" i="1" smtClean="0">
                            <a:solidFill>
                              <a:srgbClr val="C00000"/>
                            </a:solidFill>
                            <a:latin typeface="Cambria Math"/>
                          </a:rPr>
                        </m:ctrlPr>
                      </m:dPr>
                      <m:e>
                        <m:r>
                          <a:rPr lang="en-US" sz="2800" b="0" i="1" smtClean="0">
                            <a:solidFill>
                              <a:srgbClr val="C00000"/>
                            </a:solidFill>
                            <a:latin typeface="Cambria Math" panose="02040503050406030204" pitchFamily="18" charset="0"/>
                          </a:rPr>
                          <m:t>𝑗𝑤</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𝑅</m:t>
                    </m:r>
                  </m:oMath>
                </a14:m>
                <a:endParaRPr lang="en-US" sz="2800"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69183" y="5822288"/>
                <a:ext cx="9542420" cy="523220"/>
              </a:xfrm>
              <a:prstGeom prst="rect">
                <a:avLst/>
              </a:prstGeom>
              <a:blipFill>
                <a:blip r:embed="rId6"/>
                <a:stretch>
                  <a:fillRect l="-1342" t="-10465" b="-32558"/>
                </a:stretch>
              </a:blipFill>
            </p:spPr>
            <p:txBody>
              <a:bodyPr/>
              <a:lstStyle/>
              <a:p>
                <a:r>
                  <a:rPr lang="en-GB">
                    <a:noFill/>
                  </a:rPr>
                  <a:t> </a:t>
                </a:r>
              </a:p>
            </p:txBody>
          </p:sp>
        </mc:Fallback>
      </mc:AlternateContent>
      <p:grpSp>
        <p:nvGrpSpPr>
          <p:cNvPr id="36" name="Group 35"/>
          <p:cNvGrpSpPr/>
          <p:nvPr/>
        </p:nvGrpSpPr>
        <p:grpSpPr>
          <a:xfrm>
            <a:off x="8700124" y="3712395"/>
            <a:ext cx="1442843" cy="1674948"/>
            <a:chOff x="7319376" y="3725822"/>
            <a:chExt cx="1442843" cy="1674948"/>
          </a:xfrm>
        </p:grpSpPr>
        <p:cxnSp>
          <p:nvCxnSpPr>
            <p:cNvPr id="37" name="Straight Connector 36"/>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931388"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35125" y="4821125"/>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rot="5045355">
              <a:off x="8276803" y="4319543"/>
              <a:ext cx="597782" cy="373051"/>
              <a:chOff x="7330002" y="3559017"/>
              <a:chExt cx="597782" cy="373051"/>
            </a:xfrm>
          </p:grpSpPr>
          <p:cxnSp>
            <p:nvCxnSpPr>
              <p:cNvPr id="51" name="Straight Connector 5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319376" y="4129419"/>
              <a:ext cx="614271" cy="461665"/>
            </a:xfrm>
            <a:prstGeom prst="rect">
              <a:avLst/>
            </a:prstGeom>
            <a:noFill/>
          </p:spPr>
          <p:txBody>
            <a:bodyPr wrap="none" rtlCol="0">
              <a:spAutoFit/>
            </a:bodyPr>
            <a:lstStyle/>
            <a:p>
              <a:r>
                <a:rPr lang="en-US" sz="2400" b="1">
                  <a:latin typeface="Cambria" panose="02040503050406030204" pitchFamily="18" charset="0"/>
                </a:rPr>
                <a:t>Z</a:t>
              </a:r>
              <a:r>
                <a:rPr lang="en-US" sz="2400" b="1" baseline="-25000">
                  <a:latin typeface="Cambria" panose="02040503050406030204" pitchFamily="18" charset="0"/>
                </a:rPr>
                <a:t>in</a:t>
              </a:r>
              <a:r>
                <a:rPr lang="en-US" sz="2400" b="1">
                  <a:latin typeface="Cambria" panose="02040503050406030204" pitchFamily="18" charset="0"/>
                </a:rPr>
                <a:t> </a:t>
              </a:r>
              <a:endParaRPr lang="en-US" sz="2400" b="1" dirty="0">
                <a:latin typeface="Cambria" panose="02040503050406030204" pitchFamily="18" charset="0"/>
              </a:endParaRPr>
            </a:p>
          </p:txBody>
        </p:sp>
        <p:sp>
          <p:nvSpPr>
            <p:cNvPr id="49" name="Right Arrow 48"/>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mc:AlternateContent xmlns:mc="http://schemas.openxmlformats.org/markup-compatibility/2006">
        <mc:Choice xmlns:a14="http://schemas.microsoft.com/office/drawing/2010/main" Requires="a14">
          <p:sp>
            <p:nvSpPr>
              <p:cNvPr id="4" name="TextBox 3"/>
              <p:cNvSpPr txBox="1"/>
              <p:nvPr/>
            </p:nvSpPr>
            <p:spPr>
              <a:xfrm>
                <a:off x="1439917" y="1324551"/>
                <a:ext cx="3993932" cy="846065"/>
              </a:xfrm>
              <a:prstGeom prst="rect">
                <a:avLst/>
              </a:prstGeom>
              <a:noFill/>
            </p:spPr>
            <p:txBody>
              <a:bodyPr wrap="square" rtlCol="0">
                <a:spAutoFit/>
              </a:bodyPr>
              <a:lstStyle/>
              <a:p>
                <a:r>
                  <a:rPr lang="en-US" sz="3200" dirty="0" smtClean="0"/>
                  <a:t>Z</a:t>
                </a:r>
                <a:r>
                  <a:rPr lang="en-US" sz="3200" baseline="-25000" dirty="0" smtClean="0"/>
                  <a:t>in</a:t>
                </a:r>
                <a:r>
                  <a:rPr lang="en-US" sz="3200" dirty="0" smtClean="0"/>
                  <a:t>(</a:t>
                </a:r>
                <a14:m>
                  <m:oMath xmlns:m="http://schemas.openxmlformats.org/officeDocument/2006/math">
                    <m:r>
                      <m:rPr>
                        <m:sty m:val="p"/>
                      </m:rPr>
                      <a:rPr lang="en-US" sz="3200" b="0" i="0" smtClean="0">
                        <a:latin typeface="Cambria Math"/>
                        <a:ea typeface="Cambria Math"/>
                      </a:rPr>
                      <m:t>j</m:t>
                    </m:r>
                    <m:r>
                      <a:rPr lang="en-US" sz="3200" i="1" smtClean="0">
                        <a:latin typeface="Cambria Math"/>
                        <a:ea typeface="Cambria Math"/>
                      </a:rPr>
                      <m:t>𝜔</m:t>
                    </m:r>
                  </m:oMath>
                </a14:m>
                <a:r>
                  <a:rPr lang="en-US" sz="3200" dirty="0" smtClean="0"/>
                  <a:t>) = R + j</a:t>
                </a:r>
                <a14:m>
                  <m:oMath xmlns:m="http://schemas.openxmlformats.org/officeDocument/2006/math">
                    <m:r>
                      <a:rPr lang="en-US" sz="3200" i="1" smtClean="0">
                        <a:latin typeface="Cambria Math"/>
                        <a:ea typeface="Cambria Math"/>
                      </a:rPr>
                      <m:t>𝜔</m:t>
                    </m:r>
                    <m:r>
                      <a:rPr lang="en-US" sz="3200" b="0" i="1" smtClean="0">
                        <a:latin typeface="Cambria Math"/>
                        <a:ea typeface="Cambria Math"/>
                      </a:rPr>
                      <m:t>𝐿</m:t>
                    </m:r>
                  </m:oMath>
                </a14:m>
                <a:r>
                  <a:rPr lang="en-US" sz="3200" dirty="0" smtClean="0"/>
                  <a:t>+ </a:t>
                </a:r>
                <a14:m>
                  <m:oMath xmlns:m="http://schemas.openxmlformats.org/officeDocument/2006/math">
                    <m:f>
                      <m:fPr>
                        <m:ctrlPr>
                          <a:rPr lang="en-US" sz="3200" i="1" smtClean="0">
                            <a:latin typeface="Cambria Math"/>
                          </a:rPr>
                        </m:ctrlPr>
                      </m:fPr>
                      <m:num>
                        <m:r>
                          <a:rPr lang="en-US" sz="3200" b="0" i="1" smtClean="0">
                            <a:latin typeface="Cambria Math"/>
                          </a:rPr>
                          <m:t>1</m:t>
                        </m:r>
                      </m:num>
                      <m:den>
                        <m:r>
                          <a:rPr lang="en-US" sz="3200" b="0" i="1" smtClean="0">
                            <a:latin typeface="Cambria Math"/>
                          </a:rPr>
                          <m:t>𝑗</m:t>
                        </m:r>
                        <m:r>
                          <a:rPr lang="en-US" sz="3200" b="0" i="1" smtClean="0">
                            <a:latin typeface="Cambria Math"/>
                            <a:ea typeface="Cambria Math"/>
                          </a:rPr>
                          <m:t>𝜔</m:t>
                        </m:r>
                        <m:r>
                          <a:rPr lang="en-US" sz="3200" b="0" i="1" smtClean="0">
                            <a:latin typeface="Cambria Math"/>
                            <a:ea typeface="Cambria Math"/>
                          </a:rPr>
                          <m:t>𝐶</m:t>
                        </m:r>
                      </m:den>
                    </m:f>
                  </m:oMath>
                </a14:m>
                <a:endParaRPr lang="en-US" sz="3200" dirty="0"/>
              </a:p>
            </p:txBody>
          </p:sp>
        </mc:Choice>
        <mc:Fallback>
          <p:sp>
            <p:nvSpPr>
              <p:cNvPr id="4" name="TextBox 3"/>
              <p:cNvSpPr txBox="1">
                <a:spLocks noRot="1" noChangeAspect="1" noMove="1" noResize="1" noEditPoints="1" noAdjustHandles="1" noChangeArrowheads="1" noChangeShapeType="1" noTextEdit="1"/>
              </p:cNvSpPr>
              <p:nvPr/>
            </p:nvSpPr>
            <p:spPr>
              <a:xfrm>
                <a:off x="1439917" y="1324551"/>
                <a:ext cx="3993932" cy="846065"/>
              </a:xfrm>
              <a:prstGeom prst="rect">
                <a:avLst/>
              </a:prstGeom>
              <a:blipFill rotWithShape="1">
                <a:blip r:embed="rId7"/>
                <a:stretch>
                  <a:fillRect l="-3817" b="-4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049519" y="2455524"/>
                <a:ext cx="3237186" cy="829330"/>
              </a:xfrm>
              <a:prstGeom prst="rect">
                <a:avLst/>
              </a:prstGeom>
              <a:noFill/>
            </p:spPr>
            <p:txBody>
              <a:bodyPr wrap="square" rtlCol="0">
                <a:spAutoFit/>
              </a:bodyPr>
              <a:lstStyle/>
              <a:p>
                <a:r>
                  <a:rPr lang="en-US" sz="3200" dirty="0" smtClean="0"/>
                  <a:t>=R+ j</a:t>
                </a:r>
                <a14:m>
                  <m:oMath xmlns:m="http://schemas.openxmlformats.org/officeDocument/2006/math">
                    <m:d>
                      <m:dPr>
                        <m:ctrlPr>
                          <a:rPr lang="en-US" sz="3200" i="1" smtClean="0">
                            <a:latin typeface="Cambria Math"/>
                          </a:rPr>
                        </m:ctrlPr>
                      </m:dPr>
                      <m:e>
                        <m:r>
                          <a:rPr lang="en-US" sz="3200" i="1" smtClean="0">
                            <a:latin typeface="Cambria Math"/>
                            <a:ea typeface="Cambria Math"/>
                          </a:rPr>
                          <m:t>𝜔</m:t>
                        </m:r>
                        <m:r>
                          <a:rPr lang="en-US" sz="3200" b="0" i="1" smtClean="0">
                            <a:latin typeface="Cambria Math"/>
                            <a:ea typeface="Cambria Math"/>
                          </a:rPr>
                          <m:t>𝐿</m:t>
                        </m:r>
                        <m:r>
                          <a:rPr lang="en-US" sz="3200" b="0" i="1" smtClean="0">
                            <a:latin typeface="Cambria Math"/>
                            <a:ea typeface="Cambria Math"/>
                          </a:rPr>
                          <m:t> − </m:t>
                        </m:r>
                        <m:f>
                          <m:fPr>
                            <m:ctrlPr>
                              <a:rPr lang="en-US" sz="3200" b="0" i="1" smtClean="0">
                                <a:latin typeface="Cambria Math"/>
                                <a:ea typeface="Cambria Math"/>
                              </a:rPr>
                            </m:ctrlPr>
                          </m:fPr>
                          <m:num>
                            <m:r>
                              <a:rPr lang="en-US" sz="3200" b="0" i="1" smtClean="0">
                                <a:latin typeface="Cambria Math"/>
                                <a:ea typeface="Cambria Math"/>
                              </a:rPr>
                              <m:t>1</m:t>
                            </m:r>
                          </m:num>
                          <m:den>
                            <m:r>
                              <a:rPr lang="en-US" sz="3200" b="0" i="1" smtClean="0">
                                <a:latin typeface="Cambria Math"/>
                                <a:ea typeface="Cambria Math"/>
                              </a:rPr>
                              <m:t>𝜔</m:t>
                            </m:r>
                            <m:r>
                              <a:rPr lang="en-US" sz="3200" b="0" i="1" smtClean="0">
                                <a:latin typeface="Cambria Math"/>
                                <a:ea typeface="Cambria Math"/>
                              </a:rPr>
                              <m:t>𝐶</m:t>
                            </m:r>
                          </m:den>
                        </m:f>
                      </m:e>
                    </m:d>
                  </m:oMath>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2049519" y="2455524"/>
                <a:ext cx="3237186" cy="829330"/>
              </a:xfrm>
              <a:prstGeom prst="rect">
                <a:avLst/>
              </a:prstGeom>
              <a:blipFill rotWithShape="1">
                <a:blip r:embed="rId8"/>
                <a:stretch>
                  <a:fillRect l="-4708" b="-10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69076" y="4423287"/>
                <a:ext cx="5347231" cy="828368"/>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14:m>
                  <m:oMath xmlns:m="http://schemas.openxmlformats.org/officeDocument/2006/math">
                    <m:r>
                      <a:rPr lang="en-US" sz="3200" i="1" smtClean="0">
                        <a:latin typeface="Cambria Math"/>
                        <a:ea typeface="Cambria Math"/>
                      </a:rPr>
                      <m:t>𝜔</m:t>
                    </m:r>
                    <m:r>
                      <a:rPr lang="en-US" sz="3200" b="0" i="1" baseline="-25000" smtClean="0">
                        <a:latin typeface="Cambria Math"/>
                        <a:ea typeface="Cambria Math"/>
                      </a:rPr>
                      <m:t>𝑟</m:t>
                    </m:r>
                    <m:r>
                      <a:rPr lang="en-US" sz="3200" b="0" i="1" smtClean="0">
                        <a:latin typeface="Cambria Math"/>
                        <a:ea typeface="Cambria Math"/>
                      </a:rPr>
                      <m:t>𝐿</m:t>
                    </m:r>
                    <m:r>
                      <a:rPr lang="en-US" sz="3200" b="0" i="1" smtClean="0">
                        <a:latin typeface="Cambria Math"/>
                        <a:ea typeface="Cambria Math"/>
                      </a:rPr>
                      <m:t> − </m:t>
                    </m:r>
                    <m:f>
                      <m:fPr>
                        <m:ctrlPr>
                          <a:rPr lang="en-US" sz="3200" b="0" i="1" smtClean="0">
                            <a:latin typeface="Cambria Math"/>
                            <a:ea typeface="Cambria Math"/>
                          </a:rPr>
                        </m:ctrlPr>
                      </m:fPr>
                      <m:num>
                        <m:r>
                          <a:rPr lang="en-US" sz="3200" b="0" i="1" smtClean="0">
                            <a:latin typeface="Cambria Math"/>
                            <a:ea typeface="Cambria Math"/>
                          </a:rPr>
                          <m:t>1</m:t>
                        </m:r>
                      </m:num>
                      <m:den>
                        <m:r>
                          <a:rPr lang="en-US" sz="3200" b="0" i="1" smtClean="0">
                            <a:latin typeface="Cambria Math"/>
                            <a:ea typeface="Cambria Math"/>
                          </a:rPr>
                          <m:t>𝜔</m:t>
                        </m:r>
                        <m:r>
                          <a:rPr lang="en-US" sz="3200" b="0" i="1" baseline="-25000" smtClean="0">
                            <a:latin typeface="Cambria Math"/>
                            <a:ea typeface="Cambria Math"/>
                          </a:rPr>
                          <m:t>𝑟</m:t>
                        </m:r>
                        <m:r>
                          <a:rPr lang="en-US" sz="3200" b="0" i="1" smtClean="0">
                            <a:latin typeface="Cambria Math"/>
                            <a:ea typeface="Cambria Math"/>
                          </a:rPr>
                          <m:t>𝐶</m:t>
                        </m:r>
                      </m:den>
                    </m:f>
                  </m:oMath>
                </a14:m>
                <a:r>
                  <a:rPr lang="en-US" sz="3200" dirty="0" smtClean="0"/>
                  <a:t> = 0 </a:t>
                </a:r>
                <a14:m>
                  <m:oMath xmlns:m="http://schemas.openxmlformats.org/officeDocument/2006/math">
                    <m:groupChr>
                      <m:groupChrPr>
                        <m:chr m:val="⇒"/>
                        <m:pos m:val="top"/>
                        <m:ctrlPr>
                          <a:rPr lang="en-US" sz="3200" i="1" smtClean="0">
                            <a:latin typeface="Cambria Math"/>
                          </a:rPr>
                        </m:ctrlPr>
                      </m:groupChrPr>
                      <m:e/>
                    </m:groupChr>
                    <m:r>
                      <a:rPr lang="en-US" sz="3200" b="0" i="1" smtClean="0">
                        <a:latin typeface="Cambria Math"/>
                      </a:rPr>
                      <m:t> </m:t>
                    </m:r>
                    <m:r>
                      <a:rPr lang="en-US" sz="3200" b="0" i="1" smtClean="0">
                        <a:latin typeface="Cambria Math"/>
                        <a:ea typeface="Cambria Math"/>
                      </a:rPr>
                      <m:t>𝜔</m:t>
                    </m:r>
                    <m:r>
                      <a:rPr lang="en-US" sz="3200" b="0" i="1" baseline="-25000" smtClean="0">
                        <a:latin typeface="Cambria Math"/>
                        <a:ea typeface="Cambria Math"/>
                      </a:rPr>
                      <m:t>𝑟</m:t>
                    </m:r>
                    <m:r>
                      <a:rPr lang="en-US" sz="3200" b="0" i="1" smtClean="0">
                        <a:latin typeface="Cambria Math"/>
                        <a:ea typeface="Cambria Math"/>
                      </a:rPr>
                      <m:t>= </m:t>
                    </m:r>
                    <m:f>
                      <m:fPr>
                        <m:ctrlPr>
                          <a:rPr lang="en-US" sz="3200" b="0" i="1" smtClean="0">
                            <a:latin typeface="Cambria Math"/>
                            <a:ea typeface="Cambria Math"/>
                          </a:rPr>
                        </m:ctrlPr>
                      </m:fPr>
                      <m:num>
                        <m:r>
                          <a:rPr lang="en-US" sz="3200" b="0" i="1" smtClean="0">
                            <a:latin typeface="Cambria Math"/>
                            <a:ea typeface="Cambria Math"/>
                          </a:rPr>
                          <m:t>1</m:t>
                        </m:r>
                      </m:num>
                      <m:den>
                        <m:rad>
                          <m:radPr>
                            <m:degHide m:val="on"/>
                            <m:ctrlPr>
                              <a:rPr lang="en-US" sz="3200" b="0" i="1" smtClean="0">
                                <a:latin typeface="Cambria Math"/>
                                <a:ea typeface="Cambria Math"/>
                              </a:rPr>
                            </m:ctrlPr>
                          </m:radPr>
                          <m:deg/>
                          <m:e>
                            <m:r>
                              <a:rPr lang="en-US" sz="3200" b="0" i="1" smtClean="0">
                                <a:latin typeface="Cambria Math"/>
                                <a:ea typeface="Cambria Math"/>
                              </a:rPr>
                              <m:t>𝐿𝐶</m:t>
                            </m:r>
                          </m:e>
                        </m:rad>
                      </m:den>
                    </m:f>
                  </m:oMath>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69076" y="4423287"/>
                <a:ext cx="5347231" cy="828368"/>
              </a:xfrm>
              <a:prstGeom prst="rect">
                <a:avLst/>
              </a:prstGeom>
              <a:blipFill rotWithShape="1">
                <a:blip r:embed="rId9"/>
                <a:stretch>
                  <a:fillRect/>
                </a:stretch>
              </a:blipFill>
            </p:spPr>
            <p:txBody>
              <a:bodyPr/>
              <a:lstStyle/>
              <a:p>
                <a:r>
                  <a:rPr lang="en-US">
                    <a:noFill/>
                  </a:rPr>
                  <a:t> </a:t>
                </a:r>
              </a:p>
            </p:txBody>
          </p:sp>
        </mc:Fallback>
      </mc:AlternateContent>
      <p:sp>
        <p:nvSpPr>
          <p:cNvPr id="7" name="TextBox 6"/>
          <p:cNvSpPr txBox="1"/>
          <p:nvPr/>
        </p:nvSpPr>
        <p:spPr>
          <a:xfrm>
            <a:off x="2049519" y="136634"/>
            <a:ext cx="2081047" cy="369332"/>
          </a:xfrm>
          <a:prstGeom prst="rect">
            <a:avLst/>
          </a:prstGeom>
          <a:noFill/>
        </p:spPr>
        <p:txBody>
          <a:bodyPr wrap="square" rtlCol="0">
            <a:spAutoFit/>
          </a:bodyPr>
          <a:lstStyle/>
          <a:p>
            <a:r>
              <a:rPr lang="en-US" dirty="0" smtClean="0"/>
              <a:t>SALMAN</a:t>
            </a:r>
            <a:endParaRPr lang="en-US" dirty="0"/>
          </a:p>
        </p:txBody>
      </p:sp>
    </p:spTree>
    <p:extLst>
      <p:ext uri="{BB962C8B-B14F-4D97-AF65-F5344CB8AC3E}">
        <p14:creationId xmlns:p14="http://schemas.microsoft.com/office/powerpoint/2010/main" val="338731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553" y="595225"/>
            <a:ext cx="3818096"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Parallel RLC Circuit</a:t>
            </a:r>
          </a:p>
        </p:txBody>
      </p:sp>
      <mc:AlternateContent xmlns:mc="http://schemas.openxmlformats.org/markup-compatibility/2006" xmlns:a14="http://schemas.microsoft.com/office/drawing/2010/main">
        <mc:Choice Requires="a14">
          <p:sp>
            <p:nvSpPr>
              <p:cNvPr id="44" name="Rectangle 43"/>
              <p:cNvSpPr/>
              <p:nvPr/>
            </p:nvSpPr>
            <p:spPr>
              <a:xfrm>
                <a:off x="1215008" y="1261858"/>
                <a:ext cx="4669419" cy="2403800"/>
              </a:xfrm>
              <a:prstGeom prst="rect">
                <a:avLst/>
              </a:prstGeom>
            </p:spPr>
            <p:txBody>
              <a:bodyPr wrap="none">
                <a:spAutoFit/>
              </a:bodyPr>
              <a:lstStyle/>
              <a:p>
                <a14:m>
                  <m:oMath xmlns:m="http://schemas.openxmlformats.org/officeDocument/2006/math">
                    <m:sSub>
                      <m:sSubPr>
                        <m:ctrlPr>
                          <a:rPr lang="en-US" sz="2800" i="1" smtClean="0">
                            <a:latin typeface="Cambria Math"/>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𝑖𝑛</m:t>
                        </m:r>
                      </m:sub>
                    </m:sSub>
                    <m:d>
                      <m:dPr>
                        <m:ctrlPr>
                          <a:rPr lang="en-US" sz="2800" i="1">
                            <a:latin typeface="Cambria Math"/>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
                      <m:fPr>
                        <m:ctrlPr>
                          <a:rPr lang="en-US" sz="2800" i="1">
                            <a:latin typeface="Cambria Math"/>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i="1" dirty="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𝐶</m:t>
                    </m:r>
                    <m:r>
                      <a:rPr lang="en-US" sz="2800" i="1" dirty="0">
                        <a:latin typeface="Cambria Math" panose="02040503050406030204" pitchFamily="18" charset="0"/>
                        <a:ea typeface="Cambria Math" panose="02040503050406030204" pitchFamily="18" charset="0"/>
                      </a:rPr>
                      <m:t>𝑠</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1</m:t>
                        </m:r>
                      </m:num>
                      <m:den>
                        <m:r>
                          <a:rPr lang="en-US" sz="2800" b="0" i="1" dirty="0" smtClean="0">
                            <a:latin typeface="Cambria Math" panose="02040503050406030204" pitchFamily="18" charset="0"/>
                            <a:ea typeface="Cambria Math" panose="02040503050406030204" pitchFamily="18" charset="0"/>
                          </a:rPr>
                          <m:t>𝐿</m:t>
                        </m:r>
                        <m:r>
                          <a:rPr lang="en-US" sz="2800" i="1" dirty="0">
                            <a:latin typeface="Cambria Math" panose="02040503050406030204" pitchFamily="18" charset="0"/>
                            <a:ea typeface="Cambria Math" panose="02040503050406030204" pitchFamily="18" charset="0"/>
                          </a:rPr>
                          <m:t>𝑠</m:t>
                        </m:r>
                      </m:den>
                    </m:f>
                  </m:oMath>
                </a14:m>
                <a:r>
                  <a:rPr lang="en-US" sz="2800" dirty="0">
                    <a:latin typeface="Cambria Math" panose="02040503050406030204" pitchFamily="18" charset="0"/>
                    <a:ea typeface="Cambria Math" panose="02040503050406030204" pitchFamily="18" charset="0"/>
                  </a:rPr>
                  <a:t> ,</a:t>
                </a:r>
              </a:p>
              <a:p>
                <a:r>
                  <a:rPr lang="en-US" sz="1400" dirty="0">
                    <a:latin typeface="Cambria Math" panose="02040503050406030204" pitchFamily="18" charset="0"/>
                    <a:ea typeface="Cambria Math" panose="02040503050406030204" pitchFamily="18" charset="0"/>
                  </a:rPr>
                  <a:t> </a:t>
                </a:r>
              </a:p>
              <a:p>
                <a:r>
                  <a:rPr lang="en-US" sz="2800" dirty="0">
                    <a:latin typeface="Cambria Math" panose="02040503050406030204" pitchFamily="18" charset="0"/>
                    <a:ea typeface="Cambria Math" panose="02040503050406030204" pitchFamily="18" charset="0"/>
                  </a:rPr>
                  <a:t>then </a:t>
                </a:r>
                <a14:m>
                  <m:oMath xmlns:m="http://schemas.openxmlformats.org/officeDocument/2006/math">
                    <m:sSub>
                      <m:sSubPr>
                        <m:ctrlPr>
                          <a:rPr lang="en-US" sz="2800" i="1" smtClean="0">
                            <a:solidFill>
                              <a:srgbClr val="0000FF"/>
                            </a:solidFill>
                            <a:latin typeface="Cambria Math"/>
                            <a:ea typeface="Cambria Math" panose="02040503050406030204" pitchFamily="18" charset="0"/>
                          </a:rPr>
                        </m:ctrlPr>
                      </m:sSubPr>
                      <m:e>
                        <m:r>
                          <a:rPr lang="en-US" sz="2800" b="0" i="1" smtClean="0">
                            <a:solidFill>
                              <a:srgbClr val="0000FF"/>
                            </a:solidFill>
                            <a:latin typeface="Cambria Math" panose="02040503050406030204" pitchFamily="18" charset="0"/>
                            <a:ea typeface="Cambria Math" panose="02040503050406030204" pitchFamily="18" charset="0"/>
                          </a:rPr>
                          <m:t>𝑌</m:t>
                        </m:r>
                      </m:e>
                      <m:sub>
                        <m:r>
                          <a:rPr lang="en-US" sz="2800" b="0" i="1" smtClean="0">
                            <a:solidFill>
                              <a:srgbClr val="0000FF"/>
                            </a:solidFill>
                            <a:latin typeface="Cambria Math" panose="02040503050406030204" pitchFamily="18" charset="0"/>
                            <a:ea typeface="Cambria Math" panose="02040503050406030204" pitchFamily="18" charset="0"/>
                          </a:rPr>
                          <m:t>𝑖𝑛</m:t>
                        </m:r>
                      </m:sub>
                    </m:sSub>
                    <m:d>
                      <m:dPr>
                        <m:ctrlPr>
                          <a:rPr lang="en-US" sz="2800" b="0" i="1" smtClean="0">
                            <a:solidFill>
                              <a:srgbClr val="0000FF"/>
                            </a:solidFill>
                            <a:latin typeface="Cambria Math"/>
                            <a:ea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rPr>
                          <m:t>𝑗𝑤</m:t>
                        </m:r>
                      </m:e>
                    </m:d>
                    <m:r>
                      <a:rPr lang="en-US" sz="2800" b="0" i="1" smtClean="0">
                        <a:latin typeface="Cambria Math" panose="02040503050406030204" pitchFamily="18" charset="0"/>
                        <a:ea typeface="Cambria Math" panose="02040503050406030204" pitchFamily="18" charset="0"/>
                      </a:rPr>
                      <m:t>=</m:t>
                    </m:r>
                  </m:oMath>
                </a14:m>
                <a:r>
                  <a:rPr lang="en-US" sz="2800" dirty="0">
                    <a:latin typeface="Cambria Math" panose="02040503050406030204" pitchFamily="18" charset="0"/>
                    <a:ea typeface="Cambria Math" panose="02040503050406030204" pitchFamily="18" charset="0"/>
                  </a:rPr>
                  <a:t> </a:t>
                </a:r>
                <a14:m>
                  <m:oMath xmlns:m="http://schemas.openxmlformats.org/officeDocument/2006/math">
                    <m:f>
                      <m:fPr>
                        <m:ctrlPr>
                          <a:rPr lang="en-US" sz="280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𝑗𝑤𝑐</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𝑗𝑤𝑙</m:t>
                        </m:r>
                      </m:den>
                    </m:f>
                  </m:oMath>
                </a14:m>
                <a:r>
                  <a:rPr lang="en-US" sz="2800" dirty="0">
                    <a:latin typeface="Cambria Math" panose="02040503050406030204" pitchFamily="18" charset="0"/>
                    <a:ea typeface="Cambria Math" panose="02040503050406030204" pitchFamily="18" charset="0"/>
                  </a:rPr>
                  <a:t> </a:t>
                </a:r>
              </a:p>
              <a:p>
                <a:endParaRPr lang="en-US" sz="1400" dirty="0">
                  <a:solidFill>
                    <a:srgbClr val="0000FF"/>
                  </a:solidFill>
                  <a:latin typeface="Cambria Math" panose="02040503050406030204" pitchFamily="18" charset="0"/>
                  <a:ea typeface="Cambria Math" panose="02040503050406030204" pitchFamily="18" charset="0"/>
                </a:endParaRPr>
              </a:p>
              <a:p>
                <a:r>
                  <a:rPr lang="en-US" sz="2800" dirty="0">
                    <a:solidFill>
                      <a:srgbClr val="0000FF"/>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𝑅</m:t>
                        </m:r>
                      </m:den>
                    </m:f>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𝑗</m:t>
                    </m:r>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𝑤𝑐</m:t>
                    </m:r>
                    <m:r>
                      <a:rPr lang="en-US" sz="2800" b="0" i="1" dirty="0" smtClean="0">
                        <a:solidFill>
                          <a:srgbClr val="0000FF"/>
                        </a:solidFill>
                        <a:latin typeface="Cambria Math" panose="02040503050406030204" pitchFamily="18" charset="0"/>
                        <a:ea typeface="Cambria Math" panose="02040503050406030204" pitchFamily="18" charset="0"/>
                      </a:rPr>
                      <m:t>−</m:t>
                    </m:r>
                    <m:f>
                      <m:fPr>
                        <m:ctrlPr>
                          <a:rPr lang="en-US" sz="2800" b="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𝑤𝐿</m:t>
                        </m:r>
                      </m:den>
                    </m:f>
                    <m:r>
                      <a:rPr lang="en-US" sz="2800" b="0" i="1" dirty="0" smtClean="0">
                        <a:solidFill>
                          <a:srgbClr val="0000FF"/>
                        </a:solidFill>
                        <a:latin typeface="Cambria Math" panose="02040503050406030204" pitchFamily="18" charset="0"/>
                        <a:ea typeface="Cambria Math" panose="02040503050406030204" pitchFamily="18" charset="0"/>
                      </a:rPr>
                      <m:t>)</m:t>
                    </m:r>
                  </m:oMath>
                </a14:m>
                <a:r>
                  <a:rPr lang="en-US" sz="2800" dirty="0">
                    <a:solidFill>
                      <a:srgbClr val="0000FF"/>
                    </a:solidFill>
                    <a:latin typeface="Cambria Math" panose="02040503050406030204" pitchFamily="18" charset="0"/>
                    <a:ea typeface="Cambria Math" panose="02040503050406030204" pitchFamily="18" charset="0"/>
                  </a:rPr>
                  <a:t> </a:t>
                </a:r>
                <a:endParaRPr lang="en-US" sz="2800" dirty="0">
                  <a:latin typeface="Cambria Math" panose="02040503050406030204" pitchFamily="18" charset="0"/>
                  <a:ea typeface="Cambria Math" panose="02040503050406030204"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1215008" y="1261858"/>
                <a:ext cx="4669419" cy="2403800"/>
              </a:xfrm>
              <a:prstGeom prst="rect">
                <a:avLst/>
              </a:prstGeom>
              <a:blipFill>
                <a:blip r:embed="rId3"/>
                <a:stretch>
                  <a:fillRect l="-2611" b="-2030"/>
                </a:stretch>
              </a:blipFill>
            </p:spPr>
            <p:txBody>
              <a:bodyPr/>
              <a:lstStyle/>
              <a:p>
                <a:r>
                  <a:rPr lang="en-GB">
                    <a:noFill/>
                  </a:rPr>
                  <a:t> </a:t>
                </a:r>
              </a:p>
            </p:txBody>
          </p:sp>
        </mc:Fallback>
      </mc:AlternateContent>
      <p:grpSp>
        <p:nvGrpSpPr>
          <p:cNvPr id="2" name="Group 1"/>
          <p:cNvGrpSpPr/>
          <p:nvPr/>
        </p:nvGrpSpPr>
        <p:grpSpPr>
          <a:xfrm>
            <a:off x="5638934" y="960662"/>
            <a:ext cx="4725746" cy="1596909"/>
            <a:chOff x="6463138" y="1129611"/>
            <a:chExt cx="5395586" cy="2035852"/>
          </a:xfrm>
        </p:grpSpPr>
        <p:cxnSp>
          <p:nvCxnSpPr>
            <p:cNvPr id="10" name="Straight Connector 9"/>
            <p:cNvCxnSpPr/>
            <p:nvPr/>
          </p:nvCxnSpPr>
          <p:spPr>
            <a:xfrm>
              <a:off x="10300114" y="1813477"/>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166867" y="1947947"/>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Freeform 41"/>
            <p:cNvSpPr>
              <a:spLocks/>
            </p:cNvSpPr>
            <p:nvPr/>
          </p:nvSpPr>
          <p:spPr bwMode="auto">
            <a:xfrm rot="5400000" flipV="1">
              <a:off x="11617523" y="1788706"/>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3" name="Straight Connector 12"/>
            <p:cNvCxnSpPr/>
            <p:nvPr/>
          </p:nvCxnSpPr>
          <p:spPr>
            <a:xfrm flipH="1" flipV="1">
              <a:off x="7393575" y="1140835"/>
              <a:ext cx="4443728" cy="1275"/>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76907" y="3153084"/>
              <a:ext cx="4429287" cy="0"/>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63138" y="1438696"/>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cxnSp>
          <p:nvCxnSpPr>
            <p:cNvPr id="16" name="Straight Connector 15"/>
            <p:cNvCxnSpPr/>
            <p:nvPr/>
          </p:nvCxnSpPr>
          <p:spPr>
            <a:xfrm flipV="1">
              <a:off x="10296512" y="1129611"/>
              <a:ext cx="0" cy="70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69078" y="2147596"/>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189313" y="2277734"/>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0338650" y="2501326"/>
              <a:ext cx="0" cy="6610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832760" y="1154702"/>
              <a:ext cx="0" cy="6548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41"/>
            <p:cNvSpPr>
              <a:spLocks/>
            </p:cNvSpPr>
            <p:nvPr/>
          </p:nvSpPr>
          <p:spPr bwMode="auto">
            <a:xfrm rot="5400000" flipV="1">
              <a:off x="11624925" y="1972760"/>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2" name="Freeform 41"/>
            <p:cNvSpPr>
              <a:spLocks/>
            </p:cNvSpPr>
            <p:nvPr/>
          </p:nvSpPr>
          <p:spPr bwMode="auto">
            <a:xfrm rot="5400000" flipV="1">
              <a:off x="11614576" y="2159564"/>
              <a:ext cx="197153"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3" name="Freeform 41"/>
            <p:cNvSpPr>
              <a:spLocks/>
            </p:cNvSpPr>
            <p:nvPr/>
          </p:nvSpPr>
          <p:spPr bwMode="auto">
            <a:xfrm rot="5400000" flipV="1">
              <a:off x="11615321" y="2353521"/>
              <a:ext cx="178910" cy="274386"/>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4" name="Straight Connector 23"/>
            <p:cNvCxnSpPr>
              <a:endCxn id="23" idx="2"/>
            </p:cNvCxnSpPr>
            <p:nvPr/>
          </p:nvCxnSpPr>
          <p:spPr>
            <a:xfrm flipV="1">
              <a:off x="11832760" y="2580169"/>
              <a:ext cx="0" cy="5822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72843" y="1962930"/>
              <a:ext cx="417102" cy="369332"/>
            </a:xfrm>
            <a:prstGeom prst="rect">
              <a:avLst/>
            </a:prstGeom>
            <a:noFill/>
          </p:spPr>
          <p:txBody>
            <a:bodyPr wrap="none" rtlCol="0">
              <a:spAutoFit/>
            </a:bodyPr>
            <a:lstStyle/>
            <a:p>
              <a:r>
                <a:rPr lang="en-US" b="1" dirty="0">
                  <a:latin typeface="Cambria" panose="02040503050406030204" pitchFamily="18" charset="0"/>
                </a:rPr>
                <a:t>Ls</a:t>
              </a:r>
            </a:p>
          </p:txBody>
        </p:sp>
        <p:cxnSp>
          <p:nvCxnSpPr>
            <p:cNvPr id="27" name="Straight Connector 26"/>
            <p:cNvCxnSpPr/>
            <p:nvPr/>
          </p:nvCxnSpPr>
          <p:spPr>
            <a:xfrm flipH="1" flipV="1">
              <a:off x="8941581" y="1140835"/>
              <a:ext cx="0" cy="8500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8941581" y="2208201"/>
              <a:ext cx="0" cy="95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8565345" y="199192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8384368" y="220820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730615" y="1990918"/>
              <a:ext cx="336952" cy="369332"/>
            </a:xfrm>
            <a:prstGeom prst="rect">
              <a:avLst/>
            </a:prstGeom>
            <a:noFill/>
          </p:spPr>
          <p:txBody>
            <a:bodyPr wrap="none" rtlCol="0">
              <a:spAutoFit/>
            </a:bodyPr>
            <a:lstStyle/>
            <a:p>
              <a:r>
                <a:rPr lang="en-US" b="1" dirty="0">
                  <a:latin typeface="Cambria" panose="02040503050406030204" pitchFamily="18" charset="0"/>
                </a:rPr>
                <a:t>R</a:t>
              </a:r>
            </a:p>
          </p:txBody>
        </p:sp>
        <mc:AlternateContent xmlns:mc="http://schemas.openxmlformats.org/markup-compatibility/2006" xmlns:a14="http://schemas.microsoft.com/office/drawing/2010/main">
          <mc:Choice Requires="a14">
            <p:sp>
              <p:nvSpPr>
                <p:cNvPr id="32" name="TextBox 31"/>
                <p:cNvSpPr txBox="1"/>
                <p:nvPr/>
              </p:nvSpPr>
              <p:spPr>
                <a:xfrm>
                  <a:off x="8001168" y="1777261"/>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001168" y="1777261"/>
                  <a:ext cx="495649" cy="612732"/>
                </a:xfrm>
                <a:prstGeom prst="rect">
                  <a:avLst/>
                </a:prstGeom>
                <a:blipFill>
                  <a:blip r:embed="rId4"/>
                  <a:stretch>
                    <a:fillRect b="-16456"/>
                  </a:stretch>
                </a:blipFill>
              </p:spPr>
              <p:txBody>
                <a:bodyPr/>
                <a:lstStyle/>
                <a:p>
                  <a:r>
                    <a:rPr lang="en-US">
                      <a:noFill/>
                    </a:rPr>
                    <a:t> </a:t>
                  </a:r>
                </a:p>
              </p:txBody>
            </p:sp>
          </mc:Fallback>
        </mc:AlternateContent>
        <p:cxnSp>
          <p:nvCxnSpPr>
            <p:cNvPr id="43" name="Straight Connector 42"/>
            <p:cNvCxnSpPr/>
            <p:nvPr/>
          </p:nvCxnSpPr>
          <p:spPr>
            <a:xfrm>
              <a:off x="10189313" y="2506541"/>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6634777" y="2037731"/>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7" name="Picture 46"/>
          <p:cNvPicPr>
            <a:picLocks noChangeAspect="1"/>
          </p:cNvPicPr>
          <p:nvPr/>
        </p:nvPicPr>
        <p:blipFill>
          <a:blip r:embed="rId5">
            <a:duotone>
              <a:prstClr val="black"/>
              <a:schemeClr val="accent6">
                <a:tint val="45000"/>
                <a:satMod val="400000"/>
              </a:schemeClr>
            </a:duotone>
            <a:lum bright="-20000" contrast="40000"/>
          </a:blip>
          <a:stretch>
            <a:fillRect/>
          </a:stretch>
        </p:blipFill>
        <p:spPr>
          <a:xfrm>
            <a:off x="1215008" y="4049333"/>
            <a:ext cx="4019609" cy="1024071"/>
          </a:xfrm>
          <a:prstGeom prst="rect">
            <a:avLst/>
          </a:prstGeom>
          <a:noFill/>
          <a:ln>
            <a:solidFill>
              <a:schemeClr val="bg1"/>
            </a:solidFill>
          </a:ln>
        </p:spPr>
      </p:pic>
      <p:pic>
        <p:nvPicPr>
          <p:cNvPr id="49" name="Picture 48"/>
          <p:cNvPicPr>
            <a:picLocks noChangeAspect="1"/>
          </p:cNvPicPr>
          <p:nvPr/>
        </p:nvPicPr>
        <p:blipFill>
          <a:blip r:embed="rId6">
            <a:lum bright="-20000" contrast="40000"/>
          </a:blip>
          <a:stretch>
            <a:fillRect/>
          </a:stretch>
        </p:blipFill>
        <p:spPr>
          <a:xfrm>
            <a:off x="1215008" y="5760432"/>
            <a:ext cx="9274656" cy="815342"/>
          </a:xfrm>
          <a:prstGeom prst="rect">
            <a:avLst/>
          </a:prstGeom>
          <a:noFill/>
        </p:spPr>
      </p:pic>
      <p:grpSp>
        <p:nvGrpSpPr>
          <p:cNvPr id="33" name="Group 32"/>
          <p:cNvGrpSpPr/>
          <p:nvPr/>
        </p:nvGrpSpPr>
        <p:grpSpPr>
          <a:xfrm>
            <a:off x="8989928" y="3665658"/>
            <a:ext cx="1275789" cy="1670062"/>
            <a:chOff x="7486430" y="3725822"/>
            <a:chExt cx="1275789" cy="1670062"/>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99677"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91448" y="4816239"/>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0" name="Right Arrow 39"/>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p:spTree>
    <p:extLst>
      <p:ext uri="{BB962C8B-B14F-4D97-AF65-F5344CB8AC3E}">
        <p14:creationId xmlns:p14="http://schemas.microsoft.com/office/powerpoint/2010/main" val="338646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553" y="595225"/>
            <a:ext cx="3818096" cy="584775"/>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i="0" dirty="0">
                <a:solidFill>
                  <a:srgbClr val="00B050"/>
                </a:solidFill>
              </a:rPr>
              <a:t>Parallel RLC Circuit</a:t>
            </a:r>
          </a:p>
        </p:txBody>
      </p:sp>
      <mc:AlternateContent xmlns:mc="http://schemas.openxmlformats.org/markup-compatibility/2006" xmlns:a14="http://schemas.microsoft.com/office/drawing/2010/main">
        <mc:Choice Requires="a14">
          <p:sp>
            <p:nvSpPr>
              <p:cNvPr id="44" name="Rectangle 43"/>
              <p:cNvSpPr/>
              <p:nvPr/>
            </p:nvSpPr>
            <p:spPr>
              <a:xfrm>
                <a:off x="1215008" y="1261858"/>
                <a:ext cx="4669419" cy="2403800"/>
              </a:xfrm>
              <a:prstGeom prst="rect">
                <a:avLst/>
              </a:prstGeom>
            </p:spPr>
            <p:txBody>
              <a:bodyPr wrap="none">
                <a:spAutoFit/>
              </a:bodyPr>
              <a:lstStyle/>
              <a:p>
                <a14:m>
                  <m:oMath xmlns:m="http://schemas.openxmlformats.org/officeDocument/2006/math">
                    <m:sSub>
                      <m:sSubPr>
                        <m:ctrlPr>
                          <a:rPr lang="en-US" sz="2800" i="1" smtClean="0">
                            <a:latin typeface="Cambria Math"/>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𝑖𝑛</m:t>
                        </m:r>
                      </m:sub>
                    </m:sSub>
                    <m:d>
                      <m:dPr>
                        <m:ctrlPr>
                          <a:rPr lang="en-US" sz="2800" i="1">
                            <a:latin typeface="Cambria Math"/>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
                      <m:fPr>
                        <m:ctrlPr>
                          <a:rPr lang="en-US" sz="2800" i="1">
                            <a:latin typeface="Cambria Math"/>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i="1" dirty="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𝐶</m:t>
                    </m:r>
                    <m:r>
                      <a:rPr lang="en-US" sz="2800" i="1" dirty="0">
                        <a:latin typeface="Cambria Math" panose="02040503050406030204" pitchFamily="18" charset="0"/>
                        <a:ea typeface="Cambria Math" panose="02040503050406030204" pitchFamily="18" charset="0"/>
                      </a:rPr>
                      <m:t>𝑠</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1</m:t>
                        </m:r>
                      </m:num>
                      <m:den>
                        <m:r>
                          <a:rPr lang="en-US" sz="2800" b="0" i="1" dirty="0" smtClean="0">
                            <a:latin typeface="Cambria Math" panose="02040503050406030204" pitchFamily="18" charset="0"/>
                            <a:ea typeface="Cambria Math" panose="02040503050406030204" pitchFamily="18" charset="0"/>
                          </a:rPr>
                          <m:t>𝐿</m:t>
                        </m:r>
                        <m:r>
                          <a:rPr lang="en-US" sz="2800" i="1" dirty="0">
                            <a:latin typeface="Cambria Math" panose="02040503050406030204" pitchFamily="18" charset="0"/>
                            <a:ea typeface="Cambria Math" panose="02040503050406030204" pitchFamily="18" charset="0"/>
                          </a:rPr>
                          <m:t>𝑠</m:t>
                        </m:r>
                      </m:den>
                    </m:f>
                  </m:oMath>
                </a14:m>
                <a:r>
                  <a:rPr lang="en-US" sz="2800" dirty="0">
                    <a:latin typeface="Cambria Math" panose="02040503050406030204" pitchFamily="18" charset="0"/>
                    <a:ea typeface="Cambria Math" panose="02040503050406030204" pitchFamily="18" charset="0"/>
                  </a:rPr>
                  <a:t> ,</a:t>
                </a:r>
              </a:p>
              <a:p>
                <a:r>
                  <a:rPr lang="en-US" sz="1400" dirty="0">
                    <a:latin typeface="Cambria Math" panose="02040503050406030204" pitchFamily="18" charset="0"/>
                    <a:ea typeface="Cambria Math" panose="02040503050406030204" pitchFamily="18" charset="0"/>
                  </a:rPr>
                  <a:t> </a:t>
                </a:r>
              </a:p>
              <a:p>
                <a:r>
                  <a:rPr lang="en-US" sz="2800" dirty="0">
                    <a:latin typeface="Cambria Math" panose="02040503050406030204" pitchFamily="18" charset="0"/>
                    <a:ea typeface="Cambria Math" panose="02040503050406030204" pitchFamily="18" charset="0"/>
                  </a:rPr>
                  <a:t>then </a:t>
                </a:r>
                <a14:m>
                  <m:oMath xmlns:m="http://schemas.openxmlformats.org/officeDocument/2006/math">
                    <m:sSub>
                      <m:sSubPr>
                        <m:ctrlPr>
                          <a:rPr lang="en-US" sz="2800" i="1" smtClean="0">
                            <a:solidFill>
                              <a:srgbClr val="0000FF"/>
                            </a:solidFill>
                            <a:latin typeface="Cambria Math"/>
                            <a:ea typeface="Cambria Math" panose="02040503050406030204" pitchFamily="18" charset="0"/>
                          </a:rPr>
                        </m:ctrlPr>
                      </m:sSubPr>
                      <m:e>
                        <m:r>
                          <a:rPr lang="en-US" sz="2800" b="0" i="1" smtClean="0">
                            <a:solidFill>
                              <a:srgbClr val="0000FF"/>
                            </a:solidFill>
                            <a:latin typeface="Cambria Math" panose="02040503050406030204" pitchFamily="18" charset="0"/>
                            <a:ea typeface="Cambria Math" panose="02040503050406030204" pitchFamily="18" charset="0"/>
                          </a:rPr>
                          <m:t>𝑌</m:t>
                        </m:r>
                      </m:e>
                      <m:sub>
                        <m:r>
                          <a:rPr lang="en-US" sz="2800" b="0" i="1" smtClean="0">
                            <a:solidFill>
                              <a:srgbClr val="0000FF"/>
                            </a:solidFill>
                            <a:latin typeface="Cambria Math" panose="02040503050406030204" pitchFamily="18" charset="0"/>
                            <a:ea typeface="Cambria Math" panose="02040503050406030204" pitchFamily="18" charset="0"/>
                          </a:rPr>
                          <m:t>𝑖𝑛</m:t>
                        </m:r>
                      </m:sub>
                    </m:sSub>
                    <m:d>
                      <m:dPr>
                        <m:ctrlPr>
                          <a:rPr lang="en-US" sz="2800" b="0" i="1" smtClean="0">
                            <a:solidFill>
                              <a:srgbClr val="0000FF"/>
                            </a:solidFill>
                            <a:latin typeface="Cambria Math"/>
                            <a:ea typeface="Cambria Math" panose="02040503050406030204" pitchFamily="18" charset="0"/>
                          </a:rPr>
                        </m:ctrlPr>
                      </m:dPr>
                      <m:e>
                        <m:r>
                          <a:rPr lang="en-US" sz="2800" b="0" i="1" smtClean="0">
                            <a:solidFill>
                              <a:srgbClr val="0000FF"/>
                            </a:solidFill>
                            <a:latin typeface="Cambria Math" panose="02040503050406030204" pitchFamily="18" charset="0"/>
                            <a:ea typeface="Cambria Math" panose="02040503050406030204" pitchFamily="18" charset="0"/>
                          </a:rPr>
                          <m:t>𝑗𝑤</m:t>
                        </m:r>
                      </m:e>
                    </m:d>
                    <m:r>
                      <a:rPr lang="en-US" sz="2800" b="0" i="1" smtClean="0">
                        <a:latin typeface="Cambria Math" panose="02040503050406030204" pitchFamily="18" charset="0"/>
                        <a:ea typeface="Cambria Math" panose="02040503050406030204" pitchFamily="18" charset="0"/>
                      </a:rPr>
                      <m:t>=</m:t>
                    </m:r>
                  </m:oMath>
                </a14:m>
                <a:r>
                  <a:rPr lang="en-US" sz="2800" dirty="0">
                    <a:latin typeface="Cambria Math" panose="02040503050406030204" pitchFamily="18" charset="0"/>
                    <a:ea typeface="Cambria Math" panose="02040503050406030204" pitchFamily="18" charset="0"/>
                  </a:rPr>
                  <a:t> </a:t>
                </a:r>
                <a14:m>
                  <m:oMath xmlns:m="http://schemas.openxmlformats.org/officeDocument/2006/math">
                    <m:f>
                      <m:fPr>
                        <m:ctrlPr>
                          <a:rPr lang="en-US" sz="280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𝑅</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𝑗𝑤𝑐</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𝑗𝑤𝑙</m:t>
                        </m:r>
                      </m:den>
                    </m:f>
                  </m:oMath>
                </a14:m>
                <a:r>
                  <a:rPr lang="en-US" sz="2800" dirty="0">
                    <a:latin typeface="Cambria Math" panose="02040503050406030204" pitchFamily="18" charset="0"/>
                    <a:ea typeface="Cambria Math" panose="02040503050406030204" pitchFamily="18" charset="0"/>
                  </a:rPr>
                  <a:t> </a:t>
                </a:r>
              </a:p>
              <a:p>
                <a:endParaRPr lang="en-US" sz="1400" dirty="0">
                  <a:solidFill>
                    <a:srgbClr val="0000FF"/>
                  </a:solidFill>
                  <a:latin typeface="Cambria Math" panose="02040503050406030204" pitchFamily="18" charset="0"/>
                  <a:ea typeface="Cambria Math" panose="02040503050406030204" pitchFamily="18" charset="0"/>
                </a:endParaRPr>
              </a:p>
              <a:p>
                <a:r>
                  <a:rPr lang="en-US" sz="2800" dirty="0">
                    <a:solidFill>
                      <a:srgbClr val="0000FF"/>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80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𝑅</m:t>
                        </m:r>
                      </m:den>
                    </m:f>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𝑗</m:t>
                    </m:r>
                    <m:r>
                      <a:rPr lang="en-US" sz="2800" b="0" i="1" dirty="0" smtClean="0">
                        <a:solidFill>
                          <a:srgbClr val="0000FF"/>
                        </a:solidFill>
                        <a:latin typeface="Cambria Math" panose="02040503050406030204" pitchFamily="18" charset="0"/>
                        <a:ea typeface="Cambria Math" panose="02040503050406030204" pitchFamily="18" charset="0"/>
                      </a:rPr>
                      <m:t>(</m:t>
                    </m:r>
                    <m:r>
                      <a:rPr lang="en-US" sz="2800" b="0" i="1" dirty="0" smtClean="0">
                        <a:solidFill>
                          <a:srgbClr val="0000FF"/>
                        </a:solidFill>
                        <a:latin typeface="Cambria Math" panose="02040503050406030204" pitchFamily="18" charset="0"/>
                        <a:ea typeface="Cambria Math" panose="02040503050406030204" pitchFamily="18" charset="0"/>
                      </a:rPr>
                      <m:t>𝑤𝑐</m:t>
                    </m:r>
                    <m:r>
                      <a:rPr lang="en-US" sz="2800" b="0" i="1" dirty="0" smtClean="0">
                        <a:solidFill>
                          <a:srgbClr val="0000FF"/>
                        </a:solidFill>
                        <a:latin typeface="Cambria Math" panose="02040503050406030204" pitchFamily="18" charset="0"/>
                        <a:ea typeface="Cambria Math" panose="02040503050406030204" pitchFamily="18" charset="0"/>
                      </a:rPr>
                      <m:t>−</m:t>
                    </m:r>
                    <m:f>
                      <m:fPr>
                        <m:ctrlPr>
                          <a:rPr lang="en-US" sz="2800" b="0" i="1" dirty="0" smtClean="0">
                            <a:solidFill>
                              <a:srgbClr val="0000FF"/>
                            </a:solidFill>
                            <a:latin typeface="Cambria Math"/>
                            <a:ea typeface="Cambria Math" panose="02040503050406030204" pitchFamily="18" charset="0"/>
                          </a:rPr>
                        </m:ctrlPr>
                      </m:fPr>
                      <m:num>
                        <m:r>
                          <a:rPr lang="en-US" sz="2800" b="0" i="1" dirty="0" smtClean="0">
                            <a:solidFill>
                              <a:srgbClr val="0000FF"/>
                            </a:solidFill>
                            <a:latin typeface="Cambria Math" panose="02040503050406030204" pitchFamily="18" charset="0"/>
                            <a:ea typeface="Cambria Math" panose="02040503050406030204" pitchFamily="18" charset="0"/>
                          </a:rPr>
                          <m:t>1</m:t>
                        </m:r>
                      </m:num>
                      <m:den>
                        <m:r>
                          <a:rPr lang="en-US" sz="2800" b="0" i="1" dirty="0" smtClean="0">
                            <a:solidFill>
                              <a:srgbClr val="0000FF"/>
                            </a:solidFill>
                            <a:latin typeface="Cambria Math" panose="02040503050406030204" pitchFamily="18" charset="0"/>
                            <a:ea typeface="Cambria Math" panose="02040503050406030204" pitchFamily="18" charset="0"/>
                          </a:rPr>
                          <m:t>𝑤𝐿</m:t>
                        </m:r>
                      </m:den>
                    </m:f>
                    <m:r>
                      <a:rPr lang="en-US" sz="2800" b="0" i="1" dirty="0" smtClean="0">
                        <a:solidFill>
                          <a:srgbClr val="0000FF"/>
                        </a:solidFill>
                        <a:latin typeface="Cambria Math" panose="02040503050406030204" pitchFamily="18" charset="0"/>
                        <a:ea typeface="Cambria Math" panose="02040503050406030204" pitchFamily="18" charset="0"/>
                      </a:rPr>
                      <m:t>)</m:t>
                    </m:r>
                  </m:oMath>
                </a14:m>
                <a:r>
                  <a:rPr lang="en-US" sz="2800" dirty="0">
                    <a:solidFill>
                      <a:srgbClr val="0000FF"/>
                    </a:solidFill>
                    <a:latin typeface="Cambria Math" panose="02040503050406030204" pitchFamily="18" charset="0"/>
                    <a:ea typeface="Cambria Math" panose="02040503050406030204" pitchFamily="18" charset="0"/>
                  </a:rPr>
                  <a:t> </a:t>
                </a:r>
                <a:endParaRPr lang="en-US" sz="2800" dirty="0">
                  <a:latin typeface="Cambria Math" panose="02040503050406030204" pitchFamily="18" charset="0"/>
                  <a:ea typeface="Cambria Math" panose="02040503050406030204" pitchFamily="18" charset="0"/>
                </a:endParaRPr>
              </a:p>
            </p:txBody>
          </p:sp>
        </mc:Choice>
        <mc:Fallback xmlns="">
          <p:sp>
            <p:nvSpPr>
              <p:cNvPr id="44" name="Rectangle 43"/>
              <p:cNvSpPr>
                <a:spLocks noRot="1" noChangeAspect="1" noMove="1" noResize="1" noEditPoints="1" noAdjustHandles="1" noChangeArrowheads="1" noChangeShapeType="1" noTextEdit="1"/>
              </p:cNvSpPr>
              <p:nvPr/>
            </p:nvSpPr>
            <p:spPr>
              <a:xfrm>
                <a:off x="1215008" y="1261858"/>
                <a:ext cx="4669419" cy="2403800"/>
              </a:xfrm>
              <a:prstGeom prst="rect">
                <a:avLst/>
              </a:prstGeom>
              <a:blipFill>
                <a:blip r:embed="rId3"/>
                <a:stretch>
                  <a:fillRect l="-2611" b="-2030"/>
                </a:stretch>
              </a:blipFill>
            </p:spPr>
            <p:txBody>
              <a:bodyPr/>
              <a:lstStyle/>
              <a:p>
                <a:r>
                  <a:rPr lang="en-GB">
                    <a:noFill/>
                  </a:rPr>
                  <a:t> </a:t>
                </a:r>
              </a:p>
            </p:txBody>
          </p:sp>
        </mc:Fallback>
      </mc:AlternateContent>
      <p:grpSp>
        <p:nvGrpSpPr>
          <p:cNvPr id="2" name="Group 1"/>
          <p:cNvGrpSpPr/>
          <p:nvPr/>
        </p:nvGrpSpPr>
        <p:grpSpPr>
          <a:xfrm>
            <a:off x="5638934" y="960662"/>
            <a:ext cx="4725746" cy="1596909"/>
            <a:chOff x="6463138" y="1129611"/>
            <a:chExt cx="5395586" cy="2035852"/>
          </a:xfrm>
        </p:grpSpPr>
        <p:cxnSp>
          <p:nvCxnSpPr>
            <p:cNvPr id="10" name="Straight Connector 9"/>
            <p:cNvCxnSpPr/>
            <p:nvPr/>
          </p:nvCxnSpPr>
          <p:spPr>
            <a:xfrm>
              <a:off x="10300114" y="1813477"/>
              <a:ext cx="242936" cy="13447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166867" y="1947947"/>
              <a:ext cx="343567" cy="20081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Freeform 41"/>
            <p:cNvSpPr>
              <a:spLocks/>
            </p:cNvSpPr>
            <p:nvPr/>
          </p:nvSpPr>
          <p:spPr bwMode="auto">
            <a:xfrm rot="5400000" flipV="1">
              <a:off x="11617523" y="1788706"/>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13" name="Straight Connector 12"/>
            <p:cNvCxnSpPr/>
            <p:nvPr/>
          </p:nvCxnSpPr>
          <p:spPr>
            <a:xfrm flipH="1" flipV="1">
              <a:off x="7393575" y="1140835"/>
              <a:ext cx="4443728" cy="1275"/>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376907" y="3153084"/>
              <a:ext cx="4429287" cy="0"/>
            </a:xfrm>
            <a:prstGeom prst="line">
              <a:avLst/>
            </a:prstGeom>
            <a:ln w="38100">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63138" y="1438696"/>
              <a:ext cx="625492" cy="461665"/>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cxnSp>
          <p:nvCxnSpPr>
            <p:cNvPr id="16" name="Straight Connector 15"/>
            <p:cNvCxnSpPr/>
            <p:nvPr/>
          </p:nvCxnSpPr>
          <p:spPr>
            <a:xfrm flipV="1">
              <a:off x="10296512" y="1129611"/>
              <a:ext cx="0" cy="70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169078" y="2147596"/>
              <a:ext cx="325770" cy="143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189313" y="2277734"/>
              <a:ext cx="305535" cy="22665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0338650" y="2501326"/>
              <a:ext cx="0" cy="6610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832760" y="1154702"/>
              <a:ext cx="0" cy="6548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41"/>
            <p:cNvSpPr>
              <a:spLocks/>
            </p:cNvSpPr>
            <p:nvPr/>
          </p:nvSpPr>
          <p:spPr bwMode="auto">
            <a:xfrm rot="5400000" flipV="1">
              <a:off x="11624925" y="1972760"/>
              <a:ext cx="176455"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2" name="Freeform 41"/>
            <p:cNvSpPr>
              <a:spLocks/>
            </p:cNvSpPr>
            <p:nvPr/>
          </p:nvSpPr>
          <p:spPr bwMode="auto">
            <a:xfrm rot="5400000" flipV="1">
              <a:off x="11614576" y="2159564"/>
              <a:ext cx="197153" cy="291143"/>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sp>
          <p:nvSpPr>
            <p:cNvPr id="23" name="Freeform 41"/>
            <p:cNvSpPr>
              <a:spLocks/>
            </p:cNvSpPr>
            <p:nvPr/>
          </p:nvSpPr>
          <p:spPr bwMode="auto">
            <a:xfrm rot="5400000" flipV="1">
              <a:off x="11615321" y="2353521"/>
              <a:ext cx="178910" cy="274386"/>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25400">
              <a:solidFill>
                <a:srgbClr val="FF0000"/>
              </a:solidFill>
              <a:round/>
              <a:headEnd/>
              <a:tailEnd/>
            </a:ln>
          </p:spPr>
          <p:txBody>
            <a:bodyPr/>
            <a:lstStyle/>
            <a:p>
              <a:endParaRPr lang="en-US"/>
            </a:p>
          </p:txBody>
        </p:sp>
        <p:cxnSp>
          <p:nvCxnSpPr>
            <p:cNvPr id="24" name="Straight Connector 23"/>
            <p:cNvCxnSpPr>
              <a:endCxn id="23" idx="2"/>
            </p:cNvCxnSpPr>
            <p:nvPr/>
          </p:nvCxnSpPr>
          <p:spPr>
            <a:xfrm flipV="1">
              <a:off x="11832760" y="2580169"/>
              <a:ext cx="0" cy="5822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72843" y="1962930"/>
              <a:ext cx="417102" cy="369332"/>
            </a:xfrm>
            <a:prstGeom prst="rect">
              <a:avLst/>
            </a:prstGeom>
            <a:noFill/>
          </p:spPr>
          <p:txBody>
            <a:bodyPr wrap="none" rtlCol="0">
              <a:spAutoFit/>
            </a:bodyPr>
            <a:lstStyle/>
            <a:p>
              <a:r>
                <a:rPr lang="en-US" b="1" dirty="0">
                  <a:latin typeface="Cambria" panose="02040503050406030204" pitchFamily="18" charset="0"/>
                </a:rPr>
                <a:t>Ls</a:t>
              </a:r>
            </a:p>
          </p:txBody>
        </p:sp>
        <p:cxnSp>
          <p:nvCxnSpPr>
            <p:cNvPr id="27" name="Straight Connector 26"/>
            <p:cNvCxnSpPr/>
            <p:nvPr/>
          </p:nvCxnSpPr>
          <p:spPr>
            <a:xfrm flipH="1" flipV="1">
              <a:off x="8941581" y="1140835"/>
              <a:ext cx="0" cy="8500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8941581" y="2208201"/>
              <a:ext cx="0" cy="95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8565345" y="1991923"/>
              <a:ext cx="752475" cy="0"/>
            </a:xfrm>
            <a:prstGeom prst="line">
              <a:avLst/>
            </a:prstGeom>
            <a:ln w="38100">
              <a:solidFill>
                <a:srgbClr val="9933FF"/>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8384368" y="2208201"/>
              <a:ext cx="1114425" cy="957262"/>
            </a:xfrm>
            <a:prstGeom prst="arc">
              <a:avLst>
                <a:gd name="adj1" fmla="val 13447939"/>
                <a:gd name="adj2" fmla="val 19266933"/>
              </a:avLst>
            </a:prstGeom>
            <a:ln w="38100">
              <a:solidFill>
                <a:srgbClr val="99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730615" y="1990918"/>
              <a:ext cx="336952" cy="369332"/>
            </a:xfrm>
            <a:prstGeom prst="rect">
              <a:avLst/>
            </a:prstGeom>
            <a:noFill/>
          </p:spPr>
          <p:txBody>
            <a:bodyPr wrap="none" rtlCol="0">
              <a:spAutoFit/>
            </a:bodyPr>
            <a:lstStyle/>
            <a:p>
              <a:r>
                <a:rPr lang="en-US" b="1" dirty="0">
                  <a:latin typeface="Cambria" panose="02040503050406030204" pitchFamily="18" charset="0"/>
                </a:rPr>
                <a:t>R</a:t>
              </a:r>
            </a:p>
          </p:txBody>
        </p:sp>
        <mc:AlternateContent xmlns:mc="http://schemas.openxmlformats.org/markup-compatibility/2006" xmlns:a14="http://schemas.microsoft.com/office/drawing/2010/main">
          <mc:Choice Requires="a14">
            <p:sp>
              <p:nvSpPr>
                <p:cNvPr id="32" name="TextBox 31"/>
                <p:cNvSpPr txBox="1"/>
                <p:nvPr/>
              </p:nvSpPr>
              <p:spPr>
                <a:xfrm>
                  <a:off x="8001168" y="1777261"/>
                  <a:ext cx="495649"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dirty="0" smtClean="0">
                                <a:latin typeface="Cambria Math"/>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𝑪𝒔</m:t>
                            </m:r>
                          </m:den>
                        </m:f>
                      </m:oMath>
                    </m:oMathPara>
                  </a14:m>
                  <a:endParaRPr lang="en-US" b="1" dirty="0">
                    <a:latin typeface="Cambria" panose="020405030504060302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001168" y="1777261"/>
                  <a:ext cx="495649" cy="612732"/>
                </a:xfrm>
                <a:prstGeom prst="rect">
                  <a:avLst/>
                </a:prstGeom>
                <a:blipFill>
                  <a:blip r:embed="rId4"/>
                  <a:stretch>
                    <a:fillRect b="-16456"/>
                  </a:stretch>
                </a:blipFill>
              </p:spPr>
              <p:txBody>
                <a:bodyPr/>
                <a:lstStyle/>
                <a:p>
                  <a:r>
                    <a:rPr lang="en-US">
                      <a:noFill/>
                    </a:rPr>
                    <a:t> </a:t>
                  </a:r>
                </a:p>
              </p:txBody>
            </p:sp>
          </mc:Fallback>
        </mc:AlternateContent>
        <p:cxnSp>
          <p:nvCxnSpPr>
            <p:cNvPr id="43" name="Straight Connector 42"/>
            <p:cNvCxnSpPr/>
            <p:nvPr/>
          </p:nvCxnSpPr>
          <p:spPr>
            <a:xfrm>
              <a:off x="10189313" y="2506541"/>
              <a:ext cx="149337" cy="16267"/>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6634777" y="2037731"/>
              <a:ext cx="716627" cy="291117"/>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p:cNvPicPr>
            <a:picLocks noChangeAspect="1"/>
          </p:cNvPicPr>
          <p:nvPr/>
        </p:nvPicPr>
        <p:blipFill>
          <a:blip r:embed="rId5">
            <a:lum bright="-20000" contrast="40000"/>
          </a:blip>
          <a:stretch>
            <a:fillRect/>
          </a:stretch>
        </p:blipFill>
        <p:spPr>
          <a:xfrm>
            <a:off x="1215008" y="5760432"/>
            <a:ext cx="9274656" cy="815342"/>
          </a:xfrm>
          <a:prstGeom prst="rect">
            <a:avLst/>
          </a:prstGeom>
          <a:noFill/>
        </p:spPr>
      </p:pic>
      <p:grpSp>
        <p:nvGrpSpPr>
          <p:cNvPr id="33" name="Group 32"/>
          <p:cNvGrpSpPr/>
          <p:nvPr/>
        </p:nvGrpSpPr>
        <p:grpSpPr>
          <a:xfrm>
            <a:off x="8989928" y="3665658"/>
            <a:ext cx="1275789" cy="1670062"/>
            <a:chOff x="7486430" y="3725822"/>
            <a:chExt cx="1275789" cy="1670062"/>
          </a:xfrm>
        </p:grpSpPr>
        <p:cxnSp>
          <p:nvCxnSpPr>
            <p:cNvPr id="34" name="Straight Connector 33"/>
            <p:cNvCxnSpPr/>
            <p:nvPr/>
          </p:nvCxnSpPr>
          <p:spPr>
            <a:xfrm flipH="1">
              <a:off x="7931387" y="3725823"/>
              <a:ext cx="639247"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99677" y="5395884"/>
              <a:ext cx="606506"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49287" y="3725822"/>
              <a:ext cx="0" cy="4692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591448" y="4816239"/>
              <a:ext cx="0" cy="5796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5045355">
              <a:off x="8276803" y="4319543"/>
              <a:ext cx="597782" cy="373051"/>
              <a:chOff x="7330002" y="3559017"/>
              <a:chExt cx="597782" cy="373051"/>
            </a:xfrm>
          </p:grpSpPr>
          <p:cxnSp>
            <p:nvCxnSpPr>
              <p:cNvPr id="41" name="Straight Connector 40"/>
              <p:cNvCxnSpPr/>
              <p:nvPr/>
            </p:nvCxnSpPr>
            <p:spPr>
              <a:xfrm flipV="1">
                <a:off x="7330002" y="3559017"/>
                <a:ext cx="114681" cy="193583"/>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578479" y="3559017"/>
                <a:ext cx="151954" cy="35893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44685" y="3559017"/>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70443" y="3738485"/>
                <a:ext cx="57341" cy="1794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730433" y="3573133"/>
                <a:ext cx="133794" cy="35893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486430" y="4129419"/>
              <a:ext cx="502063" cy="390948"/>
            </a:xfrm>
            <a:prstGeom prst="rect">
              <a:avLst/>
            </a:prstGeom>
            <a:noFill/>
          </p:spPr>
          <p:txBody>
            <a:bodyPr wrap="none" rtlCol="0">
              <a:spAutoFit/>
            </a:bodyPr>
            <a:lstStyle/>
            <a:p>
              <a:r>
                <a:rPr lang="en-US" sz="2400" b="1" dirty="0">
                  <a:latin typeface="Cambria" panose="02040503050406030204" pitchFamily="18" charset="0"/>
                </a:rPr>
                <a:t>Y</a:t>
              </a:r>
              <a:r>
                <a:rPr lang="en-US" sz="2400" b="1" baseline="-25000" dirty="0">
                  <a:latin typeface="Cambria" panose="02040503050406030204" pitchFamily="18" charset="0"/>
                </a:rPr>
                <a:t>in</a:t>
              </a:r>
              <a:r>
                <a:rPr lang="en-US" sz="2400" b="1" dirty="0">
                  <a:latin typeface="Cambria" panose="02040503050406030204" pitchFamily="18" charset="0"/>
                </a:rPr>
                <a:t> </a:t>
              </a:r>
            </a:p>
          </p:txBody>
        </p:sp>
        <p:sp>
          <p:nvSpPr>
            <p:cNvPr id="40" name="Right Arrow 39"/>
            <p:cNvSpPr/>
            <p:nvPr/>
          </p:nvSpPr>
          <p:spPr>
            <a:xfrm>
              <a:off x="7512653" y="4520367"/>
              <a:ext cx="575214" cy="246524"/>
            </a:xfrm>
            <a:prstGeom prst="rightArrow">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8637316" y="3132330"/>
            <a:ext cx="1716560" cy="430887"/>
          </a:xfrm>
          <a:prstGeom prst="rect">
            <a:avLst/>
          </a:prstGeom>
          <a:noFill/>
        </p:spPr>
        <p:txBody>
          <a:bodyPr wrap="none" rtlCol="0">
            <a:spAutoFit/>
          </a:bodyPr>
          <a:lstStyle/>
          <a:p>
            <a:r>
              <a:rPr lang="en-US" sz="2200" b="1" u="sng" dirty="0">
                <a:solidFill>
                  <a:srgbClr val="C00000"/>
                </a:solidFill>
              </a:rPr>
              <a:t>At resonance</a:t>
            </a:r>
          </a:p>
        </p:txBody>
      </p:sp>
      <mc:AlternateContent xmlns:mc="http://schemas.openxmlformats.org/markup-compatibility/2006">
        <mc:Choice xmlns:a14="http://schemas.microsoft.com/office/drawing/2010/main" Requires="a14">
          <p:sp>
            <p:nvSpPr>
              <p:cNvPr id="3" name="Rectangle 2"/>
              <p:cNvSpPr/>
              <p:nvPr/>
            </p:nvSpPr>
            <p:spPr>
              <a:xfrm>
                <a:off x="1581502" y="4383681"/>
                <a:ext cx="4872359" cy="828368"/>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14:m>
                  <m:oMath xmlns:m="http://schemas.openxmlformats.org/officeDocument/2006/math">
                    <m:r>
                      <a:rPr lang="en-US" sz="3200" i="1">
                        <a:latin typeface="Cambria Math"/>
                        <a:ea typeface="Cambria Math"/>
                      </a:rPr>
                      <m:t>𝜔</m:t>
                    </m:r>
                    <m:r>
                      <a:rPr lang="en-US" sz="3200" i="1" baseline="-25000">
                        <a:latin typeface="Cambria Math"/>
                        <a:ea typeface="Cambria Math"/>
                      </a:rPr>
                      <m:t>𝑟</m:t>
                    </m:r>
                    <m:r>
                      <a:rPr lang="en-US" sz="3200" i="1">
                        <a:latin typeface="Cambria Math"/>
                        <a:ea typeface="Cambria Math"/>
                      </a:rPr>
                      <m:t>𝐿</m:t>
                    </m:r>
                    <m:r>
                      <a:rPr lang="en-US" sz="3200" i="1">
                        <a:latin typeface="Cambria Math"/>
                        <a:ea typeface="Cambria Math"/>
                      </a:rPr>
                      <m:t> − </m:t>
                    </m:r>
                    <m:f>
                      <m:fPr>
                        <m:ctrlPr>
                          <a:rPr lang="en-US" sz="3200" i="1">
                            <a:latin typeface="Cambria Math"/>
                            <a:ea typeface="Cambria Math"/>
                          </a:rPr>
                        </m:ctrlPr>
                      </m:fPr>
                      <m:num>
                        <m:r>
                          <a:rPr lang="en-US" sz="3200" i="1">
                            <a:latin typeface="Cambria Math"/>
                            <a:ea typeface="Cambria Math"/>
                          </a:rPr>
                          <m:t>1</m:t>
                        </m:r>
                      </m:num>
                      <m:den>
                        <m:r>
                          <a:rPr lang="en-US" sz="3200" i="1">
                            <a:latin typeface="Cambria Math"/>
                            <a:ea typeface="Cambria Math"/>
                          </a:rPr>
                          <m:t>𝜔</m:t>
                        </m:r>
                        <m:r>
                          <a:rPr lang="en-US" sz="3200" i="1" baseline="-25000">
                            <a:latin typeface="Cambria Math"/>
                            <a:ea typeface="Cambria Math"/>
                          </a:rPr>
                          <m:t>𝑟</m:t>
                        </m:r>
                        <m:r>
                          <a:rPr lang="en-US" sz="3200" i="1">
                            <a:latin typeface="Cambria Math"/>
                            <a:ea typeface="Cambria Math"/>
                          </a:rPr>
                          <m:t>𝐶</m:t>
                        </m:r>
                      </m:den>
                    </m:f>
                  </m:oMath>
                </a14:m>
                <a:r>
                  <a:rPr lang="en-US" sz="3200" dirty="0"/>
                  <a:t> = 0 </a:t>
                </a:r>
                <a14:m>
                  <m:oMath xmlns:m="http://schemas.openxmlformats.org/officeDocument/2006/math">
                    <m:groupChr>
                      <m:groupChrPr>
                        <m:chr m:val="⇒"/>
                        <m:pos m:val="top"/>
                        <m:ctrlPr>
                          <a:rPr lang="en-US" sz="3200" i="1">
                            <a:latin typeface="Cambria Math"/>
                          </a:rPr>
                        </m:ctrlPr>
                      </m:groupChrPr>
                      <m:e/>
                    </m:groupChr>
                    <m:r>
                      <a:rPr lang="en-US" sz="3200" i="1">
                        <a:latin typeface="Cambria Math"/>
                      </a:rPr>
                      <m:t> </m:t>
                    </m:r>
                    <m:r>
                      <a:rPr lang="en-US" sz="3200" i="1">
                        <a:latin typeface="Cambria Math"/>
                        <a:ea typeface="Cambria Math"/>
                      </a:rPr>
                      <m:t>𝜔</m:t>
                    </m:r>
                    <m:r>
                      <a:rPr lang="en-US" sz="3200" i="1" baseline="-25000">
                        <a:latin typeface="Cambria Math"/>
                        <a:ea typeface="Cambria Math"/>
                      </a:rPr>
                      <m:t>𝑟</m:t>
                    </m:r>
                    <m:r>
                      <a:rPr lang="en-US" sz="3200" i="1">
                        <a:latin typeface="Cambria Math"/>
                        <a:ea typeface="Cambria Math"/>
                      </a:rPr>
                      <m:t>= </m:t>
                    </m:r>
                    <m:f>
                      <m:fPr>
                        <m:ctrlPr>
                          <a:rPr lang="en-US" sz="3200" i="1">
                            <a:latin typeface="Cambria Math"/>
                            <a:ea typeface="Cambria Math"/>
                          </a:rPr>
                        </m:ctrlPr>
                      </m:fPr>
                      <m:num>
                        <m:r>
                          <a:rPr lang="en-US" sz="3200" i="1">
                            <a:latin typeface="Cambria Math"/>
                            <a:ea typeface="Cambria Math"/>
                          </a:rPr>
                          <m:t>1</m:t>
                        </m:r>
                      </m:num>
                      <m:den>
                        <m:rad>
                          <m:radPr>
                            <m:degHide m:val="on"/>
                            <m:ctrlPr>
                              <a:rPr lang="en-US" sz="3200" i="1">
                                <a:latin typeface="Cambria Math"/>
                                <a:ea typeface="Cambria Math"/>
                              </a:rPr>
                            </m:ctrlPr>
                          </m:radPr>
                          <m:deg/>
                          <m:e>
                            <m:r>
                              <a:rPr lang="en-US" sz="3200" i="1">
                                <a:latin typeface="Cambria Math"/>
                                <a:ea typeface="Cambria Math"/>
                              </a:rPr>
                              <m:t>𝐿𝐶</m:t>
                            </m:r>
                          </m:e>
                        </m:rad>
                      </m:den>
                    </m:f>
                  </m:oMath>
                </a14:m>
                <a:endParaRPr lang="en-US" sz="3200" dirty="0"/>
              </a:p>
            </p:txBody>
          </p:sp>
        </mc:Choice>
        <mc:Fallback>
          <p:sp>
            <p:nvSpPr>
              <p:cNvPr id="3" name="Rectangle 2"/>
              <p:cNvSpPr>
                <a:spLocks noRot="1" noChangeAspect="1" noMove="1" noResize="1" noEditPoints="1" noAdjustHandles="1" noChangeArrowheads="1" noChangeShapeType="1" noTextEdit="1"/>
              </p:cNvSpPr>
              <p:nvPr/>
            </p:nvSpPr>
            <p:spPr>
              <a:xfrm>
                <a:off x="1581502" y="4383681"/>
                <a:ext cx="4872359" cy="828368"/>
              </a:xfrm>
              <a:prstGeom prst="rect">
                <a:avLst/>
              </a:prstGeom>
              <a:blipFill rotWithShape="1">
                <a:blip r:embed="rId6"/>
                <a:stretch>
                  <a:fillRect/>
                </a:stretch>
              </a:blipFill>
            </p:spPr>
            <p:txBody>
              <a:bodyPr/>
              <a:lstStyle/>
              <a:p>
                <a:r>
                  <a:rPr lang="en-US">
                    <a:noFill/>
                  </a:rPr>
                  <a:t> </a:t>
                </a:r>
              </a:p>
            </p:txBody>
          </p:sp>
        </mc:Fallback>
      </mc:AlternateContent>
      <p:sp>
        <p:nvSpPr>
          <p:cNvPr id="5" name="TextBox 4"/>
          <p:cNvSpPr txBox="1"/>
          <p:nvPr/>
        </p:nvSpPr>
        <p:spPr>
          <a:xfrm>
            <a:off x="1460938" y="157655"/>
            <a:ext cx="2953407" cy="369332"/>
          </a:xfrm>
          <a:prstGeom prst="rect">
            <a:avLst/>
          </a:prstGeom>
          <a:noFill/>
        </p:spPr>
        <p:txBody>
          <a:bodyPr wrap="square" rtlCol="0">
            <a:spAutoFit/>
          </a:bodyPr>
          <a:lstStyle/>
          <a:p>
            <a:r>
              <a:rPr lang="en-US" dirty="0" smtClean="0"/>
              <a:t>SALMAN</a:t>
            </a:r>
            <a:endParaRPr lang="en-US" dirty="0"/>
          </a:p>
        </p:txBody>
      </p:sp>
    </p:spTree>
    <p:extLst>
      <p:ext uri="{BB962C8B-B14F-4D97-AF65-F5344CB8AC3E}">
        <p14:creationId xmlns:p14="http://schemas.microsoft.com/office/powerpoint/2010/main" val="165794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805" y="997565"/>
            <a:ext cx="9094923" cy="3016210"/>
          </a:xfrm>
          <a:prstGeom prst="rect">
            <a:avLst/>
          </a:prstGeom>
        </p:spPr>
        <p:txBody>
          <a:bodyPr wrap="square">
            <a:spAutoFit/>
          </a:bodyPr>
          <a:lstStyle/>
          <a:p>
            <a:pPr algn="just"/>
            <a:r>
              <a:rPr lang="en-US" sz="1900" dirty="0">
                <a:latin typeface="Cambria" panose="02040503050406030204" pitchFamily="18" charset="0"/>
              </a:rPr>
              <a:t>For the circuit shown, which represents the equivalent circuit of an amplifier circuit, given that RL=20K</a:t>
            </a:r>
            <a:r>
              <a:rPr lang="el-GR" sz="1900" dirty="0">
                <a:latin typeface="Cambria" panose="02040503050406030204" pitchFamily="18" charset="0"/>
              </a:rPr>
              <a:t>Ω</a:t>
            </a:r>
            <a:r>
              <a:rPr lang="en-US" sz="1900" dirty="0">
                <a:latin typeface="Cambria" panose="02040503050406030204" pitchFamily="18" charset="0"/>
              </a:rPr>
              <a:t>, gm=2ms, the magnitude of Vin is 0.1 V with f=10MHz. calculate the following:</a:t>
            </a:r>
          </a:p>
          <a:p>
            <a:pPr algn="just"/>
            <a:r>
              <a:rPr lang="en-US" sz="1900" dirty="0">
                <a:solidFill>
                  <a:srgbClr val="0000FF"/>
                </a:solidFill>
                <a:latin typeface="Cambria" panose="02040503050406030204" pitchFamily="18" charset="0"/>
              </a:rPr>
              <a:t>1- The magnitude of the output voltage across RL.</a:t>
            </a:r>
          </a:p>
          <a:p>
            <a:pPr algn="just"/>
            <a:r>
              <a:rPr lang="en-US" sz="1900" dirty="0">
                <a:solidFill>
                  <a:srgbClr val="0000FF"/>
                </a:solidFill>
                <a:latin typeface="Cambria" panose="02040503050406030204" pitchFamily="18" charset="0"/>
              </a:rPr>
              <a:t>2- Calculate the gain (</a:t>
            </a:r>
            <a:r>
              <a:rPr lang="en-US" sz="1900" dirty="0" err="1">
                <a:solidFill>
                  <a:srgbClr val="0000FF"/>
                </a:solidFill>
                <a:latin typeface="Cambria" panose="02040503050406030204" pitchFamily="18" charset="0"/>
              </a:rPr>
              <a:t>Vout</a:t>
            </a:r>
            <a:r>
              <a:rPr lang="en-US" sz="1900" dirty="0">
                <a:solidFill>
                  <a:srgbClr val="0000FF"/>
                </a:solidFill>
                <a:latin typeface="Cambria" panose="02040503050406030204" pitchFamily="18" charset="0"/>
              </a:rPr>
              <a:t> / Vin).</a:t>
            </a:r>
          </a:p>
          <a:p>
            <a:pPr algn="just"/>
            <a:r>
              <a:rPr lang="en-US" sz="1900" dirty="0">
                <a:solidFill>
                  <a:srgbClr val="0000FF"/>
                </a:solidFill>
                <a:latin typeface="Cambria" panose="02040503050406030204" pitchFamily="18" charset="0"/>
              </a:rPr>
              <a:t>3- In order to maximize the gain, an inductor will be connected to resonate with the capacitor at the         load side. Calculate the value of “L”, which is required to resonate with “c”.</a:t>
            </a:r>
          </a:p>
          <a:p>
            <a:pPr algn="just"/>
            <a:r>
              <a:rPr lang="en-US" sz="1900" dirty="0">
                <a:solidFill>
                  <a:srgbClr val="0000FF"/>
                </a:solidFill>
                <a:latin typeface="Cambria" panose="02040503050406030204" pitchFamily="18" charset="0"/>
              </a:rPr>
              <a:t>4- Calculate the output voltage after connecting the inductor “L”.</a:t>
            </a:r>
          </a:p>
          <a:p>
            <a:pPr algn="just"/>
            <a:r>
              <a:rPr lang="en-US" sz="1900" dirty="0">
                <a:solidFill>
                  <a:srgbClr val="0000FF"/>
                </a:solidFill>
                <a:latin typeface="Cambria" panose="02040503050406030204" pitchFamily="18" charset="0"/>
              </a:rPr>
              <a:t>5-Calculate the new gain.</a:t>
            </a:r>
          </a:p>
        </p:txBody>
      </p:sp>
      <p:sp>
        <p:nvSpPr>
          <p:cNvPr id="6" name="TextBox 5"/>
          <p:cNvSpPr txBox="1"/>
          <p:nvPr/>
        </p:nvSpPr>
        <p:spPr>
          <a:xfrm>
            <a:off x="678805" y="379399"/>
            <a:ext cx="2801793" cy="707886"/>
          </a:xfrm>
          <a:prstGeom prst="rect">
            <a:avLst/>
          </a:prstGeom>
          <a:noFill/>
          <a:ln>
            <a:noFill/>
          </a:ln>
        </p:spPr>
        <p:txBody>
          <a:bodyPr wrap="none" rtlCol="0">
            <a:spAutoFit/>
          </a:bodyPr>
          <a:lstStyle>
            <a:defPPr>
              <a:defRPr lang="en-US"/>
            </a:defPPr>
            <a:lvl1pPr>
              <a:defRPr sz="3200" b="1" i="1">
                <a:solidFill>
                  <a:srgbClr val="0000FF"/>
                </a:solidFill>
                <a:latin typeface="Cambria" panose="02040503050406030204" pitchFamily="18" charset="0"/>
              </a:defRPr>
            </a:lvl1pPr>
          </a:lstStyle>
          <a:p>
            <a:r>
              <a:rPr lang="en-US" sz="4000" i="0" dirty="0">
                <a:solidFill>
                  <a:srgbClr val="00B050"/>
                </a:solidFill>
              </a:rPr>
              <a:t>Example -1</a:t>
            </a:r>
          </a:p>
        </p:txBody>
      </p:sp>
      <p:grpSp>
        <p:nvGrpSpPr>
          <p:cNvPr id="8" name="Group 7"/>
          <p:cNvGrpSpPr/>
          <p:nvPr/>
        </p:nvGrpSpPr>
        <p:grpSpPr>
          <a:xfrm>
            <a:off x="2409300" y="4143284"/>
            <a:ext cx="6948291" cy="2478927"/>
            <a:chOff x="2504191" y="3617073"/>
            <a:chExt cx="6948291" cy="2478927"/>
          </a:xfrm>
        </p:grpSpPr>
        <p:pic>
          <p:nvPicPr>
            <p:cNvPr id="5" name="Picture 4"/>
            <p:cNvPicPr>
              <a:picLocks noChangeAspect="1"/>
            </p:cNvPicPr>
            <p:nvPr/>
          </p:nvPicPr>
          <p:blipFill>
            <a:blip r:embed="rId2"/>
            <a:stretch>
              <a:fillRect/>
            </a:stretch>
          </p:blipFill>
          <p:spPr>
            <a:xfrm>
              <a:off x="2504191" y="3617073"/>
              <a:ext cx="6948291" cy="2478927"/>
            </a:xfrm>
            <a:prstGeom prst="rect">
              <a:avLst/>
            </a:prstGeom>
          </p:spPr>
        </p:pic>
        <p:sp>
          <p:nvSpPr>
            <p:cNvPr id="7" name="Rectangle 6"/>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02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2190" y="3010510"/>
            <a:ext cx="6146234" cy="430887"/>
          </a:xfrm>
          <a:prstGeom prst="rect">
            <a:avLst/>
          </a:prstGeom>
        </p:spPr>
        <p:txBody>
          <a:bodyPr wrap="none">
            <a:spAutoFit/>
          </a:bodyPr>
          <a:lstStyle/>
          <a:p>
            <a:pPr algn="just"/>
            <a:r>
              <a:rPr lang="en-US" sz="2200" dirty="0">
                <a:latin typeface="Cambria" panose="02040503050406030204" pitchFamily="18" charset="0"/>
              </a:rPr>
              <a:t>1- The magnitude of the output voltage across RL.</a:t>
            </a:r>
          </a:p>
        </p:txBody>
      </p:sp>
      <p:grpSp>
        <p:nvGrpSpPr>
          <p:cNvPr id="6" name="Group 5"/>
          <p:cNvGrpSpPr/>
          <p:nvPr/>
        </p:nvGrpSpPr>
        <p:grpSpPr>
          <a:xfrm>
            <a:off x="1604900" y="728242"/>
            <a:ext cx="6055910" cy="1978570"/>
            <a:chOff x="2504191" y="3617073"/>
            <a:chExt cx="6948291" cy="2478927"/>
          </a:xfrm>
        </p:grpSpPr>
        <p:pic>
          <p:nvPicPr>
            <p:cNvPr id="7" name="Picture 6"/>
            <p:cNvPicPr>
              <a:picLocks noChangeAspect="1"/>
            </p:cNvPicPr>
            <p:nvPr/>
          </p:nvPicPr>
          <p:blipFill>
            <a:blip r:embed="rId2"/>
            <a:stretch>
              <a:fillRect/>
            </a:stretch>
          </p:blipFill>
          <p:spPr>
            <a:xfrm>
              <a:off x="2504191" y="3617073"/>
              <a:ext cx="6948291" cy="2478927"/>
            </a:xfrm>
            <a:prstGeom prst="rect">
              <a:avLst/>
            </a:prstGeom>
          </p:spPr>
        </p:pic>
        <p:sp>
          <p:nvSpPr>
            <p:cNvPr id="8" name="Rectangle 7"/>
            <p:cNvSpPr/>
            <p:nvPr/>
          </p:nvSpPr>
          <p:spPr>
            <a:xfrm>
              <a:off x="6750424" y="4213411"/>
              <a:ext cx="331694" cy="1243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p:cNvSpPr txBox="1"/>
              <p:nvPr/>
            </p:nvSpPr>
            <p:spPr>
              <a:xfrm>
                <a:off x="1525464" y="3534301"/>
                <a:ext cx="19524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𝑳</m:t>
                          </m:r>
                        </m:sub>
                      </m:sSub>
                      <m:d>
                        <m:dPr>
                          <m:ctrlPr>
                            <a:rPr lang="en-US" sz="2000" b="1" i="1" smtClean="0">
                              <a:latin typeface="Cambria Math"/>
                            </a:rPr>
                          </m:ctrlPr>
                        </m:dPr>
                        <m:e>
                          <m:r>
                            <a:rPr lang="en-US" sz="2000" b="1" i="1" smtClean="0">
                              <a:latin typeface="Cambria Math" panose="02040503050406030204" pitchFamily="18" charset="0"/>
                            </a:rPr>
                            <m:t>𝒋𝒘</m:t>
                          </m:r>
                        </m:e>
                      </m:d>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 </m:t>
                      </m:r>
                    </m:oMath>
                  </m:oMathPara>
                </a14:m>
                <a:endParaRPr lang="en-US" sz="20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525464" y="3534301"/>
                <a:ext cx="1952458" cy="307777"/>
              </a:xfrm>
              <a:prstGeom prst="rect">
                <a:avLst/>
              </a:prstGeom>
              <a:blipFill>
                <a:blip r:embed="rId3"/>
                <a:stretch>
                  <a:fillRect l="-2492"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6849" y="3521714"/>
                <a:ext cx="925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𝟖𝟖</m:t>
                      </m:r>
                      <m:r>
                        <a:rPr lang="en-US" sz="2000" b="1" i="1" smtClean="0">
                          <a:latin typeface="Cambria Math" panose="02040503050406030204" pitchFamily="18" charset="0"/>
                        </a:rPr>
                        <m:t>.</m:t>
                      </m:r>
                      <m:sSup>
                        <m:sSupPr>
                          <m:ctrlPr>
                            <a:rPr lang="en-US" sz="2000" b="1" i="1" smtClean="0">
                              <a:latin typeface="Cambria Math"/>
                            </a:rPr>
                          </m:ctrlPr>
                        </m:sSupPr>
                        <m:e>
                          <m:r>
                            <a:rPr lang="en-US" sz="2000" b="1" i="1" smtClean="0">
                              <a:latin typeface="Cambria Math" panose="02040503050406030204" pitchFamily="18" charset="0"/>
                            </a:rPr>
                            <m:t>𝟗</m:t>
                          </m:r>
                        </m:e>
                        <m:sup>
                          <m:r>
                            <a:rPr lang="en-US" sz="2000" b="1" i="1" smtClean="0">
                              <a:latin typeface="Cambria Math" panose="02040503050406030204" pitchFamily="18" charset="0"/>
                            </a:rPr>
                            <m:t>𝒐</m:t>
                          </m:r>
                        </m:sup>
                      </m:sSup>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506849" y="3521714"/>
                <a:ext cx="925446" cy="307777"/>
              </a:xfrm>
              <a:prstGeom prst="rect">
                <a:avLst/>
              </a:prstGeom>
              <a:blipFill>
                <a:blip r:embed="rId4"/>
                <a:stretch>
                  <a:fillRect l="-1316" r="-658"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318084" y="3524458"/>
                <a:ext cx="2324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sz="2000" b="1" i="1" smtClean="0">
                          <a:latin typeface="Cambria Math" panose="02040503050406030204" pitchFamily="18" charset="0"/>
                        </a:rPr>
                        <m:t>Ω</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318084" y="3524458"/>
                <a:ext cx="232435" cy="307777"/>
              </a:xfrm>
              <a:prstGeom prst="rect">
                <a:avLst/>
              </a:prstGeom>
              <a:blipFill>
                <a:blip r:embed="rId5"/>
                <a:stretch>
                  <a:fillRect l="-23684" r="-28947" b="-5882"/>
                </a:stretch>
              </a:blipFill>
            </p:spPr>
            <p:txBody>
              <a:bodyPr/>
              <a:lstStyle/>
              <a:p>
                <a:r>
                  <a:rPr lang="en-US">
                    <a:noFill/>
                  </a:rPr>
                  <a:t> </a:t>
                </a:r>
              </a:p>
            </p:txBody>
          </p:sp>
        </mc:Fallback>
      </mc:AlternateContent>
      <p:grpSp>
        <p:nvGrpSpPr>
          <p:cNvPr id="19" name="Group 18"/>
          <p:cNvGrpSpPr/>
          <p:nvPr/>
        </p:nvGrpSpPr>
        <p:grpSpPr>
          <a:xfrm>
            <a:off x="3465326" y="3537645"/>
            <a:ext cx="638905" cy="290146"/>
            <a:chOff x="4422532" y="1630972"/>
            <a:chExt cx="638905" cy="290146"/>
          </a:xfrm>
        </p:grpSpPr>
        <p:cxnSp>
          <p:nvCxnSpPr>
            <p:cNvPr id="13" name="Straight Connector 12"/>
            <p:cNvCxnSpPr/>
            <p:nvPr/>
          </p:nvCxnSpPr>
          <p:spPr>
            <a:xfrm flipH="1">
              <a:off x="4422533" y="1630972"/>
              <a:ext cx="35168" cy="29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22532" y="1921118"/>
              <a:ext cx="6389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1604900" y="4313672"/>
                <a:ext cx="5973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latin typeface="Cambria Math"/>
                            </a:rPr>
                          </m:ctrlPr>
                        </m:sSubPr>
                        <m:e>
                          <m:r>
                            <a:rPr lang="en-US" sz="2000" b="1" i="1" dirty="0" smtClean="0">
                              <a:latin typeface="Cambria Math" panose="02040503050406030204" pitchFamily="18" charset="0"/>
                            </a:rPr>
                            <m:t>𝑽</m:t>
                          </m:r>
                        </m:e>
                        <m:sub>
                          <m:r>
                            <a:rPr lang="en-US" sz="2000" b="1" i="1" dirty="0" smtClean="0">
                              <a:latin typeface="Cambria Math" panose="02040503050406030204" pitchFamily="18" charset="0"/>
                            </a:rPr>
                            <m:t>𝒐𝒖𝒕</m:t>
                          </m:r>
                        </m:sub>
                      </m:sSub>
                      <m:r>
                        <a:rPr lang="en-US" sz="2000" b="1" i="1" smtClean="0">
                          <a:latin typeface="Cambria Math" panose="02040503050406030204" pitchFamily="18" charset="0"/>
                        </a:rPr>
                        <m:t> </m:t>
                      </m:r>
                    </m:oMath>
                  </m:oMathPara>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1604900" y="4313672"/>
                <a:ext cx="597343" cy="307777"/>
              </a:xfrm>
              <a:prstGeom prst="rect">
                <a:avLst/>
              </a:prstGeom>
              <a:blipFill>
                <a:blip r:embed="rId6"/>
                <a:stretch>
                  <a:fillRect l="-9184" b="-16000"/>
                </a:stretch>
              </a:blipFill>
            </p:spPr>
            <p:txBody>
              <a:bodyPr/>
              <a:lstStyle/>
              <a:p>
                <a:r>
                  <a:rPr lang="en-US">
                    <a:noFill/>
                  </a:rPr>
                  <a:t> </a:t>
                </a:r>
              </a:p>
            </p:txBody>
          </p:sp>
        </mc:Fallback>
      </mc:AlternateContent>
      <p:cxnSp>
        <p:nvCxnSpPr>
          <p:cNvPr id="24" name="Straight Connector 23"/>
          <p:cNvCxnSpPr/>
          <p:nvPr/>
        </p:nvCxnSpPr>
        <p:spPr>
          <a:xfrm>
            <a:off x="2145048" y="4263679"/>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25464" y="4266406"/>
            <a:ext cx="0" cy="324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224483" y="4310945"/>
                <a:ext cx="410093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𝟎𝟎𝟐</m:t>
                      </m:r>
                      <m:r>
                        <a:rPr lang="en-US" sz="2000" b="1" i="1" smtClean="0">
                          <a:latin typeface="Cambria Math" panose="02040503050406030204" pitchFamily="18" charset="0"/>
                        </a:rPr>
                        <m:t>∗</m:t>
                      </m:r>
                      <m:r>
                        <a:rPr lang="en-US" sz="2000" b="1" i="1" smtClean="0">
                          <a:latin typeface="Cambria Math" panose="02040503050406030204" pitchFamily="18" charset="0"/>
                        </a:rPr>
                        <m:t>𝟑𝟗𝟕</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𝟎𝟕𝟗𝟔</m:t>
                      </m:r>
                      <m:r>
                        <a:rPr lang="en-US" sz="2000" b="1" i="1" smtClean="0">
                          <a:latin typeface="Cambria Math" panose="02040503050406030204" pitchFamily="18" charset="0"/>
                        </a:rPr>
                        <m:t> </m:t>
                      </m:r>
                      <m:r>
                        <a:rPr lang="en-US" sz="2000" b="1" i="1" smtClean="0">
                          <a:latin typeface="Cambria Math" panose="02040503050406030204" pitchFamily="18" charset="0"/>
                        </a:rPr>
                        <m:t>𝑽</m:t>
                      </m:r>
                      <m:r>
                        <a:rPr lang="en-US" sz="2000" b="1" i="1" smtClean="0">
                          <a:latin typeface="Cambria Math" panose="02040503050406030204" pitchFamily="18" charset="0"/>
                        </a:rPr>
                        <m:t> </m:t>
                      </m:r>
                    </m:oMath>
                  </m:oMathPara>
                </a14:m>
                <a:endParaRPr lang="en-US" sz="2000"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2224483" y="4310945"/>
                <a:ext cx="4100931" cy="307777"/>
              </a:xfrm>
              <a:prstGeom prst="rect">
                <a:avLst/>
              </a:prstGeom>
              <a:blipFill>
                <a:blip r:embed="rId7"/>
                <a:stretch>
                  <a:fillRect l="-297" b="-5882"/>
                </a:stretch>
              </a:blipFill>
            </p:spPr>
            <p:txBody>
              <a:bodyPr/>
              <a:lstStyle/>
              <a:p>
                <a:r>
                  <a:rPr lang="en-US">
                    <a:noFill/>
                  </a:rPr>
                  <a:t> </a:t>
                </a:r>
              </a:p>
            </p:txBody>
          </p:sp>
        </mc:Fallback>
      </mc:AlternateContent>
      <p:sp>
        <p:nvSpPr>
          <p:cNvPr id="28" name="Rectangle 27"/>
          <p:cNvSpPr/>
          <p:nvPr/>
        </p:nvSpPr>
        <p:spPr>
          <a:xfrm>
            <a:off x="1041786" y="5009545"/>
            <a:ext cx="4176015" cy="430887"/>
          </a:xfrm>
          <a:prstGeom prst="rect">
            <a:avLst/>
          </a:prstGeom>
        </p:spPr>
        <p:txBody>
          <a:bodyPr wrap="none">
            <a:spAutoFit/>
          </a:bodyPr>
          <a:lstStyle/>
          <a:p>
            <a:pPr algn="just"/>
            <a:r>
              <a:rPr lang="en-US" sz="2200" dirty="0">
                <a:latin typeface="Cambria" panose="02040503050406030204" pitchFamily="18" charset="0"/>
              </a:rPr>
              <a:t>2- Calculate the gain (</a:t>
            </a:r>
            <a:r>
              <a:rPr lang="en-US" sz="2200" dirty="0" err="1">
                <a:latin typeface="Cambria" panose="02040503050406030204" pitchFamily="18" charset="0"/>
              </a:rPr>
              <a:t>Vout</a:t>
            </a:r>
            <a:r>
              <a:rPr lang="en-US" sz="2200" dirty="0">
                <a:latin typeface="Cambria" panose="02040503050406030204" pitchFamily="18" charset="0"/>
              </a:rPr>
              <a:t> / Vin).</a:t>
            </a:r>
          </a:p>
        </p:txBody>
      </p:sp>
      <mc:AlternateContent xmlns:mc="http://schemas.openxmlformats.org/markup-compatibility/2006" xmlns:a14="http://schemas.microsoft.com/office/drawing/2010/main">
        <mc:Choice Requires="a14">
          <p:sp>
            <p:nvSpPr>
              <p:cNvPr id="29" name="TextBox 28"/>
              <p:cNvSpPr txBox="1"/>
              <p:nvPr/>
            </p:nvSpPr>
            <p:spPr>
              <a:xfrm>
                <a:off x="2153886" y="5551523"/>
                <a:ext cx="3219023"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𝑮𝒂𝒊𝒏</m:t>
                      </m:r>
                      <m:r>
                        <a:rPr lang="en-US" sz="2000" b="1" i="1" smtClean="0">
                          <a:latin typeface="Cambria Math" panose="02040503050406030204" pitchFamily="18" charset="0"/>
                        </a:rPr>
                        <m:t>=(</m:t>
                      </m:r>
                      <m:f>
                        <m:fPr>
                          <m:ctrlPr>
                            <a:rPr lang="en-US" sz="2000" b="1" i="1" smtClean="0">
                              <a:latin typeface="Cambria Math"/>
                            </a:rPr>
                          </m:ctrlPr>
                        </m:fPr>
                        <m:num>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a:latin typeface="Cambria Math" panose="02040503050406030204" pitchFamily="18" charset="0"/>
                            </a:rPr>
                            <m:t>𝟎𝟕𝟗𝟔</m:t>
                          </m:r>
                        </m:num>
                        <m:den>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𝟕𝟗𝟔</m:t>
                      </m:r>
                      <m:r>
                        <a:rPr lang="en-US" sz="2000" b="1" i="1" smtClean="0">
                          <a:latin typeface="Cambria Math" panose="02040503050406030204" pitchFamily="18" charset="0"/>
                        </a:rPr>
                        <m:t>  </m:t>
                      </m:r>
                    </m:oMath>
                  </m:oMathPara>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2153886" y="5551523"/>
                <a:ext cx="3219023" cy="57823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8047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5FE36DD6C47448A3CBFB1BADCF4FE3" ma:contentTypeVersion="2" ma:contentTypeDescription="Create a new document." ma:contentTypeScope="" ma:versionID="7b1696c79dc6f61b53a8fb6d8fc307cc">
  <xsd:schema xmlns:xsd="http://www.w3.org/2001/XMLSchema" xmlns:xs="http://www.w3.org/2001/XMLSchema" xmlns:p="http://schemas.microsoft.com/office/2006/metadata/properties" xmlns:ns2="b62f0795-c210-4e71-b1b4-24a58bc169d4" targetNamespace="http://schemas.microsoft.com/office/2006/metadata/properties" ma:root="true" ma:fieldsID="d0fdc97d0e14884c3428e9f0e28ee0ca" ns2:_="">
    <xsd:import namespace="b62f0795-c210-4e71-b1b4-24a58bc169d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2f0795-c210-4e71-b1b4-24a58bc169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9FB533-F5FC-473E-A160-0DFEE7406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2f0795-c210-4e71-b1b4-24a58bc16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6DD510-F663-4F5F-99B3-C79303728BD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294D05-B8C6-4276-8318-021BA62FE3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577</TotalTime>
  <Words>1854</Words>
  <Application>Microsoft Office PowerPoint</Application>
  <PresentationFormat>Custom</PresentationFormat>
  <Paragraphs>228</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dc:creator>
  <cp:lastModifiedBy>SALMAN</cp:lastModifiedBy>
  <cp:revision>64</cp:revision>
  <dcterms:created xsi:type="dcterms:W3CDTF">2021-12-13T12:49:40Z</dcterms:created>
  <dcterms:modified xsi:type="dcterms:W3CDTF">2025-01-18T08:02:19Z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0x010100425FE36DD6C47448A3CBFB1BADCF4FE3</vt:lpwstr>
  </property>
</Properties>
</file>