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9"/>
  </p:notesMasterIdLst>
  <p:sldIdLst>
    <p:sldId id="286" r:id="rId2"/>
    <p:sldId id="263" r:id="rId3"/>
    <p:sldId id="281" r:id="rId4"/>
    <p:sldId id="288" r:id="rId5"/>
    <p:sldId id="265" r:id="rId6"/>
    <p:sldId id="266" r:id="rId7"/>
    <p:sldId id="267" r:id="rId8"/>
    <p:sldId id="289" r:id="rId9"/>
    <p:sldId id="268" r:id="rId10"/>
    <p:sldId id="269" r:id="rId11"/>
    <p:sldId id="290" r:id="rId12"/>
    <p:sldId id="271" r:id="rId13"/>
    <p:sldId id="272" r:id="rId14"/>
    <p:sldId id="291" r:id="rId15"/>
    <p:sldId id="273" r:id="rId16"/>
    <p:sldId id="274" r:id="rId17"/>
    <p:sldId id="275" r:id="rId18"/>
    <p:sldId id="285" r:id="rId19"/>
    <p:sldId id="276" r:id="rId20"/>
    <p:sldId id="277" r:id="rId21"/>
    <p:sldId id="278" r:id="rId22"/>
    <p:sldId id="279" r:id="rId23"/>
    <p:sldId id="280" r:id="rId24"/>
    <p:sldId id="282" r:id="rId25"/>
    <p:sldId id="283" r:id="rId26"/>
    <p:sldId id="284" r:id="rId27"/>
    <p:sldId id="28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96"/>
    <p:restoredTop sz="94666"/>
  </p:normalViewPr>
  <p:slideViewPr>
    <p:cSldViewPr snapToGrid="0" snapToObjects="1">
      <p:cViewPr varScale="1">
        <p:scale>
          <a:sx n="87" d="100"/>
          <a:sy n="87" d="100"/>
        </p:scale>
        <p:origin x="-78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B4343-410D-4114-8175-E2D7C9308D80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6D8643-BD33-49CB-B3F5-37AD37437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772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A4A1C0-ED99-4AF8-86FF-221D02F2F6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69776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/>
          </a:p>
          <a:p>
            <a:r>
              <a:rPr lang="en-US" sz="1800" dirty="0">
                <a:solidFill>
                  <a:schemeClr val="tx1"/>
                </a:solidFill>
              </a:rPr>
              <a:t>And </a:t>
            </a:r>
            <a:r>
              <a:rPr lang="en-US" sz="1800" b="1" dirty="0">
                <a:solidFill>
                  <a:schemeClr val="tx1"/>
                </a:solidFill>
              </a:rPr>
              <a:t>Quantitative data</a:t>
            </a:r>
            <a:r>
              <a:rPr lang="en-US" sz="1800" dirty="0">
                <a:solidFill>
                  <a:schemeClr val="tx1"/>
                </a:solidFill>
              </a:rPr>
              <a:t> can also be </a:t>
            </a:r>
            <a:r>
              <a:rPr lang="en-US" sz="1800" u="none" dirty="0">
                <a:solidFill>
                  <a:schemeClr val="tx1"/>
                </a:solidFill>
              </a:rPr>
              <a:t>Discrete or Continuous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</a:p>
          <a:p>
            <a:r>
              <a:rPr lang="en-US" sz="1800" b="1" dirty="0">
                <a:solidFill>
                  <a:schemeClr val="tx1"/>
                </a:solidFill>
              </a:rPr>
              <a:t>Discrete data</a:t>
            </a:r>
            <a:r>
              <a:rPr lang="en-US" sz="1800" dirty="0">
                <a:solidFill>
                  <a:schemeClr val="tx1"/>
                </a:solidFill>
              </a:rPr>
              <a:t> can only take certain values (like whole numbers)</a:t>
            </a:r>
          </a:p>
          <a:p>
            <a:r>
              <a:rPr lang="en-US" sz="1800" b="1" dirty="0">
                <a:solidFill>
                  <a:schemeClr val="tx1"/>
                </a:solidFill>
              </a:rPr>
              <a:t>Continuous data</a:t>
            </a:r>
            <a:r>
              <a:rPr lang="en-US" sz="1800" dirty="0">
                <a:solidFill>
                  <a:schemeClr val="tx1"/>
                </a:solidFill>
              </a:rPr>
              <a:t> can take any value (within a range) </a:t>
            </a:r>
          </a:p>
          <a:p>
            <a:r>
              <a:rPr lang="en-US" sz="1800" dirty="0">
                <a:solidFill>
                  <a:schemeClr val="tx1"/>
                </a:solidFill>
              </a:rPr>
              <a:t>Put simply: </a:t>
            </a:r>
            <a:r>
              <a:rPr lang="en-US" sz="1800" b="1" dirty="0">
                <a:solidFill>
                  <a:schemeClr val="tx1"/>
                </a:solidFill>
              </a:rPr>
              <a:t>Discrete data</a:t>
            </a:r>
            <a:r>
              <a:rPr lang="en-US" sz="1800" dirty="0">
                <a:solidFill>
                  <a:schemeClr val="tx1"/>
                </a:solidFill>
              </a:rPr>
              <a:t> is counted, </a:t>
            </a:r>
            <a:r>
              <a:rPr lang="en-US" sz="1800" b="1" dirty="0">
                <a:solidFill>
                  <a:schemeClr val="tx1"/>
                </a:solidFill>
              </a:rPr>
              <a:t>Continuous data</a:t>
            </a:r>
            <a:r>
              <a:rPr lang="en-US" sz="1800" dirty="0">
                <a:solidFill>
                  <a:schemeClr val="tx1"/>
                </a:solidFill>
              </a:rPr>
              <a:t> is measured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FA3FF-23C3-4E75-88F6-673CF187F7E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2627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D8643-BD33-49CB-B3F5-37AD37437AD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8018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D8643-BD33-49CB-B3F5-37AD37437AD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41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A4A1C0-ED99-4AF8-86FF-221D02F2F6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060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A4A1C0-ED99-4AF8-86FF-221D02F2F6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9219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FA3FF-23C3-4E75-88F6-673CF187F7E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92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FA3FF-23C3-4E75-88F6-673CF187F7E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239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4A1C0-ED99-4AF8-86FF-221D02F2F68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19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4A1C0-ED99-4AF8-86FF-221D02F2F68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19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4A1C0-ED99-4AF8-86FF-221D02F2F68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46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/>
          </a:p>
          <a:p>
            <a:r>
              <a:rPr lang="en-US" sz="1800" dirty="0">
                <a:solidFill>
                  <a:schemeClr val="tx1"/>
                </a:solidFill>
              </a:rPr>
              <a:t>And </a:t>
            </a:r>
            <a:r>
              <a:rPr lang="en-US" sz="1800" b="1" dirty="0">
                <a:solidFill>
                  <a:schemeClr val="tx1"/>
                </a:solidFill>
              </a:rPr>
              <a:t>Quantitative data</a:t>
            </a:r>
            <a:r>
              <a:rPr lang="en-US" sz="1800" dirty="0">
                <a:solidFill>
                  <a:schemeClr val="tx1"/>
                </a:solidFill>
              </a:rPr>
              <a:t> can also be </a:t>
            </a:r>
            <a:r>
              <a:rPr lang="en-US" sz="1800" u="none" dirty="0">
                <a:solidFill>
                  <a:schemeClr val="tx1"/>
                </a:solidFill>
              </a:rPr>
              <a:t>Discrete or Continuous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</a:p>
          <a:p>
            <a:r>
              <a:rPr lang="en-US" sz="1800" b="1" dirty="0">
                <a:solidFill>
                  <a:schemeClr val="tx1"/>
                </a:solidFill>
              </a:rPr>
              <a:t>Discrete data</a:t>
            </a:r>
            <a:r>
              <a:rPr lang="en-US" sz="1800" dirty="0">
                <a:solidFill>
                  <a:schemeClr val="tx1"/>
                </a:solidFill>
              </a:rPr>
              <a:t> can only take certain values (like whole numbers)</a:t>
            </a:r>
          </a:p>
          <a:p>
            <a:r>
              <a:rPr lang="en-US" sz="1800" b="1" dirty="0">
                <a:solidFill>
                  <a:schemeClr val="tx1"/>
                </a:solidFill>
              </a:rPr>
              <a:t>Continuous data</a:t>
            </a:r>
            <a:r>
              <a:rPr lang="en-US" sz="1800" dirty="0">
                <a:solidFill>
                  <a:schemeClr val="tx1"/>
                </a:solidFill>
              </a:rPr>
              <a:t> can take any value (within a range) </a:t>
            </a:r>
          </a:p>
          <a:p>
            <a:r>
              <a:rPr lang="en-US" sz="1800" dirty="0">
                <a:solidFill>
                  <a:schemeClr val="tx1"/>
                </a:solidFill>
              </a:rPr>
              <a:t>Put simply: </a:t>
            </a:r>
            <a:r>
              <a:rPr lang="en-US" sz="1800" b="1" dirty="0">
                <a:solidFill>
                  <a:schemeClr val="tx1"/>
                </a:solidFill>
              </a:rPr>
              <a:t>Discrete data</a:t>
            </a:r>
            <a:r>
              <a:rPr lang="en-US" sz="1800" dirty="0">
                <a:solidFill>
                  <a:schemeClr val="tx1"/>
                </a:solidFill>
              </a:rPr>
              <a:t> is counted, </a:t>
            </a:r>
            <a:r>
              <a:rPr lang="en-US" sz="1800" b="1" dirty="0">
                <a:solidFill>
                  <a:schemeClr val="tx1"/>
                </a:solidFill>
              </a:rPr>
              <a:t>Continuous data</a:t>
            </a:r>
            <a:r>
              <a:rPr lang="en-US" sz="1800" dirty="0">
                <a:solidFill>
                  <a:schemeClr val="tx1"/>
                </a:solidFill>
              </a:rPr>
              <a:t> is measured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FA3FF-23C3-4E75-88F6-673CF187F7E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8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89828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71439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1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1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4318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3742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67C4E5-55F7-DB05-186B-06791E1D1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3AA35ED-DF99-6958-28FA-33A93BB977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5503DB0-5264-6061-D4B6-AE3D944FC83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06C615E-9D94-7E15-4EC3-69D6111D0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6980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9779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722" y="0"/>
            <a:ext cx="12181936" cy="68571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63459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14955">
        <a:defRPr>
          <a:latin typeface="+mn-lt"/>
          <a:ea typeface="+mn-ea"/>
          <a:cs typeface="+mn-cs"/>
        </a:defRPr>
      </a:lvl2pPr>
      <a:lvl3pPr marL="829909">
        <a:defRPr>
          <a:latin typeface="+mn-lt"/>
          <a:ea typeface="+mn-ea"/>
          <a:cs typeface="+mn-cs"/>
        </a:defRPr>
      </a:lvl3pPr>
      <a:lvl4pPr marL="1244864">
        <a:defRPr>
          <a:latin typeface="+mn-lt"/>
          <a:ea typeface="+mn-ea"/>
          <a:cs typeface="+mn-cs"/>
        </a:defRPr>
      </a:lvl4pPr>
      <a:lvl5pPr marL="1659819">
        <a:defRPr>
          <a:latin typeface="+mn-lt"/>
          <a:ea typeface="+mn-ea"/>
          <a:cs typeface="+mn-cs"/>
        </a:defRPr>
      </a:lvl5pPr>
      <a:lvl6pPr marL="2074774">
        <a:defRPr>
          <a:latin typeface="+mn-lt"/>
          <a:ea typeface="+mn-ea"/>
          <a:cs typeface="+mn-cs"/>
        </a:defRPr>
      </a:lvl6pPr>
      <a:lvl7pPr marL="2489728">
        <a:defRPr>
          <a:latin typeface="+mn-lt"/>
          <a:ea typeface="+mn-ea"/>
          <a:cs typeface="+mn-cs"/>
        </a:defRPr>
      </a:lvl7pPr>
      <a:lvl8pPr marL="2904683">
        <a:defRPr>
          <a:latin typeface="+mn-lt"/>
          <a:ea typeface="+mn-ea"/>
          <a:cs typeface="+mn-cs"/>
        </a:defRPr>
      </a:lvl8pPr>
      <a:lvl9pPr marL="3319638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14955">
        <a:defRPr>
          <a:latin typeface="+mn-lt"/>
          <a:ea typeface="+mn-ea"/>
          <a:cs typeface="+mn-cs"/>
        </a:defRPr>
      </a:lvl2pPr>
      <a:lvl3pPr marL="829909">
        <a:defRPr>
          <a:latin typeface="+mn-lt"/>
          <a:ea typeface="+mn-ea"/>
          <a:cs typeface="+mn-cs"/>
        </a:defRPr>
      </a:lvl3pPr>
      <a:lvl4pPr marL="1244864">
        <a:defRPr>
          <a:latin typeface="+mn-lt"/>
          <a:ea typeface="+mn-ea"/>
          <a:cs typeface="+mn-cs"/>
        </a:defRPr>
      </a:lvl4pPr>
      <a:lvl5pPr marL="1659819">
        <a:defRPr>
          <a:latin typeface="+mn-lt"/>
          <a:ea typeface="+mn-ea"/>
          <a:cs typeface="+mn-cs"/>
        </a:defRPr>
      </a:lvl5pPr>
      <a:lvl6pPr marL="2074774">
        <a:defRPr>
          <a:latin typeface="+mn-lt"/>
          <a:ea typeface="+mn-ea"/>
          <a:cs typeface="+mn-cs"/>
        </a:defRPr>
      </a:lvl6pPr>
      <a:lvl7pPr marL="2489728">
        <a:defRPr>
          <a:latin typeface="+mn-lt"/>
          <a:ea typeface="+mn-ea"/>
          <a:cs typeface="+mn-cs"/>
        </a:defRPr>
      </a:lvl7pPr>
      <a:lvl8pPr marL="2904683">
        <a:defRPr>
          <a:latin typeface="+mn-lt"/>
          <a:ea typeface="+mn-ea"/>
          <a:cs typeface="+mn-cs"/>
        </a:defRPr>
      </a:lvl8pPr>
      <a:lvl9pPr marL="3319638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2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3.png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31.emf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4.png"/><Relationship Id="rId7" Type="http://schemas.openxmlformats.org/officeDocument/2006/relationships/image" Target="../media/image40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31.png"/><Relationship Id="rId3" Type="http://schemas.openxmlformats.org/officeDocument/2006/relationships/image" Target="../media/image66.png"/><Relationship Id="rId7" Type="http://schemas.openxmlformats.org/officeDocument/2006/relationships/image" Target="../media/image30.png"/><Relationship Id="rId12" Type="http://schemas.openxmlformats.org/officeDocument/2006/relationships/image" Target="../media/image75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5" Type="http://schemas.openxmlformats.org/officeDocument/2006/relationships/image" Target="../media/image43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3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5.emf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4"/>
          <p:cNvSpPr>
            <a:spLocks noChangeArrowheads="1"/>
          </p:cNvSpPr>
          <p:nvPr/>
        </p:nvSpPr>
        <p:spPr bwMode="auto">
          <a:xfrm>
            <a:off x="2324100" y="4567585"/>
            <a:ext cx="75438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Linear Circuit Analysis II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x-none" sz="3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EE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CE</a:t>
            </a:r>
            <a:r>
              <a:rPr kumimoji="0" lang="x-none" sz="3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x-none" sz="36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20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  <a:r>
              <a:rPr kumimoji="0" lang="en-US" sz="3600" b="1" i="0" u="none" strike="noStrike" kern="1200" cap="none" spc="0" normalizeH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– Spring 2025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" name="Rectangle 154">
            <a:extLst>
              <a:ext uri="{FF2B5EF4-FFF2-40B4-BE49-F238E27FC236}">
                <a16:creationId xmlns:a16="http://schemas.microsoft.com/office/drawing/2014/main" xmlns="" id="{2F947556-3899-C3CD-5B16-0CA9CD3E2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4229" y="3075057"/>
            <a:ext cx="1043822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Laplace Transform Analysis</a:t>
            </a:r>
          </a:p>
        </p:txBody>
      </p:sp>
    </p:spTree>
    <p:extLst>
      <p:ext uri="{BB962C8B-B14F-4D97-AF65-F5344CB8AC3E}">
        <p14:creationId xmlns:p14="http://schemas.microsoft.com/office/powerpoint/2010/main" val="2120878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7006" y="392132"/>
            <a:ext cx="78051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Properties of </a:t>
            </a:r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Laplace </a:t>
            </a:r>
            <a:r>
              <a:rPr lang="en-GB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T</a:t>
            </a:r>
            <a:r>
              <a:rPr lang="lv-LV" sz="4000" b="1" dirty="0" smtClean="0">
                <a:solidFill>
                  <a:srgbClr val="00B050"/>
                </a:solidFill>
                <a:latin typeface="Cambria" panose="02040503050406030204" pitchFamily="18" charset="0"/>
              </a:rPr>
              <a:t>ransform</a:t>
            </a:r>
            <a:endParaRPr lang="en-US" sz="4000" b="1" dirty="0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>
          <a:xfrm>
            <a:off x="8277497" y="6163056"/>
            <a:ext cx="2804160" cy="276999"/>
          </a:xfrm>
        </p:spPr>
        <p:txBody>
          <a:bodyPr/>
          <a:lstStyle/>
          <a:p>
            <a:fld id="{539F810C-9DAB-49B2-B45C-341744954A16}" type="slidenum">
              <a:rPr lang="en-GB" smtClean="0"/>
              <a:pPr/>
              <a:t>10</a:t>
            </a:fld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46391"/>
          <a:stretch/>
        </p:blipFill>
        <p:spPr>
          <a:xfrm>
            <a:off x="1056652" y="1244094"/>
            <a:ext cx="5252708" cy="4918962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6597579" y="1244094"/>
            <a:ext cx="4568551" cy="4614237"/>
            <a:chOff x="2667946" y="2296517"/>
            <a:chExt cx="6495605" cy="36998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/>
            <a:srcRect t="53011"/>
            <a:stretch/>
          </p:blipFill>
          <p:spPr>
            <a:xfrm>
              <a:off x="2667946" y="2576148"/>
              <a:ext cx="6495605" cy="3420208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b="96393"/>
            <a:stretch/>
          </p:blipFill>
          <p:spPr>
            <a:xfrm>
              <a:off x="2667946" y="2296517"/>
              <a:ext cx="6495605" cy="3235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7183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5571" y="272389"/>
            <a:ext cx="78051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Properties of </a:t>
            </a:r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Laplace </a:t>
            </a:r>
            <a:r>
              <a:rPr lang="en-GB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T</a:t>
            </a:r>
            <a:r>
              <a:rPr lang="lv-LV" sz="4000" b="1" dirty="0" smtClean="0">
                <a:solidFill>
                  <a:srgbClr val="00B050"/>
                </a:solidFill>
                <a:latin typeface="Cambria" panose="02040503050406030204" pitchFamily="18" charset="0"/>
              </a:rPr>
              <a:t>ransform</a:t>
            </a:r>
            <a:endParaRPr lang="en-US" sz="4000" b="1" dirty="0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>
          <a:xfrm>
            <a:off x="8277497" y="6163056"/>
            <a:ext cx="2804160" cy="276999"/>
          </a:xfrm>
        </p:spPr>
        <p:txBody>
          <a:bodyPr/>
          <a:lstStyle/>
          <a:p>
            <a:fld id="{539F810C-9DAB-49B2-B45C-341744954A16}" type="slidenum">
              <a:rPr lang="en-GB" smtClean="0"/>
              <a:pPr/>
              <a:t>11</a:t>
            </a:fld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8564487"/>
                  </p:ext>
                </p:extLst>
              </p:nvPr>
            </p:nvGraphicFramePr>
            <p:xfrm>
              <a:off x="1215571" y="1514410"/>
              <a:ext cx="3770086" cy="4648646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821543"/>
                    <a:gridCol w="1948543"/>
                  </a:tblGrid>
                  <a:tr h="2800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f(t)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F(s)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2800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dirty="0" smtClean="0"/>
                            <a:t>δ</a:t>
                          </a:r>
                          <a:r>
                            <a:rPr lang="en-US" dirty="0" smtClean="0"/>
                            <a:t>(t)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2800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u(t)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mtClean="0"/>
                                    </m:ctrlPr>
                                  </m:fPr>
                                  <m:num>
                                    <m:r>
                                      <a:rPr lang="en-US" smtClean="0"/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mtClean="0"/>
                                      <m:t>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 smtClean="0"/>
                        </a:p>
                      </a:txBody>
                      <a:tcPr/>
                    </a:tc>
                  </a:tr>
                  <a:tr h="28006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mtClean="0"/>
                                    </m:ctrlPr>
                                  </m:sSupPr>
                                  <m:e>
                                    <m:r>
                                      <a:rPr lang="en-US" smtClean="0"/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mtClean="0"/>
                                      <m:t>−</m:t>
                                    </m:r>
                                    <m:r>
                                      <a:rPr lang="en-US" smtClean="0"/>
                                      <m:t>𝑎𝑡</m:t>
                                    </m:r>
                                  </m:sup>
                                </m:sSup>
                                <m:r>
                                  <a:rPr lang="en-US" smtClean="0"/>
                                  <m:t>𝑢</m:t>
                                </m:r>
                                <m:r>
                                  <a:rPr lang="en-US" smtClean="0"/>
                                  <m:t>(</m:t>
                                </m:r>
                                <m:r>
                                  <a:rPr lang="en-US" smtClean="0"/>
                                  <m:t>𝑡</m:t>
                                </m:r>
                                <m:r>
                                  <a:rPr lang="en-US" smtClean="0"/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mtClean="0"/>
                                    </m:ctrlPr>
                                  </m:fPr>
                                  <m:num>
                                    <m:r>
                                      <a:rPr lang="en-US" smtClean="0"/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mtClean="0"/>
                                      <m:t>𝑠</m:t>
                                    </m:r>
                                    <m:r>
                                      <a:rPr lang="en-US" smtClean="0"/>
                                      <m:t>+</m:t>
                                    </m:r>
                                    <m:r>
                                      <a:rPr lang="en-US" smtClean="0"/>
                                      <m:t>𝑎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2800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r(t)=</a:t>
                          </a:r>
                          <a:r>
                            <a:rPr lang="en-US" dirty="0" err="1" smtClean="0"/>
                            <a:t>tu</a:t>
                          </a:r>
                          <a:r>
                            <a:rPr lang="en-US" dirty="0" smtClean="0"/>
                            <a:t>(t)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mtClean="0"/>
                                    </m:ctrlPr>
                                  </m:fPr>
                                  <m:num>
                                    <m:r>
                                      <a:rPr lang="en-US" smtClean="0"/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mtClean="0"/>
                                        </m:ctrlPr>
                                      </m:sSupPr>
                                      <m:e>
                                        <m:r>
                                          <a:rPr lang="en-US" smtClean="0"/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smtClean="0"/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28006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mtClean="0"/>
                                  </m:ctrlPr>
                                </m:sSupPr>
                                <m:e>
                                  <m:r>
                                    <a:rPr lang="en-US" smtClean="0"/>
                                    <m:t>𝑡</m:t>
                                  </m:r>
                                </m:e>
                                <m:sup>
                                  <m:r>
                                    <a:rPr lang="en-US" smtClean="0"/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 smtClean="0"/>
                            <a:t>u(t)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mtClean="0"/>
                                    </m:ctrlPr>
                                  </m:fPr>
                                  <m:num>
                                    <m:r>
                                      <a:rPr lang="en-US" smtClean="0"/>
                                      <m:t>𝑛</m:t>
                                    </m:r>
                                    <m:r>
                                      <a:rPr lang="en-US" smtClean="0"/>
                                      <m:t>!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mtClean="0"/>
                                        </m:ctrlPr>
                                      </m:sSupPr>
                                      <m:e>
                                        <m:r>
                                          <a:rPr lang="en-US" smtClean="0"/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smtClean="0"/>
                                          <m:t>𝑛</m:t>
                                        </m:r>
                                        <m:r>
                                          <a:rPr lang="en-US" smtClean="0"/>
                                          <m:t>+1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2800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Sin(</a:t>
                          </a:r>
                          <a:r>
                            <a:rPr lang="en-US" dirty="0" err="1" smtClean="0"/>
                            <a:t>ɯt</a:t>
                          </a:r>
                          <a:r>
                            <a:rPr lang="en-US" dirty="0" smtClean="0"/>
                            <a:t>)u(t)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mtClean="0"/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dirty="0" smtClean="0"/>
                                      <m:t>ɯ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mtClean="0"/>
                                        </m:ctrlPr>
                                      </m:sSupPr>
                                      <m:e>
                                        <m:r>
                                          <a:rPr lang="en-US" smtClean="0"/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smtClean="0"/>
                                          <m:t>2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mtClean="0"/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en-US" smtClean="0"/>
                                          <m:t>+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dirty="0" smtClean="0"/>
                                          <m:t>ɯ</m:t>
                                        </m:r>
                                      </m:e>
                                      <m:sup>
                                        <m:r>
                                          <a:rPr lang="en-US" smtClean="0"/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280064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cos(</a:t>
                          </a:r>
                          <a:r>
                            <a:rPr lang="en-US" dirty="0" err="1" smtClean="0"/>
                            <a:t>ɯt</a:t>
                          </a:r>
                          <a:r>
                            <a:rPr lang="en-US" dirty="0" smtClean="0"/>
                            <a:t>)u(t)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mtClean="0"/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smtClean="0"/>
                                      <m:t>s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mtClean="0"/>
                                        </m:ctrlPr>
                                      </m:sSupPr>
                                      <m:e>
                                        <m:r>
                                          <a:rPr lang="en-US" smtClean="0"/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smtClean="0"/>
                                          <m:t>2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mtClean="0"/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en-US" smtClean="0"/>
                                          <m:t>+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dirty="0" smtClean="0"/>
                                          <m:t>ɯ</m:t>
                                        </m:r>
                                      </m:e>
                                      <m:sup>
                                        <m:r>
                                          <a:rPr lang="en-US" smtClean="0"/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280064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dirty="0" smtClean="0"/>
                            <a:t>a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(t)+</a:t>
                          </a:r>
                          <a:r>
                            <a:rPr lang="pt-BR" dirty="0" smtClean="0"/>
                            <a:t>b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(t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dirty="0" smtClean="0"/>
                            <a:t>a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(</a:t>
                          </a:r>
                          <a:r>
                            <a:rPr lang="en-US" dirty="0" smtClean="0"/>
                            <a:t>s</a:t>
                          </a:r>
                          <a:r>
                            <a:rPr lang="en-US" dirty="0" smtClean="0"/>
                            <a:t>)+</a:t>
                          </a:r>
                          <a:r>
                            <a:rPr lang="pt-BR" dirty="0" smtClean="0"/>
                            <a:t>b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(</a:t>
                          </a:r>
                          <a:r>
                            <a:rPr lang="en-US" dirty="0" smtClean="0"/>
                            <a:t>s)</a:t>
                          </a:r>
                          <a:endParaRPr lang="en-US" dirty="0" smtClean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8564487"/>
                  </p:ext>
                </p:extLst>
              </p:nvPr>
            </p:nvGraphicFramePr>
            <p:xfrm>
              <a:off x="1215571" y="1514410"/>
              <a:ext cx="3770086" cy="4648646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821543"/>
                    <a:gridCol w="1948543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f(t)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F(s)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dirty="0" smtClean="0"/>
                            <a:t>δ</a:t>
                          </a:r>
                          <a:r>
                            <a:rPr lang="en-US" dirty="0" smtClean="0"/>
                            <a:t>(t)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6068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u(t)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93438" t="-125000" b="-559000"/>
                          </a:stretch>
                        </a:blipFill>
                      </a:tcPr>
                    </a:tc>
                  </a:tr>
                  <a:tr h="61137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225000" r="-107023" b="-459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93438" t="-225000" b="-459000"/>
                          </a:stretch>
                        </a:blipFill>
                      </a:tcPr>
                    </a:tc>
                  </a:tr>
                  <a:tr h="6068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r(t)=</a:t>
                          </a:r>
                          <a:r>
                            <a:rPr lang="en-US" dirty="0" err="1" smtClean="0"/>
                            <a:t>tu</a:t>
                          </a:r>
                          <a:r>
                            <a:rPr lang="en-US" dirty="0" smtClean="0"/>
                            <a:t>(t)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93438" t="-325000" b="-359000"/>
                          </a:stretch>
                        </a:blipFill>
                      </a:tcPr>
                    </a:tc>
                  </a:tr>
                  <a:tr h="6050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429293" r="-107023" b="-2626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93438" t="-429293" b="-262626"/>
                          </a:stretch>
                        </a:blipFill>
                      </a:tcPr>
                    </a:tc>
                  </a:tr>
                  <a:tr h="5598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Sin(</a:t>
                          </a:r>
                          <a:r>
                            <a:rPr lang="en-US" dirty="0" err="1" smtClean="0"/>
                            <a:t>ɯt</a:t>
                          </a:r>
                          <a:r>
                            <a:rPr lang="en-US" dirty="0" smtClean="0"/>
                            <a:t>)u(t)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93438" t="-569565" b="-182609"/>
                          </a:stretch>
                        </a:blipFill>
                      </a:tcPr>
                    </a:tc>
                  </a:tr>
                  <a:tr h="561404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cos(</a:t>
                          </a:r>
                          <a:r>
                            <a:rPr lang="en-US" dirty="0" err="1" smtClean="0"/>
                            <a:t>ɯt</a:t>
                          </a:r>
                          <a:r>
                            <a:rPr lang="en-US" dirty="0" smtClean="0"/>
                            <a:t>)u(t)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93438" t="-669565" b="-82609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1180000" r="-107023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93438" t="-1180000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6292740"/>
                  </p:ext>
                </p:extLst>
              </p:nvPr>
            </p:nvGraphicFramePr>
            <p:xfrm>
              <a:off x="6392454" y="1750300"/>
              <a:ext cx="3770086" cy="4032085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885043"/>
                    <a:gridCol w="1885043"/>
                  </a:tblGrid>
                  <a:tr h="4159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f(t)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F(s)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6949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mtClean="0"/>
                                    </m:ctrlPr>
                                  </m:sSupPr>
                                  <m:e>
                                    <m:r>
                                      <a:rPr lang="en-US" smtClean="0"/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mtClean="0"/>
                                      <m:t>−</m:t>
                                    </m:r>
                                    <m:r>
                                      <a:rPr lang="en-US" smtClean="0"/>
                                      <m:t>𝑎𝑡</m:t>
                                    </m:r>
                                  </m:sup>
                                </m:sSup>
                                <m:r>
                                  <a:rPr lang="en-US" smtClean="0"/>
                                  <m:t>𝑓</m:t>
                                </m:r>
                                <m:r>
                                  <a:rPr lang="en-US" smtClean="0"/>
                                  <m:t>(</m:t>
                                </m:r>
                                <m:r>
                                  <a:rPr lang="en-US" smtClean="0"/>
                                  <m:t>𝑡</m:t>
                                </m:r>
                                <m:r>
                                  <a:rPr lang="en-US" smtClean="0"/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f(</a:t>
                          </a:r>
                          <a:r>
                            <a:rPr lang="en-US" dirty="0" err="1" smtClean="0"/>
                            <a:t>s+a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694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f(t-T)u(t-T)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mtClean="0"/>
                                  </m:ctrlPr>
                                </m:sSupPr>
                                <m:e>
                                  <m:r>
                                    <a:rPr lang="en-US" smtClean="0"/>
                                    <m:t>𝑒</m:t>
                                  </m:r>
                                </m:e>
                                <m:sup>
                                  <m:r>
                                    <a:rPr lang="en-US" smtClean="0"/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mtClean="0"/>
                                    <m:t>s</m:t>
                                  </m:r>
                                  <m:r>
                                    <a:rPr lang="en-US" smtClean="0"/>
                                    <m:t>𝑡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 smtClean="0"/>
                            <a:t>f(s)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6949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mtClean="0"/>
                                  </m:ctrlPr>
                                </m:sSupPr>
                                <m:e>
                                  <m:r>
                                    <a:rPr lang="en-US" smtClean="0"/>
                                    <m:t>𝑡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mtClean="0"/>
                                    <m:t>n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 smtClean="0"/>
                            <a:t>f(t)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mtClean="0"/>
                                    </m:ctrlPr>
                                  </m:sSupPr>
                                  <m:e>
                                    <m:r>
                                      <a:rPr lang="en-US" smtClean="0"/>
                                      <m:t>(−1)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mtClean="0"/>
                                      <m:t>n</m:t>
                                    </m:r>
                                  </m:sup>
                                </m:sSup>
                                <m:f>
                                  <m:fPr>
                                    <m:ctrlPr>
                                      <a:rPr lang="en-US" smtClean="0"/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mtClean="0"/>
                                        </m:ctrlPr>
                                      </m:sSupPr>
                                      <m:e>
                                        <m:r>
                                          <a:rPr lang="en-US" smtClean="0"/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smtClean="0"/>
                                          <m:t>n</m:t>
                                        </m:r>
                                      </m:sup>
                                    </m:sSup>
                                    <m:r>
                                      <a:rPr lang="en-US" smtClean="0"/>
                                      <m:t>𝐹</m:t>
                                    </m:r>
                                    <m:r>
                                      <a:rPr lang="en-US" smtClean="0"/>
                                      <m:t>(</m:t>
                                    </m:r>
                                    <m:r>
                                      <a:rPr lang="en-US" smtClean="0"/>
                                      <m:t>𝑠</m:t>
                                    </m:r>
                                    <m:r>
                                      <a:rPr lang="en-US" smtClean="0"/>
                                      <m:t>)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smtClean="0"/>
                                      <m:t>d</m:t>
                                    </m:r>
                                    <m:sSup>
                                      <m:sSupPr>
                                        <m:ctrlPr>
                                          <a:rPr lang="en-US" smtClean="0"/>
                                        </m:ctrlPr>
                                      </m:sSupPr>
                                      <m:e>
                                        <m:r>
                                          <a:rPr lang="en-US" smtClean="0"/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smtClean="0"/>
                                          <m:t>n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56949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df</m:t>
                                    </m:r>
                                    <m:r>
                                      <a:rPr lang="en-US" b="0" i="0" smtClean="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t</m:t>
                                    </m:r>
                                    <m:r>
                                      <a:rPr lang="en-US" b="0" i="0" smtClean="0">
                                        <a:latin typeface="Cambria Math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𝑑𝑡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Sf(s) – f(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−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6949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mtClean="0">
                                            <a:latin typeface="Cambria Math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en-US" b="0" i="0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f</m:t>
                                    </m:r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t</m:t>
                                    </m:r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smtClean="0">
                                        <a:latin typeface="Cambria Math"/>
                                      </a:rPr>
                                      <m:t>d</m:t>
                                    </m:r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b="0" i="0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 smtClean="0"/>
                            <a:t>f(s)-sf(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−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 smtClean="0"/>
                            <a:t>)-f(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−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69496">
                    <a:tc>
                      <a:txBody>
                        <a:bodyPr/>
                        <a:lstStyle/>
                        <a:p>
                          <a:pPr algn="ctr" rtl="0" fontAlgn="auto"/>
                          <a14:m>
                            <m:oMath xmlns:m="http://schemas.openxmlformats.org/officeDocument/2006/math">
                              <m:nary>
                                <m:naryPr>
                                  <m:ctrlPr>
                                    <a:rPr lang="en-US" sz="180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8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en-US" sz="18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  <m:e>
                                  <m:r>
                                    <a:rPr lang="en-US" sz="180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dirty="0" smtClean="0"/>
                            <a:t>f(t)dt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f</m:t>
                                  </m:r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s</m:t>
                                  </m:r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smtClean="0">
                                      <a:latin typeface="Cambria Math"/>
                                    </a:rPr>
                                    <m:t>𝑠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dirty="0" smtClean="0"/>
                            <a:t> +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trlPr>
                                        <a:rPr lang="en-US" sz="1800" i="1" smtClean="0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1800" b="0" i="1" smtClean="0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∞</m:t>
                                      </m:r>
                                    </m:sub>
                                    <m:sup>
                                      <m:r>
                                        <a:rPr lang="en-US" sz="1800" b="0" i="1" smtClean="0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  <m:t>0−</m:t>
                                      </m:r>
                                    </m:sup>
                                    <m:e>
                                      <m:r>
                                        <a:rPr lang="en-US" sz="1800" i="1" smtClean="0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nary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f</m:t>
                                  </m:r>
                                  <m:d>
                                    <m:dPr>
                                      <m:ctrlPr>
                                        <a:rPr lang="en-US" sz="1800" b="0" i="0" smtClean="0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800" b="0" i="0" smtClean="0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  <m:t>t</m:t>
                                      </m:r>
                                    </m:e>
                                  </m:d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dt</m:t>
                                  </m:r>
                                </m:num>
                                <m:den>
                                  <m:r>
                                    <a:rPr lang="en-US" smtClean="0">
                                      <a:latin typeface="Cambria Math"/>
                                    </a:rPr>
                                    <m:t>𝑠</m:t>
                                  </m:r>
                                </m:den>
                              </m:f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6292740"/>
                  </p:ext>
                </p:extLst>
              </p:nvPr>
            </p:nvGraphicFramePr>
            <p:xfrm>
              <a:off x="6392454" y="1750300"/>
              <a:ext cx="3770086" cy="4032085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885043"/>
                    <a:gridCol w="1885043"/>
                  </a:tblGrid>
                  <a:tr h="4159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f(t)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F(s)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6949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24" t="-77660" r="-100324" b="-6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f(</a:t>
                          </a:r>
                          <a:r>
                            <a:rPr lang="en-US" dirty="0" err="1" smtClean="0"/>
                            <a:t>s+a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694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f(t-T)u(t-T)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324" t="-179570" r="-324" b="-556989"/>
                          </a:stretch>
                        </a:blipFill>
                      </a:tcPr>
                    </a:tc>
                  </a:tr>
                  <a:tr h="64014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24" t="-247619" r="-100324" b="-39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324" t="-247619" r="-324" b="-393333"/>
                          </a:stretch>
                        </a:blipFill>
                      </a:tcPr>
                    </a:tc>
                  </a:tr>
                  <a:tr h="61391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24" t="-361386" r="-100324" b="-3089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324" t="-361386" r="-324" b="-308911"/>
                          </a:stretch>
                        </a:blipFill>
                      </a:tcPr>
                    </a:tc>
                  </a:tr>
                  <a:tr h="6419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24" t="-439623" r="-100324" b="-1943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324" t="-439623" r="-324" b="-194340"/>
                          </a:stretch>
                        </a:blipFill>
                      </a:tcPr>
                    </a:tc>
                  </a:tr>
                  <a:tr h="5811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24" t="-602105" r="-100324" b="-1168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324" t="-602105" r="-324" b="-11684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0" name="TextBox 9"/>
          <p:cNvSpPr txBox="1"/>
          <p:nvPr/>
        </p:nvSpPr>
        <p:spPr>
          <a:xfrm>
            <a:off x="141514" y="980275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salman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132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84747" y="1293960"/>
            <a:ext cx="9101669" cy="1454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latin typeface="Cambria" panose="02040503050406030204" pitchFamily="18" charset="0"/>
                <a:ea typeface="ＭＳ Ｐゴシック" charset="0"/>
                <a:cs typeface="ＭＳ Ｐゴシック" charset="0"/>
              </a:rPr>
              <a:t>The Laplace Transform operation is Linear</a:t>
            </a:r>
          </a:p>
          <a:p>
            <a:pPr algn="ctr">
              <a:lnSpc>
                <a:spcPct val="200000"/>
              </a:lnSpc>
            </a:pPr>
            <a:r>
              <a:rPr lang="en-US" sz="2400" dirty="0">
                <a:solidFill>
                  <a:srgbClr val="7030A0"/>
                </a:solidFill>
                <a:latin typeface="Cambria" panose="02040503050406030204" pitchFamily="18" charset="0"/>
                <a:ea typeface="ＭＳ Ｐゴシック" charset="0"/>
                <a:cs typeface="ＭＳ Ｐゴシック" charset="0"/>
              </a:rPr>
              <a:t>For f(t)= </a:t>
            </a:r>
            <a:r>
              <a:rPr lang="en-US" sz="24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sz="2400" baseline="-250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4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f</a:t>
            </a:r>
            <a:r>
              <a:rPr lang="en-US" sz="2400" baseline="-250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4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(t )+ a</a:t>
            </a:r>
            <a:r>
              <a:rPr lang="en-US" sz="2400" baseline="-250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4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f</a:t>
            </a:r>
            <a:r>
              <a:rPr lang="en-US" sz="2400" baseline="-250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4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(t )</a:t>
            </a:r>
            <a:endParaRPr lang="en-US" sz="2400" dirty="0">
              <a:solidFill>
                <a:srgbClr val="7030A0"/>
              </a:solidFill>
              <a:latin typeface="Cambria" panose="02040503050406030204" pitchFamily="18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26311" y="2832487"/>
            <a:ext cx="10185689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L[a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f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(t )+ a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f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(t )] = a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L[f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(t )]+ a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L[f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(t )] = a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(s)+ a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(s)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1618" y="455392"/>
            <a:ext cx="1044580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Laplace transform properties and examples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65002" y="3740769"/>
            <a:ext cx="37877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CC"/>
                </a:solidFill>
                <a:latin typeface="Cambria" panose="02040503050406030204" pitchFamily="18" charset="0"/>
              </a:rPr>
              <a:t>Example 12.</a:t>
            </a:r>
            <a:r>
              <a:rPr lang="lv-LV" sz="2800" b="1" dirty="0">
                <a:solidFill>
                  <a:srgbClr val="0000CC"/>
                </a:solidFill>
                <a:latin typeface="Cambria" panose="02040503050406030204" pitchFamily="18" charset="0"/>
              </a:rPr>
              <a:t>6</a:t>
            </a:r>
            <a:r>
              <a:rPr lang="en-US" sz="2800" b="1" dirty="0">
                <a:solidFill>
                  <a:srgbClr val="0000CC"/>
                </a:solidFill>
                <a:latin typeface="Cambria" panose="02040503050406030204" pitchFamily="18" charset="0"/>
              </a:rPr>
              <a:t> (p. 5</a:t>
            </a:r>
            <a:r>
              <a:rPr lang="lv-LV" sz="2800" b="1" dirty="0">
                <a:solidFill>
                  <a:srgbClr val="0000CC"/>
                </a:solidFill>
                <a:latin typeface="Cambria" panose="02040503050406030204" pitchFamily="18" charset="0"/>
              </a:rPr>
              <a:t>57</a:t>
            </a:r>
            <a:r>
              <a:rPr lang="en-US" sz="2800" b="1" dirty="0">
                <a:solidFill>
                  <a:srgbClr val="0000CC"/>
                </a:solidFill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26311" y="4377057"/>
            <a:ext cx="56335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F(s) when f(t)=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lv-LV" sz="24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lv-LV" sz="2400" baseline="-25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rgbClr val="CC0000"/>
                </a:solidFill>
                <a:latin typeface="Cambria" panose="02040503050406030204" pitchFamily="18" charset="0"/>
              </a:rPr>
              <a:t>u(t)</a:t>
            </a:r>
            <a:r>
              <a:rPr lang="lv-LV" sz="2400" dirty="0">
                <a:solidFill>
                  <a:srgbClr val="CC0000"/>
                </a:solidFill>
                <a:latin typeface="Cambria" panose="02040503050406030204" pitchFamily="18" charset="0"/>
              </a:rPr>
              <a:t>+ </a:t>
            </a:r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K</a:t>
            </a:r>
            <a:r>
              <a:rPr lang="lv-LV" sz="2400" baseline="-25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400" dirty="0">
                <a:solidFill>
                  <a:srgbClr val="CC0000"/>
                </a:solidFill>
                <a:latin typeface="Cambria" panose="02040503050406030204" pitchFamily="18" charset="0"/>
              </a:rPr>
              <a:t>e</a:t>
            </a:r>
            <a:r>
              <a:rPr lang="en-US" sz="2400" baseline="30000" dirty="0">
                <a:solidFill>
                  <a:srgbClr val="CC0000"/>
                </a:solidFill>
                <a:latin typeface="Cambria" panose="02040503050406030204" pitchFamily="18" charset="0"/>
              </a:rPr>
              <a:t>-at</a:t>
            </a:r>
            <a:r>
              <a:rPr lang="en-US" sz="2400" dirty="0">
                <a:solidFill>
                  <a:srgbClr val="CC0000"/>
                </a:solidFill>
                <a:latin typeface="Cambria" panose="02040503050406030204" pitchFamily="18" charset="0"/>
              </a:rPr>
              <a:t> u(t)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4752975" y="5402263"/>
          <a:ext cx="2466975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" name="Equation" r:id="rId4" imgW="1117440" imgH="393480" progId="Equation.DSMT4">
                  <p:embed/>
                </p:oleObj>
              </mc:Choice>
              <mc:Fallback>
                <p:oleObj name="Equation" r:id="rId4" imgW="1117440" imgH="393480" progId="Equation.DSMT4">
                  <p:embed/>
                  <p:pic>
                    <p:nvPicPr>
                      <p:cNvPr id="1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2975" y="5402263"/>
                        <a:ext cx="2466975" cy="869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4765487"/>
              </p:ext>
            </p:extLst>
          </p:nvPr>
        </p:nvGraphicFramePr>
        <p:xfrm>
          <a:off x="1139333" y="5402618"/>
          <a:ext cx="1541462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" name="Equation" r:id="rId6" imgW="698400" imgH="393480" progId="Equation.DSMT4">
                  <p:embed/>
                </p:oleObj>
              </mc:Choice>
              <mc:Fallback>
                <p:oleObj name="Equation" r:id="rId6" imgW="698400" imgH="393480" progId="Equation.DSMT4">
                  <p:embed/>
                  <p:pic>
                    <p:nvPicPr>
                      <p:cNvPr id="10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9333" y="5402618"/>
                        <a:ext cx="1541462" cy="869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8913813" y="5032375"/>
          <a:ext cx="2101850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" name="Equation" r:id="rId8" imgW="952200" imgH="393480" progId="Equation.DSMT4">
                  <p:embed/>
                </p:oleObj>
              </mc:Choice>
              <mc:Fallback>
                <p:oleObj name="Equation" r:id="rId8" imgW="952200" imgH="393480" progId="Equation.DSMT4">
                  <p:embed/>
                  <p:pic>
                    <p:nvPicPr>
                      <p:cNvPr id="10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13813" y="5032375"/>
                        <a:ext cx="2101850" cy="871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Curved Connector 15"/>
          <p:cNvCxnSpPr/>
          <p:nvPr/>
        </p:nvCxnSpPr>
        <p:spPr>
          <a:xfrm>
            <a:off x="2870200" y="5715000"/>
            <a:ext cx="2844800" cy="4445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Curved Connector 28"/>
          <p:cNvCxnSpPr/>
          <p:nvPr/>
        </p:nvCxnSpPr>
        <p:spPr>
          <a:xfrm rot="10800000" flipV="1">
            <a:off x="7239000" y="5537200"/>
            <a:ext cx="1727200" cy="342900"/>
          </a:xfrm>
          <a:prstGeom prst="curvedConnector3">
            <a:avLst>
              <a:gd name="adj1" fmla="val 50000"/>
            </a:avLst>
          </a:prstGeom>
          <a:ln>
            <a:solidFill>
              <a:srgbClr val="D60093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026311" y="4916007"/>
            <a:ext cx="1767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b="1" dirty="0">
                <a:solidFill>
                  <a:srgbClr val="006600"/>
                </a:solidFill>
                <a:latin typeface="Cambria" panose="02040503050406030204" pitchFamily="18" charset="0"/>
              </a:rPr>
              <a:t>Recall LT pairs</a:t>
            </a:r>
            <a:endParaRPr lang="en-US" b="1" dirty="0">
              <a:solidFill>
                <a:srgbClr val="006600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F7DFED1-7294-5334-E2F5-8F239FDB7E2E}"/>
              </a:ext>
            </a:extLst>
          </p:cNvPr>
          <p:cNvSpPr txBox="1"/>
          <p:nvPr/>
        </p:nvSpPr>
        <p:spPr>
          <a:xfrm>
            <a:off x="862202" y="1232085"/>
            <a:ext cx="60944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sz="2000" b="1" i="1" dirty="0">
                <a:solidFill>
                  <a:srgbClr val="D60093"/>
                </a:solidFill>
                <a:latin typeface="Cambria" panose="02040503050406030204" pitchFamily="18" charset="0"/>
              </a:rPr>
              <a:t>1. Linearity property</a:t>
            </a:r>
            <a:endParaRPr lang="en-US" sz="2000" b="1" i="1" dirty="0">
              <a:solidFill>
                <a:srgbClr val="D60093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045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4804" y="342627"/>
            <a:ext cx="1044580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Laplace transform properties and examples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174098" y="2082302"/>
            <a:ext cx="5086649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L[ f (t − T )u(t − T )] = e</a:t>
            </a:r>
            <a:r>
              <a:rPr lang="en-US" sz="2800" baseline="300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−sT </a:t>
            </a:r>
            <a:r>
              <a:rPr lang="en-US" sz="28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F(s)</a:t>
            </a:r>
          </a:p>
        </p:txBody>
      </p:sp>
      <p:sp>
        <p:nvSpPr>
          <p:cNvPr id="7" name="Rectangle 6"/>
          <p:cNvSpPr/>
          <p:nvPr/>
        </p:nvSpPr>
        <p:spPr>
          <a:xfrm>
            <a:off x="505279" y="2518214"/>
            <a:ext cx="96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Proof</a:t>
            </a:r>
          </a:p>
        </p:txBody>
      </p:sp>
      <p:sp>
        <p:nvSpPr>
          <p:cNvPr id="9" name="Rectangle 8"/>
          <p:cNvSpPr/>
          <p:nvPr/>
        </p:nvSpPr>
        <p:spPr>
          <a:xfrm>
            <a:off x="2974990" y="1456212"/>
            <a:ext cx="5603089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lv-LV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If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L[f(t </a:t>
            </a:r>
            <a:r>
              <a:rPr lang="lv-LV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)u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(t )] = F(s</a:t>
            </a:r>
            <a:r>
              <a:rPr lang="lv-LV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), then, for T&gt;0</a:t>
            </a: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3669" y="4233330"/>
            <a:ext cx="41646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As T is constant, then </a:t>
            </a:r>
            <a:r>
              <a:rPr lang="en-US" sz="28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dq</a:t>
            </a:r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en-US" sz="28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dt</a:t>
            </a:r>
            <a:endParaRPr lang="en-US" sz="28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669" y="3031314"/>
            <a:ext cx="10533704" cy="65139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936" y="5156268"/>
            <a:ext cx="11389012" cy="66807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8609" y="5904834"/>
            <a:ext cx="6066046" cy="71939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669" y="3785577"/>
            <a:ext cx="10321423" cy="46333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6391" y="4812808"/>
            <a:ext cx="371888" cy="43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1DC56BC-AAFA-0F10-1064-898A956EB677}"/>
              </a:ext>
            </a:extLst>
          </p:cNvPr>
          <p:cNvSpPr txBox="1"/>
          <p:nvPr/>
        </p:nvSpPr>
        <p:spPr>
          <a:xfrm>
            <a:off x="843534" y="1107924"/>
            <a:ext cx="60944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sz="2000" b="1" i="1" dirty="0">
                <a:solidFill>
                  <a:srgbClr val="D60093"/>
                </a:solidFill>
                <a:latin typeface="Cambria" panose="02040503050406030204" pitchFamily="18" charset="0"/>
              </a:rPr>
              <a:t>2. Time shift property</a:t>
            </a:r>
            <a:endParaRPr lang="en-US" sz="2000" b="1" i="1" dirty="0">
              <a:solidFill>
                <a:srgbClr val="D60093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953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4804" y="342627"/>
            <a:ext cx="1044580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Laplace transform properties and examples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174098" y="2082302"/>
            <a:ext cx="5086649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L[ f (t − T )u(t − T )] = e</a:t>
            </a:r>
            <a:r>
              <a:rPr lang="en-US" sz="2800" baseline="300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−sT </a:t>
            </a:r>
            <a:r>
              <a:rPr lang="en-US" sz="28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F(s)</a:t>
            </a:r>
          </a:p>
        </p:txBody>
      </p:sp>
      <p:sp>
        <p:nvSpPr>
          <p:cNvPr id="7" name="Rectangle 6"/>
          <p:cNvSpPr/>
          <p:nvPr/>
        </p:nvSpPr>
        <p:spPr>
          <a:xfrm>
            <a:off x="505279" y="2518214"/>
            <a:ext cx="96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Proof</a:t>
            </a:r>
          </a:p>
        </p:txBody>
      </p:sp>
      <p:sp>
        <p:nvSpPr>
          <p:cNvPr id="9" name="Rectangle 8"/>
          <p:cNvSpPr/>
          <p:nvPr/>
        </p:nvSpPr>
        <p:spPr>
          <a:xfrm>
            <a:off x="2974990" y="1456212"/>
            <a:ext cx="5603089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lv-LV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If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L[f(t </a:t>
            </a:r>
            <a:r>
              <a:rPr lang="lv-LV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)u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(t )] = F(s</a:t>
            </a:r>
            <a:r>
              <a:rPr lang="lv-LV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), then, for T&gt;0</a:t>
            </a: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3669" y="4233330"/>
            <a:ext cx="41646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As T is constant, then </a:t>
            </a:r>
            <a:r>
              <a:rPr lang="en-US" sz="28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dq</a:t>
            </a:r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en-US" sz="28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dt</a:t>
            </a:r>
            <a:endParaRPr lang="en-US" sz="28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669" y="3785577"/>
            <a:ext cx="10321423" cy="46333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4628" y="4373858"/>
            <a:ext cx="371888" cy="43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1DC56BC-AAFA-0F10-1064-898A956EB677}"/>
              </a:ext>
            </a:extLst>
          </p:cNvPr>
          <p:cNvSpPr txBox="1"/>
          <p:nvPr/>
        </p:nvSpPr>
        <p:spPr>
          <a:xfrm>
            <a:off x="843534" y="1107924"/>
            <a:ext cx="60944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sz="2000" b="1" i="1" dirty="0">
                <a:solidFill>
                  <a:srgbClr val="D60093"/>
                </a:solidFill>
                <a:latin typeface="Cambria" panose="02040503050406030204" pitchFamily="18" charset="0"/>
              </a:rPr>
              <a:t>2. Time shift property</a:t>
            </a:r>
            <a:endParaRPr lang="en-US" sz="2000" b="1" i="1" dirty="0">
              <a:solidFill>
                <a:srgbClr val="D60093"/>
              </a:solidFill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843534" y="3043373"/>
                <a:ext cx="11348466" cy="6406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dirty="0" smtClean="0"/>
                  <a:t>F(s)=L[f(t-T) u(t-T)} 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8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𝑜</m:t>
                        </m:r>
                        <m:r>
                          <a:rPr lang="en-US" sz="2800" b="0" i="1" smtClean="0">
                            <a:latin typeface="Cambria Math"/>
                            <a:ea typeface="Cambria Math" panose="02040503050406030204" pitchFamily="18" charset="0"/>
                          </a:rPr>
                          <m:t>−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8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  <m:r>
                          <a:rPr lang="en-US" sz="2800" b="0" i="1" smtClean="0">
                            <a:latin typeface="Cambria Math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en-US" sz="2800" b="0" i="1" baseline="30000" smtClean="0">
                            <a:latin typeface="Cambria Math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baseline="30000" smtClean="0">
                            <a:latin typeface="Cambria Math"/>
                            <a:ea typeface="Cambria Math" panose="02040503050406030204" pitchFamily="18" charset="0"/>
                          </a:rPr>
                          <m:t>𝑠𝑡</m:t>
                        </m:r>
                        <m:r>
                          <a:rPr lang="en-US" sz="2800" i="1">
                            <a:latin typeface="Cambria Math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𝑑𝑡</m:t>
                        </m:r>
                        <m:r>
                          <a:rPr lang="en-US" sz="2800" b="0" i="1" smtClean="0">
                            <a:latin typeface="Cambria Math"/>
                            <a:ea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trlPr>
                              <a:rPr lang="en-US" sz="28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−</m:t>
                            </m:r>
                          </m:sub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US" sz="2800" i="1">
                                <a:latin typeface="Cambria Math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  <m:r>
                          <a:rPr lang="en-US" sz="28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  <m:r>
                          <a:rPr lang="en-US" sz="28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en-US" sz="2800" b="0" i="1" baseline="30000" smtClean="0">
                            <a:latin typeface="Cambria Math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baseline="30000" smtClean="0">
                            <a:latin typeface="Cambria Math"/>
                            <a:ea typeface="Cambria Math" panose="02040503050406030204" pitchFamily="18" charset="0"/>
                          </a:rPr>
                          <m:t>𝑠𝑡𝑑</m:t>
                        </m:r>
                        <m:r>
                          <a:rPr lang="en-US" sz="28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nary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534" y="3043373"/>
                <a:ext cx="11348466" cy="640625"/>
              </a:xfrm>
              <a:prstGeom prst="rect">
                <a:avLst/>
              </a:prstGeom>
              <a:blipFill rotWithShape="1">
                <a:blip r:embed="rId4"/>
                <a:stretch>
                  <a:fillRect l="-1074" b="-180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701930" y="4828243"/>
                <a:ext cx="11303704" cy="562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dirty="0" smtClean="0"/>
                  <a:t>F(s)=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4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𝑜</m:t>
                        </m:r>
                        <m: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−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  <m: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en-US" sz="2400" b="0" i="1" baseline="30000" smtClean="0">
                            <a:latin typeface="Cambria Math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baseline="30000" smtClean="0">
                            <a:latin typeface="Cambria Math"/>
                            <a:ea typeface="Cambria Math" panose="02040503050406030204" pitchFamily="18" charset="0"/>
                          </a:rPr>
                          <m:t>𝑠𝑡</m:t>
                        </m:r>
                        <m:r>
                          <a:rPr lang="en-US" sz="2400" i="1">
                            <a:latin typeface="Cambria Math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𝑑𝑡</m:t>
                        </m:r>
                        <m: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trlPr>
                              <a:rPr lang="en-US" sz="24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−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US" sz="2400" i="1">
                                <a:latin typeface="Cambria Math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  <m: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  <m: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en-US" sz="2400" b="0" i="1" baseline="30000" smtClean="0">
                            <a:latin typeface="Cambria Math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baseline="30000" smtClean="0">
                            <a:latin typeface="Cambria Math"/>
                            <a:ea typeface="Cambria Math" panose="02040503050406030204" pitchFamily="18" charset="0"/>
                          </a:rPr>
                          <m:t>𝑠𝑡𝑑</m:t>
                        </m:r>
                        <m: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trlPr>
                              <a:rPr lang="en-US" sz="24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sz="2400" i="1">
                                <a:latin typeface="Cambria Math"/>
                                <a:ea typeface="Cambria Math" panose="02040503050406030204" pitchFamily="18" charset="0"/>
                              </a:rPr>
                              <m:t>−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US" sz="2400" i="1">
                                <a:latin typeface="Cambria Math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  <m: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en-US" sz="2400" b="0" i="1" baseline="30000" smtClean="0">
                            <a:latin typeface="Cambria Math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baseline="30000" smtClean="0">
                            <a:latin typeface="Cambria Math"/>
                            <a:ea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sz="2400" b="0" i="1" baseline="30000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baseline="30000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400" b="0" i="1" baseline="30000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baseline="30000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𝑑𝑞</m:t>
                        </m:r>
                      </m:e>
                    </m:nary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930" y="4828243"/>
                <a:ext cx="11303704" cy="562333"/>
              </a:xfrm>
              <a:prstGeom prst="rect">
                <a:avLst/>
              </a:prstGeom>
              <a:blipFill rotWithShape="1">
                <a:blip r:embed="rId5"/>
                <a:stretch>
                  <a:fillRect l="-809" t="-326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234176" y="1817649"/>
            <a:ext cx="198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salman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2520176" y="5658512"/>
                <a:ext cx="7337502" cy="719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/>
                  <a:t>=e</a:t>
                </a:r>
                <a:r>
                  <a:rPr lang="en-US" sz="3200" baseline="30000" dirty="0" smtClean="0"/>
                  <a:t>-</a:t>
                </a:r>
                <a:r>
                  <a:rPr lang="en-US" sz="3200" baseline="30000" dirty="0" err="1" smtClean="0"/>
                  <a:t>st</a:t>
                </a:r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3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latin typeface="Cambria Math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3200" i="1">
                            <a:latin typeface="Cambria Math"/>
                            <a:ea typeface="Cambria Math" panose="02040503050406030204" pitchFamily="18" charset="0"/>
                          </a:rPr>
                          <m:t>−</m:t>
                        </m:r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3200" i="1">
                            <a:latin typeface="Cambria Math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sz="3200" dirty="0" smtClean="0"/>
                  <a:t>f(q)e</a:t>
                </a:r>
                <a:r>
                  <a:rPr lang="en-US" sz="3200" baseline="30000" dirty="0" smtClean="0"/>
                  <a:t>-sq </a:t>
                </a:r>
                <a:r>
                  <a:rPr lang="en-US" sz="3200" dirty="0" smtClean="0"/>
                  <a:t>dq=e</a:t>
                </a:r>
                <a:r>
                  <a:rPr lang="en-US" sz="3200" baseline="30000" dirty="0" smtClean="0"/>
                  <a:t>-st</a:t>
                </a:r>
                <a:r>
                  <a:rPr lang="en-US" sz="3200" dirty="0" smtClean="0"/>
                  <a:t>F(s)</a:t>
                </a:r>
                <a:endParaRPr lang="en-US" sz="32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176" y="5658512"/>
                <a:ext cx="7337502" cy="719428"/>
              </a:xfrm>
              <a:prstGeom prst="rect">
                <a:avLst/>
              </a:prstGeom>
              <a:blipFill rotWithShape="1">
                <a:blip r:embed="rId6"/>
                <a:stretch>
                  <a:fillRect l="-2076" t="-847" b="-18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6772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03449" y="635709"/>
            <a:ext cx="5334345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Example 12.</a:t>
            </a:r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7</a:t>
            </a:r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 (p. 5</a:t>
            </a:r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59</a:t>
            </a:r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5230" y="1585760"/>
            <a:ext cx="86995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F(s)</a:t>
            </a:r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for</a:t>
            </a:r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the signal f(t) given in the following figure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903449" y="3484995"/>
            <a:ext cx="1767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b="1" dirty="0">
                <a:solidFill>
                  <a:srgbClr val="006600"/>
                </a:solidFill>
                <a:latin typeface="Cambria" panose="02040503050406030204" pitchFamily="18" charset="0"/>
              </a:rPr>
              <a:t>Recall LT pairs</a:t>
            </a:r>
            <a:endParaRPr lang="en-US" b="1" dirty="0">
              <a:solidFill>
                <a:srgbClr val="006600"/>
              </a:solidFill>
              <a:latin typeface="Cambria" panose="02040503050406030204" pitchFamily="18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8061772" y="5175568"/>
            <a:ext cx="291103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8063420" y="2427472"/>
            <a:ext cx="13780" cy="421462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8869320" y="6486208"/>
            <a:ext cx="776877" cy="0"/>
          </a:xfrm>
          <a:prstGeom prst="straightConnector1">
            <a:avLst/>
          </a:prstGeom>
          <a:ln w="28575">
            <a:solidFill>
              <a:srgbClr val="0000FF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8077560" y="3065783"/>
            <a:ext cx="807364" cy="7618"/>
          </a:xfrm>
          <a:prstGeom prst="straightConnector1">
            <a:avLst/>
          </a:prstGeom>
          <a:ln w="28575">
            <a:solidFill>
              <a:srgbClr val="CC0000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8869320" y="3073402"/>
            <a:ext cx="180" cy="3412806"/>
          </a:xfrm>
          <a:prstGeom prst="straightConnector1">
            <a:avLst/>
          </a:prstGeom>
          <a:ln w="28575">
            <a:solidFill>
              <a:srgbClr val="006600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9646197" y="5175568"/>
            <a:ext cx="364" cy="1292066"/>
          </a:xfrm>
          <a:prstGeom prst="straightConnector1">
            <a:avLst/>
          </a:prstGeom>
          <a:ln w="28575">
            <a:solidFill>
              <a:srgbClr val="0000FF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8061772" y="4479426"/>
            <a:ext cx="152402" cy="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8077560" y="5871709"/>
            <a:ext cx="152402" cy="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8077560" y="6467632"/>
            <a:ext cx="152402" cy="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8063420" y="3765492"/>
            <a:ext cx="152402" cy="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869320" y="472515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495354" y="474015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08142" y="357337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592797" y="429476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606105" y="285596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599599" y="5687043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599599" y="6223765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122187" y="2427471"/>
            <a:ext cx="615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f(t)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911846" y="5094486"/>
            <a:ext cx="288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t</a:t>
            </a:r>
          </a:p>
        </p:txBody>
      </p:sp>
      <p:sp>
        <p:nvSpPr>
          <p:cNvPr id="37" name="TextBox 3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903449" y="2518949"/>
            <a:ext cx="5898794" cy="430887"/>
          </a:xfrm>
          <a:prstGeom prst="rect">
            <a:avLst/>
          </a:prstGeom>
          <a:blipFill rotWithShape="0">
            <a:blip r:embed="rId3" cstate="print"/>
            <a:stretch>
              <a:fillRect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38" name="TextBox 3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461339" y="4326719"/>
            <a:ext cx="5424293" cy="960263"/>
          </a:xfrm>
          <a:prstGeom prst="rect">
            <a:avLst/>
          </a:prstGeom>
          <a:blipFill rotWithShape="0">
            <a:blip r:embed="rId4" cstate="print"/>
            <a:stretch>
              <a:fillRect l="-5730" b="-16561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3913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5141" y="3083342"/>
            <a:ext cx="3471862" cy="295146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91863" y="2412745"/>
            <a:ext cx="74510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f (t ) = 3u(t )+ u(t −1)− 2u(t − 2)− u(t − 3)− u(t − 4)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6780" y="4061207"/>
                <a:ext cx="5980159" cy="7680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200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−3</m:t>
                            </m:r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−4</m:t>
                            </m:r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sz="3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780" y="4061207"/>
                <a:ext cx="5980159" cy="768095"/>
              </a:xfrm>
              <a:prstGeom prst="rect">
                <a:avLst/>
              </a:prstGeom>
              <a:blipFill>
                <a:blip r:embed="rId3"/>
                <a:stretch>
                  <a:fillRect l="-4077" b="-1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791863" y="639094"/>
            <a:ext cx="2628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Example </a:t>
            </a:r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2</a:t>
            </a:r>
            <a:endParaRPr lang="en-US" sz="4000" b="1" dirty="0">
              <a:solidFill>
                <a:srgbClr val="0000CC"/>
              </a:solidFill>
              <a:latin typeface="Cambria" panose="020405030504060302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91863" y="1533598"/>
            <a:ext cx="86995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F(s)</a:t>
            </a:r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for</a:t>
            </a:r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the signal f(t) given in the following figure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6780" y="3381442"/>
            <a:ext cx="1767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b="1" dirty="0">
                <a:solidFill>
                  <a:srgbClr val="006600"/>
                </a:solidFill>
                <a:latin typeface="Cambria" panose="02040503050406030204" pitchFamily="18" charset="0"/>
              </a:rPr>
              <a:t>Recall LT pairs</a:t>
            </a:r>
            <a:endParaRPr lang="en-US" b="1" dirty="0">
              <a:solidFill>
                <a:srgbClr val="006600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21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324381" y="3037374"/>
                <a:ext cx="7732181" cy="801630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F(s)</a:t>
                </a: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L[f(t )], then L[</a:t>
                </a:r>
                <a:r>
                  <a:rPr lang="en-US" sz="32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f(t )]=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3200" b="0" i="1" dirty="0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𝑑𝑠</m:t>
                        </m:r>
                      </m:den>
                    </m:f>
                    <m:r>
                      <a:rPr lang="en-US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4381" y="3037374"/>
                <a:ext cx="7732181" cy="801630"/>
              </a:xfrm>
              <a:prstGeom prst="rect">
                <a:avLst/>
              </a:prstGeom>
              <a:blipFill>
                <a:blip r:embed="rId2"/>
                <a:stretch>
                  <a:fillRect l="-1888" b="-8209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921128" y="692128"/>
            <a:ext cx="1044580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Laplace transform properties and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A4AD2CD-3583-42E3-FA0C-5D10E365FEA9}"/>
              </a:ext>
            </a:extLst>
          </p:cNvPr>
          <p:cNvSpPr txBox="1"/>
          <p:nvPr/>
        </p:nvSpPr>
        <p:spPr>
          <a:xfrm>
            <a:off x="921128" y="1606445"/>
            <a:ext cx="60944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sz="2000" b="1" i="1" dirty="0">
                <a:solidFill>
                  <a:srgbClr val="D60093"/>
                </a:solidFill>
                <a:latin typeface="Cambria" panose="02040503050406030204" pitchFamily="18" charset="0"/>
              </a:rPr>
              <a:t>3. Multiplication-by-t property</a:t>
            </a:r>
          </a:p>
        </p:txBody>
      </p:sp>
    </p:spTree>
    <p:extLst>
      <p:ext uri="{BB962C8B-B14F-4D97-AF65-F5344CB8AC3E}">
        <p14:creationId xmlns:p14="http://schemas.microsoft.com/office/powerpoint/2010/main" val="2029224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8318" y="434757"/>
            <a:ext cx="53343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Example 12.</a:t>
            </a:r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8</a:t>
            </a:r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 (p. 5</a:t>
            </a:r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60</a:t>
            </a:r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3" name="Rectangle 2"/>
          <p:cNvSpPr/>
          <p:nvPr/>
        </p:nvSpPr>
        <p:spPr>
          <a:xfrm>
            <a:off x="821406" y="1167543"/>
            <a:ext cx="8813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the Laplace transform of the ramp function R(s)=L[</a:t>
            </a:r>
            <a:r>
              <a:rPr lang="lv-LV" sz="2400" dirty="0">
                <a:solidFill>
                  <a:srgbClr val="CC0000"/>
                </a:solidFill>
                <a:latin typeface="Cambria" panose="02040503050406030204" pitchFamily="18" charset="0"/>
              </a:rPr>
              <a:t>r</a:t>
            </a:r>
            <a:r>
              <a:rPr lang="en-US" sz="2400" dirty="0">
                <a:solidFill>
                  <a:srgbClr val="CC0000"/>
                </a:solidFill>
                <a:latin typeface="Cambria" panose="02040503050406030204" pitchFamily="18" charset="0"/>
              </a:rPr>
              <a:t>(t)</a:t>
            </a:r>
            <a:r>
              <a:rPr lang="lv-LV" sz="2400" dirty="0">
                <a:solidFill>
                  <a:srgbClr val="CC0000"/>
                </a:solidFill>
                <a:latin typeface="Cambria" panose="02040503050406030204" pitchFamily="18" charset="0"/>
              </a:rPr>
              <a:t>]</a:t>
            </a:r>
            <a:endParaRPr lang="en-US" sz="2400" dirty="0">
              <a:solidFill>
                <a:srgbClr val="CC0000"/>
              </a:solidFill>
              <a:latin typeface="Cambria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064" y="2628238"/>
            <a:ext cx="3328706" cy="19482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916993" y="4850475"/>
            <a:ext cx="2575870" cy="9240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r="51229"/>
          <a:stretch/>
        </p:blipFill>
        <p:spPr>
          <a:xfrm>
            <a:off x="844331" y="2408790"/>
            <a:ext cx="5536840" cy="78398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44331" y="1976198"/>
            <a:ext cx="25911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b="1" dirty="0">
                <a:solidFill>
                  <a:srgbClr val="006600"/>
                </a:solidFill>
                <a:latin typeface="Cambria" panose="02040503050406030204" pitchFamily="18" charset="0"/>
              </a:rPr>
              <a:t>Recall</a:t>
            </a:r>
            <a:r>
              <a:rPr lang="en-US" b="1" dirty="0">
                <a:solidFill>
                  <a:srgbClr val="006600"/>
                </a:solidFill>
                <a:latin typeface="Cambria" panose="02040503050406030204" pitchFamily="18" charset="0"/>
              </a:rPr>
              <a:t> Ramp function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r="29758"/>
          <a:stretch/>
        </p:blipFill>
        <p:spPr>
          <a:xfrm>
            <a:off x="1773304" y="4274466"/>
            <a:ext cx="5827475" cy="11144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49080"/>
          <a:stretch/>
        </p:blipFill>
        <p:spPr>
          <a:xfrm>
            <a:off x="1820008" y="3341628"/>
            <a:ext cx="5780771" cy="7839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/>
          <a:srcRect l="71106"/>
          <a:stretch/>
        </p:blipFill>
        <p:spPr>
          <a:xfrm>
            <a:off x="1773304" y="5537747"/>
            <a:ext cx="2397152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714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78066" y="1391890"/>
            <a:ext cx="3690909" cy="20609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024188" y="1555604"/>
                <a:ext cx="4951459" cy="6967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)−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188" y="1555604"/>
                <a:ext cx="4951459" cy="696729"/>
              </a:xfrm>
              <a:prstGeom prst="rect">
                <a:avLst/>
              </a:prstGeom>
              <a:blipFill rotWithShape="0">
                <a:blip r:embed="rId3"/>
                <a:stretch>
                  <a:fillRect l="-4926" t="-4386" b="-19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72734" y="2422343"/>
                <a:ext cx="7505332" cy="7833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2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𝑇𝑠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32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sz="3200" b="0" i="1" dirty="0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2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𝑇𝑠</m:t>
                        </m:r>
                      </m:sup>
                    </m:sSup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734" y="2422343"/>
                <a:ext cx="7505332" cy="783356"/>
              </a:xfrm>
              <a:prstGeom prst="rect">
                <a:avLst/>
              </a:prstGeom>
              <a:blipFill rotWithShape="0">
                <a:blip r:embed="rId4"/>
                <a:stretch>
                  <a:fillRect l="-3249" b="-15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656329" y="302892"/>
            <a:ext cx="262866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Example </a:t>
            </a:r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3</a:t>
            </a:r>
            <a:endParaRPr lang="en-US" sz="4000" b="1" dirty="0">
              <a:solidFill>
                <a:srgbClr val="0000CC"/>
              </a:solidFill>
              <a:latin typeface="Cambria" panose="020405030504060302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6329" y="1061283"/>
            <a:ext cx="92034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F(s)</a:t>
            </a:r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for</a:t>
            </a:r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the signal f(t) given in the following figure</a:t>
            </a:r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s</a:t>
            </a:r>
            <a:endParaRPr lang="en-US" sz="2400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6329" y="4185531"/>
            <a:ext cx="3713108" cy="180842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3458" y="4327675"/>
            <a:ext cx="7991962" cy="7620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98170" y="5364300"/>
            <a:ext cx="6754953" cy="8474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71720" y="2002506"/>
            <a:ext cx="1767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b="1" dirty="0">
                <a:solidFill>
                  <a:srgbClr val="006600"/>
                </a:solidFill>
                <a:latin typeface="Cambria" panose="02040503050406030204" pitchFamily="18" charset="0"/>
              </a:rPr>
              <a:t>Recall LT pairs</a:t>
            </a:r>
            <a:endParaRPr lang="en-US" b="1" dirty="0">
              <a:solidFill>
                <a:srgbClr val="006600"/>
              </a:solidFill>
              <a:latin typeface="Cambria" panose="020405030504060302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6329" y="1515588"/>
            <a:ext cx="6053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ambria" panose="02040503050406030204" pitchFamily="18" charset="0"/>
              </a:rPr>
              <a:t>A)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70080" y="3468207"/>
            <a:ext cx="6053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ambria" panose="02040503050406030204" pitchFamily="18" charset="0"/>
              </a:rPr>
              <a:t>B)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301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387464" y="558856"/>
            <a:ext cx="4834261" cy="90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Announcement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0647" y="1848118"/>
            <a:ext cx="8691373" cy="2365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Project Proposal will be released next week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Form project groups.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3400" dirty="0">
                <a:solidFill>
                  <a:prstClr val="black"/>
                </a:solidFill>
                <a:latin typeface="Calibri"/>
              </a:rPr>
              <a:t>Quiz during Week 4</a:t>
            </a:r>
            <a:endParaRPr kumimoji="0" lang="en-US" sz="3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9F810C-9DAB-49B2-B45C-341744954A16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2825689"/>
      </p:ext>
    </p:extLst>
  </p:cSld>
  <p:clrMapOvr>
    <a:masterClrMapping/>
  </p:clrMapOvr>
  <p:transition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38375" y="3259141"/>
                <a:ext cx="6713633" cy="8899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i="1" dirty="0">
                    <a:solidFill>
                      <a:srgbClr val="00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 </a:t>
                </a:r>
                <a:r>
                  <a:rPr lang="en-US" sz="3600" dirty="0">
                    <a:solidFill>
                      <a:srgbClr val="00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(t)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b="1" i="1" dirty="0" smtClean="0">
                            <a:solidFill>
                              <a:srgbClr val="D60093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1" i="1" dirty="0" smtClean="0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US" sz="3600" b="1" i="1" dirty="0" smtClean="0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num>
                      <m:den>
                        <m:r>
                          <a:rPr lang="en-US" sz="3600" b="1" i="1" dirty="0" smtClean="0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den>
                    </m:f>
                  </m:oMath>
                </a14:m>
                <a:r>
                  <a:rPr lang="en-US" sz="3600" dirty="0">
                    <a:solidFill>
                      <a:srgbClr val="00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r(t)-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b="1" i="1" dirty="0" smtClean="0">
                            <a:solidFill>
                              <a:srgbClr val="D60093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1" i="0" dirty="0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𝟐𝐓</m:t>
                        </m:r>
                      </m:num>
                      <m:den>
                        <m:r>
                          <a:rPr lang="en-US" sz="3600" b="1" i="0" dirty="0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𝐓</m:t>
                        </m:r>
                      </m:den>
                    </m:f>
                  </m:oMath>
                </a14:m>
                <a:r>
                  <a:rPr lang="en-US" sz="3600" dirty="0">
                    <a:solidFill>
                      <a:srgbClr val="00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r(t-T)-2Tu(t-3T)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75" y="3259141"/>
                <a:ext cx="6713633" cy="889924"/>
              </a:xfrm>
              <a:prstGeom prst="rect">
                <a:avLst/>
              </a:prstGeom>
              <a:blipFill>
                <a:blip r:embed="rId2"/>
                <a:stretch>
                  <a:fillRect l="-2725" r="-545" b="-109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33383" y="4513369"/>
                <a:ext cx="5370701" cy="9753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:r>
                  <a:rPr lang="en-US" sz="36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sz="36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36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0" i="1" dirty="0" smtClean="0">
                        <a:solidFill>
                          <a:srgbClr val="D6009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360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3600" i="1" dirty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6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6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3600" i="1" dirty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6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3600" b="0" i="1" dirty="0" smtClean="0">
                        <a:solidFill>
                          <a:srgbClr val="D6009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360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3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sSup>
                          <m:sSupPr>
                            <m:ctrlPr>
                              <a:rPr lang="en-US" sz="36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−3</m:t>
                            </m:r>
                            <m:r>
                              <a:rPr lang="en-US" sz="3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𝑠𝑇</m:t>
                            </m:r>
                          </m:sup>
                        </m:sSup>
                      </m:num>
                      <m:den>
                        <m:r>
                          <a:rPr lang="en-US" sz="3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sz="36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383" y="4513369"/>
                <a:ext cx="5370701" cy="975395"/>
              </a:xfrm>
              <a:prstGeom prst="rect">
                <a:avLst/>
              </a:prstGeom>
              <a:blipFill>
                <a:blip r:embed="rId3"/>
                <a:stretch>
                  <a:fillRect l="-3519" b="-93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17EF2FE0-9BAF-8D07-B5CE-9907BA57EFC7}"/>
              </a:ext>
            </a:extLst>
          </p:cNvPr>
          <p:cNvGrpSpPr/>
          <p:nvPr/>
        </p:nvGrpSpPr>
        <p:grpSpPr>
          <a:xfrm>
            <a:off x="7231491" y="1469089"/>
            <a:ext cx="4691602" cy="3044280"/>
            <a:chOff x="6142066" y="288838"/>
            <a:chExt cx="5707875" cy="3779570"/>
          </a:xfrm>
        </p:grpSpPr>
        <p:cxnSp>
          <p:nvCxnSpPr>
            <p:cNvPr id="4" name="Straight Arrow Connector 3"/>
            <p:cNvCxnSpPr/>
            <p:nvPr/>
          </p:nvCxnSpPr>
          <p:spPr>
            <a:xfrm>
              <a:off x="6550736" y="3443094"/>
              <a:ext cx="5220592" cy="0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 flipH="1" flipV="1">
              <a:off x="7023583" y="473504"/>
              <a:ext cx="5692" cy="2980471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>
              <a:off x="7040201" y="1809608"/>
              <a:ext cx="1248774" cy="1627114"/>
            </a:xfrm>
            <a:prstGeom prst="line">
              <a:avLst/>
            </a:prstGeom>
            <a:ln w="57150">
              <a:solidFill>
                <a:srgbClr val="D60093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6142066" y="288838"/>
                  <a:ext cx="81734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2066" y="288838"/>
                  <a:ext cx="817340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7273" b="-4590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11467016" y="3537532"/>
                  <a:ext cx="38292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7016" y="3537532"/>
                  <a:ext cx="382925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8046631" y="3606743"/>
                  <a:ext cx="44307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6631" y="3606743"/>
                  <a:ext cx="443070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3333" r="-5000" b="-180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6378507" y="1578775"/>
                  <a:ext cx="61298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8507" y="1578775"/>
                  <a:ext cx="612988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2410" r="-9639" b="-180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6734825" y="3537532"/>
                  <a:ext cx="42351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4825" y="3537532"/>
                  <a:ext cx="423514" cy="461665"/>
                </a:xfrm>
                <a:prstGeom prst="rect">
                  <a:avLst/>
                </a:prstGeom>
                <a:blipFill>
                  <a:blip r:embed="rId8"/>
                  <a:stretch>
                    <a:fillRect l="-3509" r="-7018" b="-180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Connector 11"/>
            <p:cNvCxnSpPr/>
            <p:nvPr/>
          </p:nvCxnSpPr>
          <p:spPr>
            <a:xfrm flipV="1">
              <a:off x="8288975" y="1809608"/>
              <a:ext cx="2546915" cy="1"/>
            </a:xfrm>
            <a:prstGeom prst="line">
              <a:avLst/>
            </a:prstGeom>
            <a:ln w="57150">
              <a:solidFill>
                <a:srgbClr val="D60093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10542415" y="3606742"/>
                  <a:ext cx="40949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42415" y="3606742"/>
                  <a:ext cx="409490" cy="461665"/>
                </a:xfrm>
                <a:prstGeom prst="rect">
                  <a:avLst/>
                </a:prstGeom>
                <a:blipFill>
                  <a:blip r:embed="rId9"/>
                  <a:stretch>
                    <a:fillRect l="-5455" r="-63636" b="-180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Connector 13"/>
            <p:cNvCxnSpPr/>
            <p:nvPr/>
          </p:nvCxnSpPr>
          <p:spPr>
            <a:xfrm>
              <a:off x="10830198" y="1809607"/>
              <a:ext cx="0" cy="1650740"/>
            </a:xfrm>
            <a:prstGeom prst="line">
              <a:avLst/>
            </a:prstGeom>
            <a:ln w="57150">
              <a:solidFill>
                <a:srgbClr val="D60093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288975" y="1809607"/>
              <a:ext cx="0" cy="165074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699276" y="684358"/>
            <a:ext cx="56389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Example 12.</a:t>
            </a:r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10</a:t>
            </a:r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 (p. 5</a:t>
            </a:r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61</a:t>
            </a:r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99276" y="1771337"/>
            <a:ext cx="86995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F(s)</a:t>
            </a:r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for</a:t>
            </a:r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the signal f(t) </a:t>
            </a:r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depicted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 in the</a:t>
            </a:r>
          </a:p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 following figure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63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4599" y="1312860"/>
            <a:ext cx="5671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</a:t>
            </a:r>
            <a:r>
              <a:rPr lang="en-US" sz="2400" dirty="0">
                <a:solidFill>
                  <a:srgbClr val="006600"/>
                </a:solidFill>
                <a:latin typeface="Cambria" panose="02040503050406030204" pitchFamily="18" charset="0"/>
              </a:rPr>
              <a:t>V</a:t>
            </a:r>
            <a:r>
              <a:rPr lang="en-US" sz="2400" baseline="-25000" dirty="0">
                <a:solidFill>
                  <a:srgbClr val="006600"/>
                </a:solidFill>
                <a:latin typeface="Cambria" panose="02040503050406030204" pitchFamily="18" charset="0"/>
              </a:rPr>
              <a:t>out</a:t>
            </a:r>
            <a:r>
              <a:rPr lang="en-US" sz="2400" dirty="0">
                <a:solidFill>
                  <a:srgbClr val="006600"/>
                </a:solidFill>
                <a:latin typeface="Cambria" panose="02040503050406030204" pitchFamily="18" charset="0"/>
              </a:rPr>
              <a:t>(s)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  for the following Circuit</a:t>
            </a:r>
          </a:p>
        </p:txBody>
      </p:sp>
      <p:sp>
        <p:nvSpPr>
          <p:cNvPr id="4" name="Oval 3"/>
          <p:cNvSpPr/>
          <p:nvPr/>
        </p:nvSpPr>
        <p:spPr>
          <a:xfrm>
            <a:off x="1248726" y="3864224"/>
            <a:ext cx="720000" cy="72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608726" y="4038486"/>
            <a:ext cx="0" cy="371475"/>
          </a:xfrm>
          <a:prstGeom prst="straightConnector1">
            <a:avLst/>
          </a:prstGeom>
          <a:ln w="381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703239" y="3864224"/>
            <a:ext cx="720000" cy="72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063239" y="4038486"/>
            <a:ext cx="0" cy="371475"/>
          </a:xfrm>
          <a:prstGeom prst="straightConnector1">
            <a:avLst/>
          </a:prstGeom>
          <a:ln w="381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7" idx="0"/>
          </p:cNvCxnSpPr>
          <p:nvPr/>
        </p:nvCxnSpPr>
        <p:spPr>
          <a:xfrm flipV="1">
            <a:off x="3063239" y="2976494"/>
            <a:ext cx="0" cy="8877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583961" y="4584224"/>
            <a:ext cx="0" cy="8877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608726" y="2976494"/>
            <a:ext cx="0" cy="8877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063239" y="4584224"/>
            <a:ext cx="0" cy="8877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608726" y="2976494"/>
            <a:ext cx="344523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583961" y="5471954"/>
            <a:ext cx="344523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059679" y="2976494"/>
            <a:ext cx="0" cy="7924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029199" y="4679474"/>
            <a:ext cx="0" cy="7924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053964" y="3765922"/>
            <a:ext cx="300038" cy="272564"/>
          </a:xfrm>
          <a:prstGeom prst="line">
            <a:avLst/>
          </a:prstGeom>
          <a:ln w="38100">
            <a:solidFill>
              <a:srgbClr val="D600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4696777" y="4038486"/>
            <a:ext cx="671512" cy="0"/>
          </a:xfrm>
          <a:prstGeom prst="line">
            <a:avLst/>
          </a:prstGeom>
          <a:ln w="38100">
            <a:solidFill>
              <a:srgbClr val="D600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696777" y="4038486"/>
            <a:ext cx="657225" cy="371475"/>
          </a:xfrm>
          <a:prstGeom prst="line">
            <a:avLst/>
          </a:prstGeom>
          <a:ln w="38100">
            <a:solidFill>
              <a:srgbClr val="D600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696777" y="4413013"/>
            <a:ext cx="671512" cy="0"/>
          </a:xfrm>
          <a:prstGeom prst="line">
            <a:avLst/>
          </a:prstGeom>
          <a:ln w="38100">
            <a:solidFill>
              <a:srgbClr val="D600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696777" y="4409961"/>
            <a:ext cx="332422" cy="269513"/>
          </a:xfrm>
          <a:prstGeom prst="line">
            <a:avLst/>
          </a:prstGeom>
          <a:ln w="38100">
            <a:solidFill>
              <a:srgbClr val="D600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49834" y="4038486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I</a:t>
            </a:r>
            <a:r>
              <a:rPr lang="en-US" baseline="-25000" dirty="0">
                <a:latin typeface="Cambria" panose="02040503050406030204" pitchFamily="18" charset="0"/>
              </a:rPr>
              <a:t>1</a:t>
            </a:r>
            <a:r>
              <a:rPr lang="en-US" dirty="0">
                <a:latin typeface="Cambria" panose="02040503050406030204" pitchFamily="18" charset="0"/>
              </a:rPr>
              <a:t>(t)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089108" y="4015536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I</a:t>
            </a:r>
            <a:r>
              <a:rPr lang="en-US" baseline="-25000" dirty="0">
                <a:latin typeface="Cambria" panose="02040503050406030204" pitchFamily="18" charset="0"/>
              </a:rPr>
              <a:t>2</a:t>
            </a:r>
            <a:r>
              <a:rPr lang="en-US" dirty="0">
                <a:latin typeface="Cambria" panose="02040503050406030204" pitchFamily="18" charset="0"/>
              </a:rPr>
              <a:t>(t)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380100" y="4038246"/>
            <a:ext cx="78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V</a:t>
            </a:r>
            <a:r>
              <a:rPr lang="en-US" baseline="-25000" dirty="0">
                <a:latin typeface="Cambria" panose="02040503050406030204" pitchFamily="18" charset="0"/>
              </a:rPr>
              <a:t>out</a:t>
            </a:r>
            <a:r>
              <a:rPr lang="en-US" dirty="0">
                <a:latin typeface="Cambria" panose="02040503050406030204" pitchFamily="18" charset="0"/>
              </a:rPr>
              <a:t>(t)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207828" y="3581256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</a:rPr>
              <a:t>+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236682" y="4584224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</a:rPr>
              <a:t>-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019479" y="401553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10</a:t>
            </a:r>
            <a:r>
              <a:rPr lang="el-GR" dirty="0">
                <a:latin typeface="Cambria" panose="02040503050406030204" pitchFamily="18" charset="0"/>
              </a:rPr>
              <a:t>Ω</a:t>
            </a:r>
            <a:endParaRPr lang="en-US" dirty="0">
              <a:latin typeface="Cambria" panose="02040503050406030204" pitchFamily="18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6617063" y="3509625"/>
            <a:ext cx="3966071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7077605" y="1312860"/>
            <a:ext cx="13044" cy="2195884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092756" y="1922608"/>
            <a:ext cx="1077379" cy="1587017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6193274" y="1143495"/>
                <a:ext cx="86921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3274" y="1143495"/>
                <a:ext cx="869212" cy="461665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10200209" y="3658860"/>
                <a:ext cx="3829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0209" y="3658860"/>
                <a:ext cx="382925" cy="461665"/>
              </a:xfrm>
              <a:prstGeom prst="rect">
                <a:avLst/>
              </a:prstGeom>
              <a:blipFill rotWithShape="0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6617063" y="1718745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063" y="1718745"/>
                <a:ext cx="423514" cy="461665"/>
              </a:xfrm>
              <a:prstGeom prst="rect">
                <a:avLst/>
              </a:prstGeom>
              <a:blipFill rotWithShape="0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6801152" y="3636004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1152" y="3636004"/>
                <a:ext cx="423514" cy="461665"/>
              </a:xfrm>
              <a:prstGeom prst="rect">
                <a:avLst/>
              </a:prstGeom>
              <a:blipFill rotWithShape="0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/>
          <p:cNvCxnSpPr/>
          <p:nvPr/>
        </p:nvCxnSpPr>
        <p:spPr>
          <a:xfrm flipV="1">
            <a:off x="8135939" y="3508744"/>
            <a:ext cx="1463326" cy="588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091615" y="1922608"/>
            <a:ext cx="10755" cy="1586136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8010293" y="3636004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0293" y="3636004"/>
                <a:ext cx="423514" cy="461665"/>
              </a:xfrm>
              <a:prstGeom prst="rect">
                <a:avLst/>
              </a:prstGeom>
              <a:blipFill rotWithShape="0"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/>
          <p:cNvCxnSpPr/>
          <p:nvPr/>
        </p:nvCxnSpPr>
        <p:spPr>
          <a:xfrm flipV="1">
            <a:off x="6672278" y="6323603"/>
            <a:ext cx="3966071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 flipV="1">
            <a:off x="7126953" y="4518578"/>
            <a:ext cx="18911" cy="1804144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147971" y="5332216"/>
            <a:ext cx="1043183" cy="0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10255424" y="6472838"/>
                <a:ext cx="3829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5424" y="6472838"/>
                <a:ext cx="382925" cy="461665"/>
              </a:xfrm>
              <a:prstGeom prst="rect">
                <a:avLst/>
              </a:prstGeom>
              <a:blipFill rotWithShape="0">
                <a:blip r:embed="rId7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6421656" y="5135413"/>
                <a:ext cx="65594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1.5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1656" y="5135413"/>
                <a:ext cx="655949" cy="461665"/>
              </a:xfrm>
              <a:prstGeom prst="rect">
                <a:avLst/>
              </a:prstGeom>
              <a:blipFill rotWithShape="0">
                <a:blip r:embed="rId8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6856367" y="6449982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6367" y="6449982"/>
                <a:ext cx="423514" cy="461665"/>
              </a:xfrm>
              <a:prstGeom prst="rect">
                <a:avLst/>
              </a:prstGeom>
              <a:blipFill rotWithShape="0">
                <a:blip r:embed="rId9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Connector 64"/>
          <p:cNvCxnSpPr/>
          <p:nvPr/>
        </p:nvCxnSpPr>
        <p:spPr>
          <a:xfrm flipV="1">
            <a:off x="8177824" y="6299719"/>
            <a:ext cx="1466244" cy="1028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145864" y="5332216"/>
            <a:ext cx="0" cy="990506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/>
              <p:cNvSpPr/>
              <p:nvPr/>
            </p:nvSpPr>
            <p:spPr>
              <a:xfrm>
                <a:off x="8010293" y="6487108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0293" y="6487108"/>
                <a:ext cx="423514" cy="461665"/>
              </a:xfrm>
              <a:prstGeom prst="rect">
                <a:avLst/>
              </a:prstGeom>
              <a:blipFill rotWithShape="0">
                <a:blip r:embed="rId10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Connector 69"/>
          <p:cNvCxnSpPr/>
          <p:nvPr/>
        </p:nvCxnSpPr>
        <p:spPr>
          <a:xfrm>
            <a:off x="8170135" y="5332216"/>
            <a:ext cx="0" cy="990066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6214915" y="4442255"/>
                <a:ext cx="86921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4915" y="4442255"/>
                <a:ext cx="869212" cy="461665"/>
              </a:xfrm>
              <a:prstGeom prst="rect">
                <a:avLst/>
              </a:prstGeom>
              <a:blipFill rotWithShape="0">
                <a:blip r:embed="rId11" cstate="print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/>
          <p:cNvSpPr txBox="1"/>
          <p:nvPr/>
        </p:nvSpPr>
        <p:spPr>
          <a:xfrm>
            <a:off x="862021" y="334517"/>
            <a:ext cx="56389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Example 12.</a:t>
            </a:r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11</a:t>
            </a:r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 (p. 5</a:t>
            </a:r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62</a:t>
            </a:r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08986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71529" y="1246737"/>
            <a:ext cx="58378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en-US" sz="240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out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(t) = 10×(I</a:t>
            </a:r>
            <a:r>
              <a:rPr lang="en-US" sz="2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(t)+ I</a:t>
            </a:r>
            <a:r>
              <a:rPr lang="en-US" sz="2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(t))</a:t>
            </a:r>
          </a:p>
          <a:p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From linearity:  </a:t>
            </a:r>
            <a:r>
              <a:rPr lang="en-US" sz="2400" dirty="0" err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en-US" sz="2400" baseline="-25000" dirty="0" err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out</a:t>
            </a:r>
            <a:r>
              <a:rPr lang="en-US" sz="2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(s) = 10×(I</a:t>
            </a:r>
            <a:r>
              <a:rPr lang="en-US" sz="2400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(s)+ I</a:t>
            </a:r>
            <a:r>
              <a:rPr lang="en-US" sz="2400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(s))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548778" y="3995400"/>
            <a:ext cx="3966071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H="1" flipV="1">
            <a:off x="1009320" y="1798635"/>
            <a:ext cx="13044" cy="2195884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024471" y="2408383"/>
            <a:ext cx="1077379" cy="1587017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24989" y="1629270"/>
                <a:ext cx="86921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89" y="1629270"/>
                <a:ext cx="869212" cy="461665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131924" y="4144635"/>
                <a:ext cx="3829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1924" y="4144635"/>
                <a:ext cx="382925" cy="461665"/>
              </a:xfrm>
              <a:prstGeom prst="rect">
                <a:avLst/>
              </a:prstGeom>
              <a:blipFill rotWithShape="0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48778" y="2204520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778" y="2204520"/>
                <a:ext cx="423514" cy="461665"/>
              </a:xfrm>
              <a:prstGeom prst="rect">
                <a:avLst/>
              </a:prstGeom>
              <a:blipFill rotWithShape="0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732867" y="4121779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67" y="4121779"/>
                <a:ext cx="423514" cy="461665"/>
              </a:xfrm>
              <a:prstGeom prst="rect">
                <a:avLst/>
              </a:prstGeom>
              <a:blipFill rotWithShape="0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 flipV="1">
            <a:off x="2067654" y="3994519"/>
            <a:ext cx="1463326" cy="588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023330" y="2408383"/>
            <a:ext cx="10755" cy="1586136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942008" y="4121779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2008" y="4121779"/>
                <a:ext cx="423514" cy="461665"/>
              </a:xfrm>
              <a:prstGeom prst="rect">
                <a:avLst/>
              </a:prstGeom>
              <a:blipFill rotWithShape="0"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236111" y="3040881"/>
                <a:ext cx="5766835" cy="5592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2400" baseline="-250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US" sz="24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(s)=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2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den>
                    </m:f>
                    <m: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</m:e>
                          <m:sup>
                            <m:r>
                              <a:rPr lang="en-US" sz="2400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 sz="2400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</m:e>
                          <m:sup>
                            <m:r>
                              <a:rPr lang="en-US" sz="2400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2−2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num>
                      <m:den>
                        <m:sSup>
                          <m:sSupPr>
                            <m:ctrlPr>
                              <a:rPr lang="en-US" sz="2400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6111" y="3040881"/>
                <a:ext cx="5766835" cy="559256"/>
              </a:xfrm>
              <a:prstGeom prst="rect">
                <a:avLst/>
              </a:prstGeom>
              <a:blipFill>
                <a:blip r:embed="rId7"/>
                <a:stretch>
                  <a:fillRect l="-2748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V="1">
            <a:off x="559595" y="6375675"/>
            <a:ext cx="3966071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1014270" y="4570650"/>
            <a:ext cx="18911" cy="1804144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035288" y="5384288"/>
            <a:ext cx="1043183" cy="0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298156" y="5221102"/>
                <a:ext cx="65594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1.5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56" y="5221102"/>
                <a:ext cx="655949" cy="461665"/>
              </a:xfrm>
              <a:prstGeom prst="rect">
                <a:avLst/>
              </a:prstGeom>
              <a:blipFill rotWithShape="0">
                <a:blip r:embed="rId8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/>
          <p:cNvCxnSpPr/>
          <p:nvPr/>
        </p:nvCxnSpPr>
        <p:spPr>
          <a:xfrm flipV="1">
            <a:off x="2065141" y="6351791"/>
            <a:ext cx="1466244" cy="1028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33181" y="5384288"/>
            <a:ext cx="0" cy="990506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057452" y="5384288"/>
            <a:ext cx="0" cy="990066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691769" y="6367798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769" y="6367798"/>
                <a:ext cx="423514" cy="461665"/>
              </a:xfrm>
              <a:prstGeom prst="rect">
                <a:avLst/>
              </a:prstGeom>
              <a:blipFill rotWithShape="0">
                <a:blip r:embed="rId9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1900910" y="6367798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0910" y="6367798"/>
                <a:ext cx="423514" cy="461665"/>
              </a:xfrm>
              <a:prstGeom prst="rect">
                <a:avLst/>
              </a:prstGeom>
              <a:blipFill rotWithShape="0">
                <a:blip r:embed="rId10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4232051" y="6374354"/>
                <a:ext cx="3829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051" y="6374354"/>
                <a:ext cx="382925" cy="461665"/>
              </a:xfrm>
              <a:prstGeom prst="rect">
                <a:avLst/>
              </a:prstGeom>
              <a:blipFill rotWithShape="0">
                <a:blip r:embed="rId11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124989" y="4494577"/>
                <a:ext cx="86921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89" y="4494577"/>
                <a:ext cx="869212" cy="461665"/>
              </a:xfrm>
              <a:prstGeom prst="rect">
                <a:avLst/>
              </a:prstGeom>
              <a:blipFill rotWithShape="0">
                <a:blip r:embed="rId12" cstate="print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3399091" y="3858541"/>
            <a:ext cx="5214265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I</a:t>
            </a:r>
            <a:r>
              <a:rPr lang="en-US" sz="22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(t)=1.5u(t)-1.5u(t-1)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5194728" y="4989925"/>
                <a:ext cx="4884735" cy="6131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V</a:t>
                </a:r>
                <a:r>
                  <a:rPr lang="en-US" sz="2200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out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(s) = 10×(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num>
                      <m:den>
                        <m:sSup>
                          <m:sSupPr>
                            <m:ctrlPr>
                              <a:rPr lang="en-US" sz="2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1.5</m:t>
                        </m:r>
                        <m: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(1−</m:t>
                        </m:r>
                        <m:sSup>
                          <m:sSupPr>
                            <m:ctrlPr>
                              <a:rPr lang="en-US" sz="2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sz="2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728" y="4989925"/>
                <a:ext cx="4884735" cy="613117"/>
              </a:xfrm>
              <a:prstGeom prst="rect">
                <a:avLst/>
              </a:prstGeom>
              <a:blipFill>
                <a:blip r:embed="rId13"/>
                <a:stretch>
                  <a:fillRect l="-1623" b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5289590" y="5679647"/>
                <a:ext cx="4354269" cy="5527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2400" dirty="0" err="1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</a:t>
                </a:r>
                <a:r>
                  <a:rPr lang="en-US" sz="2400" baseline="-25000" dirty="0" err="1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out</a:t>
                </a:r>
                <a:r>
                  <a:rPr lang="en-US" sz="24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(s)=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35</m:t>
                        </m:r>
                      </m:num>
                      <m:den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2400" b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</m:t>
                        </m:r>
                      </m:num>
                      <m:den>
                        <m:sSup>
                          <m:sSup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b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20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2400" b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15</m:t>
                            </m:r>
                          </m:num>
                          <m:den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590" y="5679647"/>
                <a:ext cx="4354269" cy="552715"/>
              </a:xfrm>
              <a:prstGeom prst="rect">
                <a:avLst/>
              </a:prstGeom>
              <a:blipFill>
                <a:blip r:embed="rId14"/>
                <a:stretch>
                  <a:fillRect l="-2241" t="-2222"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732867" y="437407"/>
            <a:ext cx="690310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Example 12.</a:t>
            </a:r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11</a:t>
            </a:r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 (p. 5</a:t>
            </a:r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62</a:t>
            </a:r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)</a:t>
            </a:r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 cont.</a:t>
            </a:r>
            <a:endParaRPr lang="en-US" sz="4000" b="1" dirty="0">
              <a:solidFill>
                <a:srgbClr val="0000CC"/>
              </a:solidFill>
              <a:latin typeface="Cambria" panose="020405030504060302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071529" y="2496314"/>
            <a:ext cx="443684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I</a:t>
            </a:r>
            <a:r>
              <a:rPr lang="en-US" sz="22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(t)=2u(t)-2r(t)+2r(t-1)</a:t>
            </a: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5194728" y="4090426"/>
                <a:ext cx="6096000" cy="88210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endParaRPr lang="en-US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2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2200" baseline="-250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sz="22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(s)=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2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200" b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22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2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2200" b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200" i="1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200" b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22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5×</m:t>
                        </m:r>
                        <m:sSup>
                          <m:sSupPr>
                            <m:ctrlP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2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2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r>
                          <a:rPr lang="en-US" sz="22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sz="22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1.5−1.5</m:t>
                        </m:r>
                        <m:sSup>
                          <m:sSupPr>
                            <m:ctrlP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2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2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r>
                          <a:rPr lang="en-US" sz="22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22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1.5</m:t>
                        </m:r>
                        <m:r>
                          <a:rPr lang="en-US" sz="22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2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(1−</m:t>
                        </m:r>
                        <m:sSup>
                          <m:sSupPr>
                            <m:ctrlP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2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2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sz="22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2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728" y="4090426"/>
                <a:ext cx="6096000" cy="882101"/>
              </a:xfrm>
              <a:prstGeom prst="rect">
                <a:avLst/>
              </a:prstGeom>
              <a:blipFill>
                <a:blip r:embed="rId15"/>
                <a:stretch>
                  <a:fillRect l="-1300" b="-41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Slide Number Placeholder 3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587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25" grpId="0"/>
      <p:bldP spid="26" grpId="0" animBg="1"/>
      <p:bldP spid="27" grpId="0"/>
      <p:bldP spid="30" grpId="0"/>
      <p:bldP spid="3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4773" y="464122"/>
            <a:ext cx="8200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2800" b="1" dirty="0">
                <a:solidFill>
                  <a:srgbClr val="0000CC"/>
                </a:solidFill>
                <a:latin typeface="Cambria" panose="02040503050406030204" pitchFamily="18" charset="0"/>
              </a:rPr>
              <a:t>Laplace transform properties (Table 12.2. p.584)</a:t>
            </a:r>
            <a:endParaRPr lang="en-US" sz="2800" b="1" dirty="0">
              <a:solidFill>
                <a:srgbClr val="0000CC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23</a:t>
            </a:fld>
            <a:endParaRPr lang="en-GB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B75A6914-561D-A63B-43B3-6982E2A8D197}"/>
              </a:ext>
            </a:extLst>
          </p:cNvPr>
          <p:cNvGrpSpPr/>
          <p:nvPr/>
        </p:nvGrpSpPr>
        <p:grpSpPr>
          <a:xfrm>
            <a:off x="1047046" y="1455053"/>
            <a:ext cx="5068006" cy="4183135"/>
            <a:chOff x="1047046" y="1112105"/>
            <a:chExt cx="5068006" cy="418313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xmlns="" id="{DFCD5DD4-0DEA-C404-D376-8F56B395A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5150" y="3429000"/>
              <a:ext cx="5029902" cy="186624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BDE070CE-E161-D836-4B5A-5CB0F0975B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6098" y="1455053"/>
              <a:ext cx="5029902" cy="2077419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xmlns="" id="{DB88B6E6-40B7-7463-61D9-EA9D4B3028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7046" y="1112105"/>
              <a:ext cx="5048955" cy="342948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0EA7800D-DE40-4A80-B96A-D3DD80B4E933}"/>
              </a:ext>
            </a:extLst>
          </p:cNvPr>
          <p:cNvGrpSpPr/>
          <p:nvPr/>
        </p:nvGrpSpPr>
        <p:grpSpPr>
          <a:xfrm>
            <a:off x="6417645" y="1455053"/>
            <a:ext cx="5049054" cy="2981741"/>
            <a:chOff x="6417645" y="1573824"/>
            <a:chExt cx="5049054" cy="298174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xmlns="" id="{3FA59D9A-EF62-2124-3CEB-A9C358F8A5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17645" y="1916772"/>
              <a:ext cx="5049054" cy="2638793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4B49F486-2328-3D64-758A-954DD5C352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17744" y="1573824"/>
              <a:ext cx="5048955" cy="3429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08571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7857" y="1356835"/>
            <a:ext cx="823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Determine Laplace Transform for the following function: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3043" y="2016968"/>
            <a:ext cx="3852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f(t) = 12 t e</a:t>
            </a:r>
            <a:r>
              <a:rPr lang="en-US" sz="2800" baseline="300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-3(t-4)</a:t>
            </a:r>
            <a:r>
              <a:rPr lang="en-US" sz="28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u(t-4)                                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3043" y="2775726"/>
            <a:ext cx="6485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f(t) = t×12 e</a:t>
            </a:r>
            <a:r>
              <a:rPr lang="en-US" sz="28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-3(t-4)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u(t-4) =t×f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(t)                            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64060" y="3521818"/>
                <a:ext cx="7143750" cy="76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:r>
                  <a:rPr lang="en-US" sz="28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(t)=12 e</a:t>
                </a:r>
                <a:r>
                  <a:rPr lang="en-US" sz="28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-3(t-4)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u(t-4) , then F</a:t>
                </a:r>
                <a:r>
                  <a:rPr lang="en-US" sz="28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−4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+3</m:t>
                        </m:r>
                      </m:den>
                    </m:f>
                  </m:oMath>
                </a14:m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060" y="3521818"/>
                <a:ext cx="7143750" cy="762516"/>
              </a:xfrm>
              <a:prstGeom prst="rect">
                <a:avLst/>
              </a:prstGeom>
              <a:blipFill>
                <a:blip r:embed="rId2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Callout 8"/>
          <p:cNvSpPr/>
          <p:nvPr/>
        </p:nvSpPr>
        <p:spPr>
          <a:xfrm>
            <a:off x="8130880" y="2531513"/>
            <a:ext cx="2543175" cy="1371563"/>
          </a:xfrm>
          <a:prstGeom prst="wedgeEllipseCallout">
            <a:avLst>
              <a:gd name="adj1" fmla="val -62968"/>
              <a:gd name="adj2" fmla="val 52083"/>
            </a:avLst>
          </a:prstGeom>
          <a:solidFill>
            <a:srgbClr val="7FFF5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00FF"/>
                </a:solidFill>
                <a:latin typeface="Cambria" panose="02040503050406030204" pitchFamily="18" charset="0"/>
              </a:rPr>
              <a:t>Time Shift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97273" y="4469297"/>
                <a:ext cx="8143875" cy="10659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F(s)=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80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sz="2800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𝑑𝑠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80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sz="2800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i="1">
                                    <a:solidFill>
                                      <a:srgbClr val="7030A0"/>
                                    </a:solidFill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12</m:t>
                                </m:r>
                                <m:sSup>
                                  <m:sSupPr>
                                    <m:ctrlPr>
                                      <a:rPr lang="en-US" sz="2800" i="1">
                                        <a:solidFill>
                                          <a:srgbClr val="7030A0"/>
                                        </a:solidFill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800" b="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−4</m:t>
                                    </m:r>
                                    <m:r>
                                      <a:rPr lang="en-US" sz="2800" b="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28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8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+3</m:t>
                                </m:r>
                              </m:den>
                            </m:f>
                          </m:e>
                        </m:d>
                      </m:num>
                      <m:den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𝑑𝑠</m:t>
                        </m:r>
                      </m:den>
                    </m:f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48</m:t>
                        </m:r>
                        <m:sSup>
                          <m:sSupPr>
                            <m:ctrlPr>
                              <a:rPr lang="en-US" sz="2800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−4</m:t>
                            </m:r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+3)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  <m:sSup>
                          <m:sSupPr>
                            <m:ctrlPr>
                              <a:rPr lang="en-US" sz="2800" i="1" dirty="0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−4</m:t>
                            </m:r>
                            <m:r>
                              <a:rPr lang="en-US" sz="28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r>
                          <a:rPr lang="en-US" sz="28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+3</m:t>
                        </m:r>
                        <m:sSup>
                          <m:sSupPr>
                            <m:ctrlPr>
                              <a:rPr lang="en-US" sz="2800" i="1" dirty="0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800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73" y="4469297"/>
                <a:ext cx="8143875" cy="10659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Callout 10"/>
          <p:cNvSpPr/>
          <p:nvPr/>
        </p:nvSpPr>
        <p:spPr>
          <a:xfrm>
            <a:off x="8689931" y="4769422"/>
            <a:ext cx="2663869" cy="1371563"/>
          </a:xfrm>
          <a:prstGeom prst="wedgeEllipseCallout">
            <a:avLst>
              <a:gd name="adj1" fmla="val -71956"/>
              <a:gd name="adj2" fmla="val -25002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D60093"/>
                </a:solidFill>
                <a:latin typeface="Cambria" panose="02040503050406030204" pitchFamily="18" charset="0"/>
              </a:rPr>
              <a:t>Time Multiplication Property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641" y="521341"/>
            <a:ext cx="262866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Example </a:t>
            </a:r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4</a:t>
            </a:r>
            <a:endParaRPr lang="en-US" sz="4000" b="1" dirty="0">
              <a:solidFill>
                <a:srgbClr val="0000CC"/>
              </a:solidFill>
              <a:latin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9892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63535" y="1444388"/>
            <a:ext cx="8777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Determine Laplace Transform for the following function: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7468" y="2108408"/>
            <a:ext cx="3180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f(t) = 10 t</a:t>
            </a:r>
            <a:r>
              <a:rPr lang="en-US" sz="2800" baseline="300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sz="28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e</a:t>
            </a:r>
            <a:r>
              <a:rPr lang="en-US" sz="2800" baseline="300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-2t</a:t>
            </a:r>
            <a:r>
              <a:rPr lang="en-US" sz="28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u(t)                               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67468" y="2920501"/>
            <a:ext cx="5747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f(t) = t</a:t>
            </a:r>
            <a:r>
              <a:rPr lang="en-US" sz="32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3 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×10 e</a:t>
            </a:r>
            <a:r>
              <a:rPr lang="en-US" sz="32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-2t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u(t) = t</a:t>
            </a:r>
            <a:r>
              <a:rPr lang="en-US" sz="32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3 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× f</a:t>
            </a:r>
            <a:r>
              <a:rPr lang="en-US" sz="32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(t)                            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67468" y="3864320"/>
                <a:ext cx="2415858" cy="7913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:r>
                  <a:rPr lang="en-US" sz="3200" baseline="-25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r>
                  <a:rPr lang="en-US" sz="3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</m:den>
                    </m:f>
                  </m:oMath>
                </a14:m>
                <a:r>
                  <a:rPr lang="en-US" sz="3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468" y="3864320"/>
                <a:ext cx="2415858" cy="791370"/>
              </a:xfrm>
              <a:prstGeom prst="rect">
                <a:avLst/>
              </a:prstGeom>
              <a:blipFill>
                <a:blip r:embed="rId2"/>
                <a:stretch>
                  <a:fillRect l="-6566"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23775" y="4882825"/>
                <a:ext cx="4328373" cy="1061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F(s) = </a:t>
                </a:r>
                <a:r>
                  <a:rPr lang="en-US" sz="4400" dirty="0">
                    <a:solidFill>
                      <a:srgbClr val="CC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-</a:t>
                </a:r>
                <a:r>
                  <a:rPr lang="en-US" sz="32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3200" i="1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num>
                          <m:den>
                            <m:r>
                              <a:rPr lang="en-US" sz="3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+2</m:t>
                            </m:r>
                          </m:den>
                        </m:f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sz="3200" i="1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𝑑𝑠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60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</m:oMath>
                </a14:m>
                <a:endParaRPr lang="en-US" sz="3200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775" y="4882825"/>
                <a:ext cx="4328373" cy="1061573"/>
              </a:xfrm>
              <a:prstGeom prst="rect">
                <a:avLst/>
              </a:prstGeom>
              <a:blipFill>
                <a:blip r:embed="rId3"/>
                <a:stretch>
                  <a:fillRect l="-3662" b="-132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967468" y="572242"/>
            <a:ext cx="262866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Example </a:t>
            </a:r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5</a:t>
            </a:r>
            <a:endParaRPr lang="en-US" sz="4000" b="1" dirty="0">
              <a:solidFill>
                <a:srgbClr val="0000CC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472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26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AD08732-DA46-CBF2-8C19-852153DE9EAB}"/>
              </a:ext>
            </a:extLst>
          </p:cNvPr>
          <p:cNvSpPr txBox="1"/>
          <p:nvPr/>
        </p:nvSpPr>
        <p:spPr>
          <a:xfrm>
            <a:off x="683077" y="1296614"/>
            <a:ext cx="9881507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What is the primary advantage of using the Laplace Transform in circuit analysis?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Explain how the Laplace Transform simplifies solving differential equations. 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Explain the time shift property of the Laplace Transform.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What is the multiplication-by-time property of the Laplace Transform?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Explain how the Laplace Transform is applied to </a:t>
            </a:r>
            <a:r>
              <a:rPr lang="en-GB" dirty="0" err="1">
                <a:latin typeface="Cambria" panose="02040503050406030204" pitchFamily="18" charset="0"/>
                <a:ea typeface="Cambria" panose="02040503050406030204" pitchFamily="18" charset="0"/>
              </a:rPr>
              <a:t>analyze</a:t>
            </a: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 circuits in the frequency domain.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GB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GB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Solve activity on Moodle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7834CAD-9EBE-5BC1-BA52-6E49D41FD9CF}"/>
              </a:ext>
            </a:extLst>
          </p:cNvPr>
          <p:cNvSpPr txBox="1"/>
          <p:nvPr/>
        </p:nvSpPr>
        <p:spPr>
          <a:xfrm>
            <a:off x="771525" y="572242"/>
            <a:ext cx="2101024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Practice</a:t>
            </a:r>
            <a:endParaRPr lang="en-US" sz="4000" b="1" dirty="0">
              <a:solidFill>
                <a:srgbClr val="0000CC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8002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20539" y="5266932"/>
            <a:ext cx="80690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00CC"/>
                </a:solidFill>
                <a:latin typeface="Cambria" panose="02040503050406030204" pitchFamily="18" charset="0"/>
              </a:rPr>
              <a:t>Suggested Additional Problems for Ch. 12: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771575"/>
            <a:ext cx="96226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Cambria" panose="02040503050406030204" pitchFamily="18" charset="0"/>
              </a:rPr>
              <a:t>Example 12.25 (p. 585), 12.26 (p. 587) 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27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AD08732-DA46-CBF2-8C19-852153DE9EAB}"/>
              </a:ext>
            </a:extLst>
          </p:cNvPr>
          <p:cNvSpPr txBox="1"/>
          <p:nvPr/>
        </p:nvSpPr>
        <p:spPr>
          <a:xfrm>
            <a:off x="683077" y="1296614"/>
            <a:ext cx="988150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Laplace Transform Basics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Transforms time-domain signals into the frequency domain, simplifying the analysis of circuits.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Used to solve differential equations by transforming them into algebraic equations.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Key Properties of Laplace Transform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Linearity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Time Shift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Multiplication by Time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Common Examples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Laplace Transform of Unit Step Function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Laplace Transform of Exponential Function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Delta Function and its Laplace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Applications in Circuit Analysis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Conversion of time-domain circuit equations into the s-domain for easier solution.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7834CAD-9EBE-5BC1-BA52-6E49D41FD9CF}"/>
              </a:ext>
            </a:extLst>
          </p:cNvPr>
          <p:cNvSpPr txBox="1"/>
          <p:nvPr/>
        </p:nvSpPr>
        <p:spPr>
          <a:xfrm>
            <a:off x="771525" y="572242"/>
            <a:ext cx="2451312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Summary</a:t>
            </a:r>
            <a:endParaRPr lang="en-US" sz="4000" b="1" dirty="0">
              <a:solidFill>
                <a:srgbClr val="0000CC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450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950647" y="505391"/>
            <a:ext cx="4834261" cy="90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Recap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0646" y="1581297"/>
            <a:ext cx="8691373" cy="796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Introduction to basic signals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9F810C-9DAB-49B2-B45C-341744954A16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مربع نص 1">
            <a:extLst>
              <a:ext uri="{FF2B5EF4-FFF2-40B4-BE49-F238E27FC236}">
                <a16:creationId xmlns:a16="http://schemas.microsoft.com/office/drawing/2014/main" xmlns="" id="{7711DB52-DA0E-C95D-DFAF-CCC7BD2BE49D}"/>
              </a:ext>
            </a:extLst>
          </p:cNvPr>
          <p:cNvSpPr txBox="1"/>
          <p:nvPr/>
        </p:nvSpPr>
        <p:spPr>
          <a:xfrm>
            <a:off x="950647" y="2711422"/>
            <a:ext cx="48342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New Material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4183D16-35EC-852C-6B9E-C6ED3DBFD9D3}"/>
              </a:ext>
            </a:extLst>
          </p:cNvPr>
          <p:cNvSpPr txBox="1"/>
          <p:nvPr/>
        </p:nvSpPr>
        <p:spPr>
          <a:xfrm>
            <a:off x="1024126" y="3612887"/>
            <a:ext cx="8691373" cy="2365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Laplace transform analysis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3400" dirty="0">
                <a:solidFill>
                  <a:prstClr val="black"/>
                </a:solidFill>
                <a:latin typeface="Calibri"/>
              </a:rPr>
              <a:t>Properties of LaPlace transform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735183424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9F810C-9DAB-49B2-B45C-341744954A16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66F6C66-435D-19C9-753E-FB43FE2E13B8}"/>
              </a:ext>
            </a:extLst>
          </p:cNvPr>
          <p:cNvSpPr txBox="1"/>
          <p:nvPr/>
        </p:nvSpPr>
        <p:spPr>
          <a:xfrm>
            <a:off x="852677" y="1491128"/>
            <a:ext cx="9262874" cy="1951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2. an ability to compute responses of linear circuits with and without initial conditions via one-sided Laplace transform techniques. SO [1]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 </a:t>
            </a:r>
          </a:p>
        </p:txBody>
      </p:sp>
      <p:sp>
        <p:nvSpPr>
          <p:cNvPr id="9" name="مربع نص 1">
            <a:extLst>
              <a:ext uri="{FF2B5EF4-FFF2-40B4-BE49-F238E27FC236}">
                <a16:creationId xmlns:a16="http://schemas.microsoft.com/office/drawing/2014/main" xmlns="" id="{C21C7ED3-9CF9-F6A0-18E3-82DF544CCBB4}"/>
              </a:ext>
            </a:extLst>
          </p:cNvPr>
          <p:cNvSpPr txBox="1"/>
          <p:nvPr/>
        </p:nvSpPr>
        <p:spPr>
          <a:xfrm>
            <a:off x="852676" y="364901"/>
            <a:ext cx="4834261" cy="90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Learning Outcomes</a:t>
            </a:r>
          </a:p>
        </p:txBody>
      </p:sp>
    </p:spTree>
    <p:extLst>
      <p:ext uri="{BB962C8B-B14F-4D97-AF65-F5344CB8AC3E}">
        <p14:creationId xmlns:p14="http://schemas.microsoft.com/office/powerpoint/2010/main" val="2712466671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4831" y="781699"/>
            <a:ext cx="6036076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  <a:latin typeface="Cambria" panose="02040503050406030204" pitchFamily="18" charset="0"/>
              </a:rPr>
              <a:t>Laplace Transform Analysis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73AAE5E4-01BA-8066-ED73-AE85B58C76E6}"/>
              </a:ext>
            </a:extLst>
          </p:cNvPr>
          <p:cNvGrpSpPr/>
          <p:nvPr/>
        </p:nvGrpSpPr>
        <p:grpSpPr>
          <a:xfrm>
            <a:off x="1069849" y="3169056"/>
            <a:ext cx="9622535" cy="3145536"/>
            <a:chOff x="161516" y="1880558"/>
            <a:chExt cx="12030484" cy="4441178"/>
          </a:xfrm>
        </p:grpSpPr>
        <p:sp>
          <p:nvSpPr>
            <p:cNvPr id="5" name="Rounded Rectangle 4"/>
            <p:cNvSpPr/>
            <p:nvPr/>
          </p:nvSpPr>
          <p:spPr>
            <a:xfrm>
              <a:off x="3785525" y="1880558"/>
              <a:ext cx="4886403" cy="1397479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ambria" panose="02040503050406030204" pitchFamily="18" charset="0"/>
                </a:rPr>
                <a:t>Circuit 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Cambria" panose="02040503050406030204" pitchFamily="18" charset="0"/>
                </a:rPr>
                <a:t>(Differential Equation)</a:t>
              </a:r>
            </a:p>
          </p:txBody>
        </p:sp>
        <p:sp>
          <p:nvSpPr>
            <p:cNvPr id="6" name="Right Arrow 5"/>
            <p:cNvSpPr/>
            <p:nvPr/>
          </p:nvSpPr>
          <p:spPr>
            <a:xfrm>
              <a:off x="161516" y="2070338"/>
              <a:ext cx="3624009" cy="966159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0000CC"/>
                  </a:solidFill>
                  <a:latin typeface="Cambria" panose="02040503050406030204" pitchFamily="18" charset="0"/>
                </a:rPr>
                <a:t>Input Signal</a:t>
              </a:r>
            </a:p>
          </p:txBody>
        </p:sp>
        <p:sp>
          <p:nvSpPr>
            <p:cNvPr id="7" name="Right Arrow 6"/>
            <p:cNvSpPr/>
            <p:nvPr/>
          </p:nvSpPr>
          <p:spPr>
            <a:xfrm>
              <a:off x="8671925" y="2032958"/>
              <a:ext cx="3229653" cy="966159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0000CC"/>
                  </a:solidFill>
                  <a:latin typeface="Cambria" panose="02040503050406030204" pitchFamily="18" charset="0"/>
                </a:rPr>
                <a:t>Output Signal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381555" y="4313210"/>
              <a:ext cx="5693434" cy="194669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Cambria" panose="02040503050406030204" pitchFamily="18" charset="0"/>
                </a:rPr>
                <a:t>Laplace Transform (LT) of Circuit</a:t>
              </a:r>
            </a:p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Cambria" panose="02040503050406030204" pitchFamily="18" charset="0"/>
                </a:rPr>
                <a:t>(Differential Equation)</a:t>
              </a:r>
            </a:p>
          </p:txBody>
        </p:sp>
        <p:sp>
          <p:nvSpPr>
            <p:cNvPr id="9" name="Right Arrow 8"/>
            <p:cNvSpPr/>
            <p:nvPr/>
          </p:nvSpPr>
          <p:spPr>
            <a:xfrm>
              <a:off x="241540" y="4416726"/>
              <a:ext cx="3122762" cy="1846052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  <a:latin typeface="Cambria" panose="02040503050406030204" pitchFamily="18" charset="0"/>
                </a:rPr>
                <a:t>LT of Input Signal</a:t>
              </a: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9074989" y="4485736"/>
              <a:ext cx="3117011" cy="1836000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  <a:latin typeface="Cambria" panose="02040503050406030204" pitchFamily="18" charset="0"/>
                </a:rPr>
                <a:t>Output Signal in Laplace domain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1604514" y="2932981"/>
              <a:ext cx="17252" cy="1897811"/>
            </a:xfrm>
            <a:prstGeom prst="straightConnector1">
              <a:avLst/>
            </a:prstGeom>
            <a:ln w="63500">
              <a:headEnd type="none"/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10386204" y="3019245"/>
              <a:ext cx="17254" cy="1846053"/>
            </a:xfrm>
            <a:prstGeom prst="straightConnector1">
              <a:avLst/>
            </a:prstGeom>
            <a:ln w="63500">
              <a:headEnd type="triangle" w="lg" len="lg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6317042" y="3438322"/>
              <a:ext cx="1" cy="862641"/>
            </a:xfrm>
            <a:prstGeom prst="straightConnector1">
              <a:avLst/>
            </a:prstGeom>
            <a:ln w="63500">
              <a:solidFill>
                <a:srgbClr val="006600"/>
              </a:solidFill>
              <a:headEnd type="none"/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E34B2100-1899-6F2A-3907-8638A3D972BE}"/>
              </a:ext>
            </a:extLst>
          </p:cNvPr>
          <p:cNvSpPr/>
          <p:nvPr/>
        </p:nvSpPr>
        <p:spPr>
          <a:xfrm>
            <a:off x="874831" y="1783737"/>
            <a:ext cx="10094976" cy="105313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>
                <a:solidFill>
                  <a:schemeClr val="tx1"/>
                </a:solidFill>
              </a:rPr>
              <a:t>Laplace transform analysis technique transforms the time domain analysis of circuit, system, or differential equation to the frequency domain thus making it easier to solve.</a:t>
            </a:r>
          </a:p>
        </p:txBody>
      </p:sp>
    </p:spTree>
    <p:extLst>
      <p:ext uri="{BB962C8B-B14F-4D97-AF65-F5344CB8AC3E}">
        <p14:creationId xmlns:p14="http://schemas.microsoft.com/office/powerpoint/2010/main" val="2742616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21062" y="693341"/>
            <a:ext cx="6036076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  <a:latin typeface="Cambria" panose="02040503050406030204" pitchFamily="18" charset="0"/>
              </a:rPr>
              <a:t>Laplace Transform 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921062" y="1890467"/>
            <a:ext cx="111081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latin typeface="Cambria" panose="02040503050406030204" pitchFamily="18" charset="0"/>
              </a:rPr>
              <a:t>The </a:t>
            </a:r>
            <a:r>
              <a:rPr lang="lv-LV" sz="2400" dirty="0">
                <a:latin typeface="Cambria" panose="02040503050406030204" pitchFamily="18" charset="0"/>
              </a:rPr>
              <a:t>one-side</a:t>
            </a:r>
            <a:r>
              <a:rPr lang="lv-LV" sz="2400" i="1" dirty="0">
                <a:solidFill>
                  <a:srgbClr val="D60093"/>
                </a:solidFill>
                <a:latin typeface="Cambria" panose="02040503050406030204" pitchFamily="18" charset="0"/>
              </a:rPr>
              <a:t> </a:t>
            </a:r>
            <a:r>
              <a:rPr lang="en-US" sz="2400" i="1" dirty="0">
                <a:solidFill>
                  <a:srgbClr val="D60093"/>
                </a:solidFill>
                <a:latin typeface="Cambria" panose="02040503050406030204" pitchFamily="18" charset="0"/>
              </a:rPr>
              <a:t>Laplace Transform </a:t>
            </a:r>
            <a:r>
              <a:rPr lang="en-US" sz="2400" dirty="0">
                <a:latin typeface="Cambria" panose="02040503050406030204" pitchFamily="18" charset="0"/>
              </a:rPr>
              <a:t>of a Signal, a Function, or an Excitation is given by: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599069" y="2666757"/>
                <a:ext cx="6170902" cy="11578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320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320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320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320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sub>
                        <m:sup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320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3200" i="1" dirty="0">
                  <a:solidFill>
                    <a:srgbClr val="7030A0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069" y="2666757"/>
                <a:ext cx="6170902" cy="11578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982375" y="4100054"/>
                <a:ext cx="9688674" cy="12363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s =</a:t>
                </a:r>
                <a:r>
                  <a:rPr lang="en-US" sz="2400" dirty="0" err="1">
                    <a:solidFill>
                      <a:srgbClr val="FF0000"/>
                    </a:solidFill>
                    <a:latin typeface="Cambria" panose="02040503050406030204" pitchFamily="18" charset="0"/>
                  </a:rPr>
                  <a:t>jω</a:t>
                </a:r>
                <a:r>
                  <a:rPr lang="en-US" sz="2400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 is a complex variable </a:t>
                </a:r>
                <a:r>
                  <a:rPr lang="lv-LV" sz="2400" dirty="0">
                    <a:latin typeface="Cambria" panose="02040503050406030204" pitchFamily="18" charset="0"/>
                  </a:rPr>
                  <a:t>(</a:t>
                </a:r>
                <a:r>
                  <a:rPr lang="lv-LV" sz="2400" i="1" dirty="0">
                    <a:latin typeface="Cambria" panose="02040503050406030204" pitchFamily="18" charset="0"/>
                  </a:rPr>
                  <a:t>a complex frequency</a:t>
                </a:r>
                <a:r>
                  <a:rPr lang="lv-LV" sz="2400" dirty="0">
                    <a:latin typeface="Cambria" panose="02040503050406030204" pitchFamily="18" charset="0"/>
                  </a:rPr>
                  <a:t>)</a:t>
                </a:r>
                <a:r>
                  <a:rPr lang="en-GB" sz="2400" dirty="0">
                    <a:latin typeface="Cambria" panose="02040503050406030204" pitchFamily="18" charset="0"/>
                  </a:rPr>
                  <a:t> and </a:t>
                </a:r>
                <a:r>
                  <a:rPr lang="en-US" sz="2400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j=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rad>
                  </m:oMath>
                </a14:m>
                <a:endParaRPr lang="en-US" sz="2400" dirty="0">
                  <a:solidFill>
                    <a:srgbClr val="FF0000"/>
                  </a:solidFill>
                  <a:latin typeface="Cambria" panose="02040503050406030204" pitchFamily="18" charset="0"/>
                </a:endParaRPr>
              </a:p>
              <a:p>
                <a:endParaRPr lang="en-US" sz="2400" dirty="0">
                  <a:latin typeface="Cambria" panose="02040503050406030204" pitchFamily="18" charset="0"/>
                </a:endParaRPr>
              </a:p>
              <a:p>
                <a:endParaRPr lang="en-US" sz="2400" dirty="0">
                  <a:solidFill>
                    <a:srgbClr val="FF0000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375" y="4100054"/>
                <a:ext cx="9688674" cy="1236300"/>
              </a:xfrm>
              <a:prstGeom prst="rect">
                <a:avLst/>
              </a:prstGeom>
              <a:blipFill>
                <a:blip r:embed="rId4"/>
                <a:stretch>
                  <a:fillRect l="-943" t="-9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982375" y="4924175"/>
            <a:ext cx="108241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400" dirty="0">
                <a:latin typeface="Cambria" panose="02040503050406030204" pitchFamily="18" charset="0"/>
              </a:rPr>
              <a:t>F(s) is the frequency domain counterpart of f(t). </a:t>
            </a:r>
            <a:r>
              <a:rPr lang="en-GB" sz="2400" dirty="0">
                <a:latin typeface="Cambria" panose="02040503050406030204" pitchFamily="18" charset="0"/>
              </a:rPr>
              <a:t> </a:t>
            </a:r>
          </a:p>
          <a:p>
            <a:r>
              <a:rPr lang="lv-LV" sz="2400" i="1" dirty="0">
                <a:solidFill>
                  <a:srgbClr val="0000FF"/>
                </a:solidFill>
                <a:latin typeface="Cambria" panose="02040503050406030204" pitchFamily="18" charset="0"/>
              </a:rPr>
              <a:t>Analysis using Laplase transforms is often called </a:t>
            </a:r>
            <a:r>
              <a:rPr lang="lv-LV" sz="2400" i="1" u="sng" dirty="0">
                <a:solidFill>
                  <a:srgbClr val="0000FF"/>
                </a:solidFill>
                <a:latin typeface="Cambria" panose="02040503050406030204" pitchFamily="18" charset="0"/>
              </a:rPr>
              <a:t>frequency domain analysis</a:t>
            </a:r>
            <a:r>
              <a:rPr lang="lv-LV" sz="2400" i="1" dirty="0">
                <a:solidFill>
                  <a:srgbClr val="0000FF"/>
                </a:solidFill>
                <a:latin typeface="Cambria" panose="02040503050406030204" pitchFamily="18" charset="0"/>
              </a:rPr>
              <a:t>.</a:t>
            </a:r>
            <a:endParaRPr lang="en-US" sz="2400" i="1" dirty="0">
              <a:solidFill>
                <a:srgbClr val="0000FF"/>
              </a:solidFill>
              <a:latin typeface="Cambria" panose="020405030504060302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775082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158" y="1348170"/>
            <a:ext cx="4632519" cy="23104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965755" y="4159634"/>
                <a:ext cx="9854108" cy="113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U(s)</a:t>
                </a: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L[u(t )]=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3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sub>
                      <m:sup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32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32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sub>
                      <m:sup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eqArr>
                          <m:eqArrPr>
                            <m:ctrlPr>
                              <a:rPr lang="en-US" sz="320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sz="320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32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𝑠𝑡</m:t>
                                </m:r>
                              </m:sup>
                            </m:sSup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𝑑𝑡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sz="320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320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𝑠𝑡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den>
                            </m:f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bSup>
                              <m:sSubSupPr>
                                <m:ctrlPr>
                                  <a:rPr lang="en-US" sz="320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sz="320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sup>
                                    <m:eqArr>
                                      <m:eqArrPr>
                                        <m:ctrlPr>
                                          <a:rPr lang="en-US" sz="3200" b="0" i="1" smtClean="0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</m:e>
                                    </m:eqArr>
                                  </m:sup>
                                </m:sSup>
                              </m:sub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sup>
                            </m:sSub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eqArr>
                      </m:e>
                    </m:nary>
                  </m:oMath>
                </a14:m>
                <a:endParaRPr lang="en-US" sz="3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755" y="4159634"/>
                <a:ext cx="9854108" cy="1139094"/>
              </a:xfrm>
              <a:prstGeom prst="rect">
                <a:avLst/>
              </a:prstGeom>
              <a:blipFill>
                <a:blip r:embed="rId4"/>
                <a:stretch>
                  <a:fillRect l="-15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70429" y="2656296"/>
            <a:ext cx="5536427" cy="100235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446234" y="5275276"/>
                <a:ext cx="5756512" cy="866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3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  <m:sub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eqArr>
                              <m:eqArrPr>
                                <m:ctrlPr>
                                  <a:rPr lang="en-US" sz="3200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eqArr>
                          </m:sup>
                        </m:sSup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</m:sSubSup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sSub>
                      <m:sSubPr>
                        <m:ctrlPr>
                          <a:rPr lang="en-US" sz="32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…∞</m:t>
                        </m:r>
                      </m:sub>
                    </m:sSub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sSub>
                      <m:sSubPr>
                        <m:ctrlPr>
                          <a:rPr lang="en-US" sz="32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  <m:sub>
                        <m:sSup>
                          <m:sSupPr>
                            <m:ctrlPr>
                              <a:rPr lang="en-US" sz="320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sub>
                    </m:sSub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sz="3200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234" y="5275276"/>
                <a:ext cx="5756512" cy="866840"/>
              </a:xfrm>
              <a:prstGeom prst="rect">
                <a:avLst/>
              </a:prstGeom>
              <a:blipFill rotWithShape="0">
                <a:blip r:embed="rId6" cstate="print"/>
                <a:stretch>
                  <a:fillRect l="-2646" b="-8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788817" y="574015"/>
            <a:ext cx="5334345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Example 12.</a:t>
            </a:r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4</a:t>
            </a:r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 (p. 5</a:t>
            </a:r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56</a:t>
            </a:r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88817" y="1300628"/>
            <a:ext cx="67329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the Laplace tranform of the unit step U(s)</a:t>
            </a:r>
            <a:endParaRPr lang="en-US" sz="2400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7377797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31371" y="2184247"/>
            <a:ext cx="4920343" cy="147440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158" y="1348170"/>
            <a:ext cx="4632519" cy="23104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965755" y="4159634"/>
                <a:ext cx="9854108" cy="113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U(s)</a:t>
                </a: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L[u(t )]=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3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sub>
                      <m:sup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32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32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sub>
                      <m:sup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eqArr>
                          <m:eqArrPr>
                            <m:ctrlPr>
                              <a:rPr lang="en-US" sz="320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sz="320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32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𝑠𝑡</m:t>
                                </m:r>
                              </m:sup>
                            </m:sSup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𝑑𝑡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sz="320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320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𝑠𝑡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den>
                            </m:f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bSup>
                              <m:sSubSupPr>
                                <m:ctrlPr>
                                  <a:rPr lang="en-US" sz="320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sz="320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sup>
                                    <m:eqArr>
                                      <m:eqArrPr>
                                        <m:ctrlPr>
                                          <a:rPr lang="en-US" sz="3200" b="0" i="1" smtClean="0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</m:e>
                                    </m:eqArr>
                                  </m:sup>
                                </m:sSup>
                              </m:sub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sup>
                            </m:sSub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eqArr>
                      </m:e>
                    </m:nary>
                  </m:oMath>
                </a14:m>
                <a:endParaRPr lang="en-US" sz="3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755" y="4159634"/>
                <a:ext cx="9854108" cy="1139094"/>
              </a:xfrm>
              <a:prstGeom prst="rect">
                <a:avLst/>
              </a:prstGeom>
              <a:blipFill>
                <a:blip r:embed="rId4"/>
                <a:stretch>
                  <a:fillRect l="-15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446234" y="5275276"/>
                <a:ext cx="5756512" cy="866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3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  <m:sub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eqArr>
                              <m:eqArrPr>
                                <m:ctrlPr>
                                  <a:rPr lang="en-US" sz="3200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eqArr>
                          </m:sup>
                        </m:sSup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</m:sSubSup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sSub>
                      <m:sSubPr>
                        <m:ctrlPr>
                          <a:rPr lang="en-US" sz="32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…∞</m:t>
                        </m:r>
                      </m:sub>
                    </m:sSub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sSub>
                      <m:sSubPr>
                        <m:ctrlPr>
                          <a:rPr lang="en-US" sz="32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  <m:sub>
                        <m:sSup>
                          <m:sSupPr>
                            <m:ctrlPr>
                              <a:rPr lang="en-US" sz="320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sub>
                    </m:sSub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sz="3200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234" y="5275276"/>
                <a:ext cx="5756512" cy="866840"/>
              </a:xfrm>
              <a:prstGeom prst="rect">
                <a:avLst/>
              </a:prstGeom>
              <a:blipFill rotWithShape="0">
                <a:blip r:embed="rId6" cstate="print"/>
                <a:stretch>
                  <a:fillRect l="-2646" b="-8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788817" y="574015"/>
            <a:ext cx="5334345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Example 12.</a:t>
            </a:r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4</a:t>
            </a:r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 (p. 5</a:t>
            </a:r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56</a:t>
            </a:r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88817" y="1300628"/>
            <a:ext cx="67329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the Laplace tranform of the unit step U(s)</a:t>
            </a:r>
            <a:endParaRPr lang="en-US" sz="2400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870429" y="2184247"/>
            <a:ext cx="56905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Unit Step function u(t) =</a:t>
            </a:r>
            <a:r>
              <a:rPr lang="en-US" sz="8000" dirty="0" smtClean="0"/>
              <a:t>{</a:t>
            </a:r>
            <a:endParaRPr lang="en-US" sz="8000" dirty="0"/>
          </a:p>
        </p:txBody>
      </p:sp>
      <p:sp>
        <p:nvSpPr>
          <p:cNvPr id="6" name="TextBox 5"/>
          <p:cNvSpPr txBox="1"/>
          <p:nvPr/>
        </p:nvSpPr>
        <p:spPr>
          <a:xfrm>
            <a:off x="3537857" y="2515734"/>
            <a:ext cx="1621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lain"/>
            </a:pPr>
            <a:r>
              <a:rPr lang="en-US" dirty="0" smtClean="0"/>
              <a:t>t≥0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18237" y="2846623"/>
            <a:ext cx="1621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   t&lt;0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4543" y="304800"/>
            <a:ext cx="2764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salman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573030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829993" y="1693634"/>
                <a:ext cx="10508198" cy="719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b="1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F(s) </a:t>
                </a: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L[</a:t>
                </a:r>
                <a:r>
                  <a:rPr lang="en-US" sz="3200" dirty="0">
                    <a:latin typeface="Cambria" panose="02040503050406030204" pitchFamily="18" charset="0"/>
                  </a:rPr>
                  <a:t>K e</a:t>
                </a:r>
                <a:r>
                  <a:rPr lang="en-US" sz="3200" baseline="30000" dirty="0">
                    <a:latin typeface="Cambria" panose="02040503050406030204" pitchFamily="18" charset="0"/>
                  </a:rPr>
                  <a:t>-at</a:t>
                </a:r>
                <a:r>
                  <a:rPr lang="en-US" sz="3200" dirty="0">
                    <a:latin typeface="Cambria" panose="02040503050406030204" pitchFamily="18" charset="0"/>
                  </a:rPr>
                  <a:t> u(t)</a:t>
                </a: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]=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3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sub>
                      <m:sup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3200" i="1" dirty="0">
                            <a:latin typeface="Cambria" panose="020405030504060302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US" sz="3200" i="1" dirty="0">
                            <a:latin typeface="Cambria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3200" i="1" dirty="0">
                            <a:latin typeface="Cambria" panose="02040503050406030204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US" sz="3200" i="1" baseline="30000" dirty="0">
                            <a:latin typeface="Cambria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3200" i="1" baseline="30000" dirty="0">
                            <a:latin typeface="Cambria" panose="02040503050406030204" pitchFamily="18" charset="0"/>
                          </a:rPr>
                          <m:t>at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32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sub>
                      <m:sup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3200" i="1" dirty="0">
                            <a:latin typeface="Cambria" panose="020405030504060302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US" sz="3200" i="1" dirty="0">
                            <a:latin typeface="Cambria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3200" i="1" dirty="0">
                            <a:latin typeface="Cambria" panose="02040503050406030204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US" sz="3200" i="1" baseline="30000" dirty="0">
                            <a:latin typeface="Cambria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3200" i="1" baseline="30000" dirty="0">
                            <a:latin typeface="Cambria" panose="02040503050406030204" pitchFamily="18" charset="0"/>
                          </a:rPr>
                          <m:t>at</m:t>
                        </m:r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nary>
                  </m:oMath>
                </a14:m>
                <a:endParaRPr lang="en-US" sz="3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993" y="1693634"/>
                <a:ext cx="10508198" cy="719428"/>
              </a:xfrm>
              <a:prstGeom prst="rect">
                <a:avLst/>
              </a:prstGeom>
              <a:blipFill rotWithShape="0">
                <a:blip r:embed="rId3"/>
                <a:stretch>
                  <a:fillRect l="-1450" t="-3390" b="-16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641392" y="2535866"/>
                <a:ext cx="4696799" cy="8901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sz="3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36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36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sub>
                      <m:sup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36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b="1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𝑲</m:t>
                        </m:r>
                      </m:num>
                      <m:den>
                        <m:r>
                          <a:rPr lang="en-US" sz="3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  <m:r>
                          <a:rPr lang="en-US" sz="3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3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endParaRPr lang="en-US" sz="3600" b="1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1392" y="2535866"/>
                <a:ext cx="4696799" cy="890115"/>
              </a:xfrm>
              <a:prstGeom prst="rect">
                <a:avLst/>
              </a:prstGeom>
              <a:blipFill rotWithShape="0">
                <a:blip r:embed="rId4"/>
                <a:stretch>
                  <a:fillRect l="-3243" b="-5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829993" y="467846"/>
            <a:ext cx="5334345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Example 12.</a:t>
            </a:r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5</a:t>
            </a:r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 (p. 5</a:t>
            </a:r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57</a:t>
            </a:r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829993" y="1169938"/>
            <a:ext cx="39056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F(s) for f(t)=K</a:t>
            </a:r>
            <a:r>
              <a:rPr lang="en-US" sz="2400" dirty="0">
                <a:solidFill>
                  <a:srgbClr val="CC0000"/>
                </a:solidFill>
                <a:latin typeface="Cambria" panose="02040503050406030204" pitchFamily="18" charset="0"/>
              </a:rPr>
              <a:t>e</a:t>
            </a:r>
            <a:r>
              <a:rPr lang="en-US" sz="2400" baseline="30000" dirty="0">
                <a:solidFill>
                  <a:srgbClr val="CC0000"/>
                </a:solidFill>
                <a:latin typeface="Cambria" panose="02040503050406030204" pitchFamily="18" charset="0"/>
              </a:rPr>
              <a:t>-at</a:t>
            </a:r>
            <a:r>
              <a:rPr lang="en-US" sz="2400" dirty="0">
                <a:solidFill>
                  <a:srgbClr val="CC0000"/>
                </a:solidFill>
                <a:latin typeface="Cambria" panose="02040503050406030204" pitchFamily="18" charset="0"/>
              </a:rPr>
              <a:t> u(t)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82538" y="3777466"/>
            <a:ext cx="18949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CC"/>
                </a:solidFill>
                <a:latin typeface="Cambria" panose="02040503050406030204" pitchFamily="18" charset="0"/>
              </a:rPr>
              <a:t>Example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082538" y="5028479"/>
                <a:ext cx="4149067" cy="9611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987425"/>
                <a:r>
                  <a:rPr lang="el-GR" sz="2800" b="0" i="1" dirty="0">
                    <a:solidFill>
                      <a:srgbClr val="7030A0"/>
                    </a:solidFill>
                    <a:latin typeface="Cambria" panose="02040503050406030204" pitchFamily="18" charset="0"/>
                  </a:rPr>
                  <a:t>δ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0      </m:t>
                            </m:r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≠0</m:t>
                            </m:r>
                          </m:e>
                          <m:e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∞      </m:t>
                            </m:r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eqArr>
                      </m:e>
                    </m:d>
                  </m:oMath>
                </a14:m>
                <a:endParaRPr lang="en-US" sz="2800" dirty="0">
                  <a:solidFill>
                    <a:srgbClr val="7030A0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538" y="5028479"/>
                <a:ext cx="4149067" cy="961161"/>
              </a:xfrm>
              <a:prstGeom prst="rect">
                <a:avLst/>
              </a:prstGeom>
              <a:blipFill>
                <a:blip r:embed="rId5"/>
                <a:stretch>
                  <a:fillRect l="-52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6784017" y="4656242"/>
            <a:ext cx="25811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Cambria" panose="02040503050406030204" pitchFamily="18" charset="0"/>
              </a:rPr>
              <a:t>Delta(s) = L[</a:t>
            </a:r>
            <a:r>
              <a:rPr lang="el-GR" sz="2400" b="1" dirty="0">
                <a:latin typeface="Cambria" panose="02040503050406030204" pitchFamily="18" charset="0"/>
              </a:rPr>
              <a:t>δ(</a:t>
            </a:r>
            <a:r>
              <a:rPr lang="en-US" sz="2400" b="1" dirty="0">
                <a:latin typeface="Cambria" panose="02040503050406030204" pitchFamily="18" charset="0"/>
              </a:rPr>
              <a:t>t)]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880693" y="5201501"/>
                <a:ext cx="5712333" cy="10712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b="1" dirty="0">
                    <a:solidFill>
                      <a:srgbClr val="D60093"/>
                    </a:solidFill>
                    <a:latin typeface="Cambria" panose="02040503050406030204" pitchFamily="18" charset="0"/>
                  </a:rPr>
                  <a:t>Delta(s) </a:t>
                </a:r>
                <a:r>
                  <a:rPr lang="en-US" sz="2800" b="1" dirty="0">
                    <a:latin typeface="Cambria" panose="02040503050406030204" pitchFamily="18" charset="0"/>
                  </a:rPr>
                  <a:t>= L[</a:t>
                </a:r>
                <a:r>
                  <a:rPr lang="el-GR" sz="2800" b="1" dirty="0">
                    <a:latin typeface="Cambria" panose="02040503050406030204" pitchFamily="18" charset="0"/>
                  </a:rPr>
                  <a:t>δ (</a:t>
                </a:r>
                <a:r>
                  <a:rPr lang="en-US" sz="2800" b="1" dirty="0">
                    <a:latin typeface="Cambria" panose="02040503050406030204" pitchFamily="18" charset="0"/>
                  </a:rPr>
                  <a:t>t )] =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800" b="1" i="1">
                            <a:latin typeface="Cambria Math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2800" b="1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  <m:sup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sub>
                      <m:sup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m:rPr>
                            <m:nor/>
                          </m:rPr>
                          <a:rPr lang="el-GR" sz="2800" b="1" dirty="0">
                            <a:latin typeface="Cambria" panose="02040503050406030204" pitchFamily="18" charset="0"/>
                          </a:rPr>
                          <m:t>δ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sz="2800" b="1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𝒔𝒕</m:t>
                            </m:r>
                          </m:sup>
                        </m:sSup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𝒅𝒕</m:t>
                        </m:r>
                      </m:e>
                    </m:nary>
                  </m:oMath>
                </a14:m>
                <a:r>
                  <a:rPr lang="en-US" sz="2800" b="1" dirty="0">
                    <a:latin typeface="Cambria" panose="02040503050406030204" pitchFamily="18" charset="0"/>
                  </a:rPr>
                  <a:t> </a:t>
                </a:r>
              </a:p>
              <a:p>
                <a:r>
                  <a:rPr lang="en-US" sz="2800" b="1" dirty="0">
                    <a:latin typeface="Cambria" panose="02040503050406030204" pitchFamily="18" charset="0"/>
                  </a:rPr>
                  <a:t>	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𝒔𝒕</m:t>
                        </m:r>
                      </m:sup>
                    </m:sSup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sz="2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solidFill>
                          <a:srgbClr val="D60093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800" b="1" dirty="0">
                  <a:solidFill>
                    <a:srgbClr val="D60093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693" y="5201501"/>
                <a:ext cx="5712333" cy="1071255"/>
              </a:xfrm>
              <a:prstGeom prst="rect">
                <a:avLst/>
              </a:prstGeom>
              <a:blipFill>
                <a:blip r:embed="rId6"/>
                <a:stretch>
                  <a:fillRect l="-2241" t="-1136" b="-14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6784017" y="3959654"/>
            <a:ext cx="39056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400" b="1" dirty="0">
                <a:solidFill>
                  <a:srgbClr val="C00000"/>
                </a:solidFill>
                <a:latin typeface="Cambria" panose="02040503050406030204" pitchFamily="18" charset="0"/>
              </a:rPr>
              <a:t>Find </a:t>
            </a:r>
            <a:r>
              <a:rPr lang="en-US" sz="2400" b="1" dirty="0">
                <a:solidFill>
                  <a:srgbClr val="C00000"/>
                </a:solidFill>
                <a:latin typeface="Cambria" panose="02040503050406030204" pitchFamily="18" charset="0"/>
              </a:rPr>
              <a:t>Delta </a:t>
            </a:r>
            <a:r>
              <a:rPr lang="lv-LV" sz="2400" b="1" dirty="0">
                <a:solidFill>
                  <a:srgbClr val="C00000"/>
                </a:solidFill>
                <a:latin typeface="Cambria" panose="02040503050406030204" pitchFamily="18" charset="0"/>
              </a:rPr>
              <a:t>(s)</a:t>
            </a:r>
            <a:endParaRPr lang="en-US" sz="2400" b="1" dirty="0">
              <a:solidFill>
                <a:srgbClr val="CC0000"/>
              </a:solidFill>
              <a:latin typeface="Cambria" panose="020405030504060302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43267" y="4576007"/>
            <a:ext cx="47800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b="1" dirty="0">
                <a:solidFill>
                  <a:srgbClr val="006600"/>
                </a:solidFill>
                <a:latin typeface="Cambria" panose="02040503050406030204" pitchFamily="18" charset="0"/>
              </a:rPr>
              <a:t>Recall </a:t>
            </a:r>
            <a:r>
              <a:rPr lang="en-US" b="1" dirty="0">
                <a:solidFill>
                  <a:srgbClr val="006600"/>
                </a:solidFill>
                <a:latin typeface="Cambria" panose="02040503050406030204" pitchFamily="18" charset="0"/>
              </a:rPr>
              <a:t>Delta function (or Impulse function)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2930396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5887</TotalTime>
  <Words>2317</Words>
  <Application>Microsoft Office PowerPoint</Application>
  <PresentationFormat>Custom</PresentationFormat>
  <Paragraphs>293</Paragraphs>
  <Slides>27</Slides>
  <Notes>12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1_Office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SALMAN</cp:lastModifiedBy>
  <cp:revision>73</cp:revision>
  <dcterms:created xsi:type="dcterms:W3CDTF">2017-10-25T09:04:12Z</dcterms:created>
  <dcterms:modified xsi:type="dcterms:W3CDTF">2025-01-10T15:36:02Z</dcterms:modified>
</cp:coreProperties>
</file>