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90" r:id="rId2"/>
    <p:sldId id="274" r:id="rId3"/>
    <p:sldId id="281" r:id="rId4"/>
    <p:sldId id="288" r:id="rId5"/>
    <p:sldId id="273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8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5" autoAdjust="0"/>
    <p:restoredTop sz="94666"/>
  </p:normalViewPr>
  <p:slideViewPr>
    <p:cSldViewPr snapToGrid="0" snapToObjects="1">
      <p:cViewPr varScale="1">
        <p:scale>
          <a:sx n="81" d="100"/>
          <a:sy n="81" d="100"/>
        </p:scale>
        <p:origin x="-9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4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26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0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1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71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4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865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20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3600" b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36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2 – Spring 2025</a:t>
            </a:r>
            <a:endParaRPr lang="en-US" sz="36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21136" y="1098911"/>
                <a:ext cx="4435189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16+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6" y="1098911"/>
                <a:ext cx="4435189" cy="976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1135" y="2422886"/>
                <a:ext cx="4624792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(16+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(16+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5" y="2422886"/>
                <a:ext cx="4624792" cy="912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1135" y="3682677"/>
                <a:ext cx="5107617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5" y="3682677"/>
                <a:ext cx="5107617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79801" y="5228219"/>
                <a:ext cx="75902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=0.5</m:t>
                    </m:r>
                    <m:func>
                      <m:func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01" y="5228219"/>
                <a:ext cx="7590283" cy="492443"/>
              </a:xfrm>
              <a:prstGeom prst="rect">
                <a:avLst/>
              </a:prstGeom>
              <a:blipFill>
                <a:blip r:embed="rId5"/>
                <a:stretch>
                  <a:fillRect l="-2892" t="-15000" b="-3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7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35620" y="1191846"/>
            <a:ext cx="105911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Laplace transform of the signal </a:t>
            </a:r>
            <a:r>
              <a:rPr lang="en-US" sz="2200" i="1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f(t)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sketched in Figure below using the integration property.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5620" y="409100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12.21 (p. 580)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5451" y="2145323"/>
            <a:ext cx="4134461" cy="2965081"/>
            <a:chOff x="1085451" y="1800889"/>
            <a:chExt cx="4851265" cy="330951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257680" y="4514819"/>
              <a:ext cx="4197108" cy="1088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728499" y="2264588"/>
              <a:ext cx="7720" cy="227199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747145" y="2892212"/>
              <a:ext cx="1620249" cy="162711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4318" y="1800889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318" y="1800889"/>
                  <a:ext cx="81734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6957" b="-30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553791" y="4328180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791" y="4328180"/>
                  <a:ext cx="38292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085451" y="2661380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51" y="2661380"/>
                  <a:ext cx="44307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226" r="-161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441769" y="4620137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769" y="4620137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390" r="-339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74364" y="4600154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364" y="4600154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226" r="-161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V="1">
              <a:off x="1774077" y="2888144"/>
              <a:ext cx="1463326" cy="58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67394" y="2888144"/>
              <a:ext cx="1443451" cy="162667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606924" y="4648739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924" y="4648739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326" r="-581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7154044" y="2316400"/>
            <a:ext cx="4132196" cy="2576288"/>
            <a:chOff x="7051619" y="2654808"/>
            <a:chExt cx="4942429" cy="3103567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7508982" y="4536156"/>
              <a:ext cx="3966071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959912" y="2731133"/>
              <a:ext cx="16447" cy="302724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84675" y="3544769"/>
              <a:ext cx="1043183" cy="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1611123" y="4294866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1123" y="4294866"/>
                  <a:ext cx="38292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412908" y="334796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2908" y="3347966"/>
                  <a:ext cx="42351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448" r="-51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550652" y="455901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652" y="4559013"/>
                  <a:ext cx="423514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448" r="-51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9006839" y="4512272"/>
              <a:ext cx="0" cy="99050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006839" y="3544769"/>
              <a:ext cx="0" cy="99006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051619" y="2654808"/>
                  <a:ext cx="831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19" y="2654808"/>
                  <a:ext cx="83119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632" b="-31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8979950" y="5527543"/>
              <a:ext cx="1043183" cy="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023133" y="4549488"/>
              <a:ext cx="0" cy="99050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285102" y="5296710"/>
                  <a:ext cx="6527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02" y="5296710"/>
                  <a:ext cx="652743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898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8584788" y="4513896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788" y="4513896"/>
                  <a:ext cx="44307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4918" r="-163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716639" y="4124219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639" y="4124219"/>
                  <a:ext cx="61298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381" r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 42"/>
          <p:cNvSpPr/>
          <p:nvPr/>
        </p:nvSpPr>
        <p:spPr>
          <a:xfrm>
            <a:off x="1569589" y="5666154"/>
            <a:ext cx="10076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Note that the triangular waveform </a:t>
            </a:r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f(t)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is the integral of the square wave </a:t>
            </a:r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</a:p>
        </p:txBody>
      </p:sp>
    </p:spTree>
    <p:extLst>
      <p:ext uri="{BB962C8B-B14F-4D97-AF65-F5344CB8AC3E}">
        <p14:creationId xmlns:p14="http://schemas.microsoft.com/office/powerpoint/2010/main" val="39754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0138" y="1164259"/>
            <a:ext cx="582082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g(t 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(u(t )- u(t −T))-(u(t −T)- u(t −2T 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= u(t )- 2u(t −T)+ u(t − 2T)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877" y="438359"/>
            <a:ext cx="8216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Step 1. Represent the square wave </a:t>
            </a:r>
            <a:r>
              <a:rPr 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 in terms of steps and shifted steps: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77" y="2115994"/>
            <a:ext cx="4897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Step 2. Obtain the Laplace transform of </a:t>
            </a:r>
            <a:r>
              <a:rPr 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  <a:endParaRPr lang="en-US" sz="2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81877" y="2499102"/>
                <a:ext cx="7819731" cy="9596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[1−</m:t>
                      </m:r>
                      <m:sSup>
                        <m:s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0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77" y="2499102"/>
                <a:ext cx="7819731" cy="959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8963" y="3523158"/>
                <a:ext cx="9643039" cy="505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Step 3. Apply the integration property using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nary>
                      <m:naryPr>
                        <m:limLoc m:val="undOvr"/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/>
                        </m:sSup>
                      </m:sub>
                      <m:sup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63" y="3523158"/>
                <a:ext cx="9643039" cy="505075"/>
              </a:xfrm>
              <a:prstGeom prst="rect">
                <a:avLst/>
              </a:prstGeom>
              <a:blipFill>
                <a:blip r:embed="rId3"/>
                <a:stretch>
                  <a:fillRect l="-695" b="-10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41939" y="4143217"/>
                <a:ext cx="9457592" cy="12661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/>
                              </m:sSup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𝒅𝒒</m:t>
                              </m:r>
                            </m:e>
                          </m:nary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9" y="4143217"/>
                <a:ext cx="9457592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004512" y="1136992"/>
            <a:ext cx="67288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current (i(t)) flowing in the circuit below,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given that: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(t)= </a:t>
            </a:r>
            <a:r>
              <a:rPr lang="el-GR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(t),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(0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 = 1A,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(0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)= -2 V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65980" y="1955428"/>
            <a:ext cx="5606353" cy="2112645"/>
            <a:chOff x="2358997" y="3401198"/>
            <a:chExt cx="6792553" cy="2735223"/>
          </a:xfrm>
        </p:grpSpPr>
        <p:sp>
          <p:nvSpPr>
            <p:cNvPr id="3" name="Oval 2"/>
            <p:cNvSpPr/>
            <p:nvPr/>
          </p:nvSpPr>
          <p:spPr>
            <a:xfrm>
              <a:off x="3297390" y="4714815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3733159" y="4083008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" idx="4"/>
            </p:cNvCxnSpPr>
            <p:nvPr/>
          </p:nvCxnSpPr>
          <p:spPr>
            <a:xfrm flipH="1" flipV="1">
              <a:off x="3733159" y="5514915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749828" y="4083007"/>
              <a:ext cx="1462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11916" y="3854407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521479" y="3854407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54793" y="3854407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885221" y="4066338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10790" y="3871076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56659" y="4083007"/>
              <a:ext cx="7554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6722819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7032383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7328244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7628282" y="4079437"/>
              <a:ext cx="7554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383726" y="4079437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7965350" y="4962881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7784374" y="5179159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383726" y="5214877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749828" y="6081652"/>
              <a:ext cx="46338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211916" y="34394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   V</a:t>
              </a:r>
              <a:r>
                <a:rPr lang="en-US" b="1" baseline="-25000" dirty="0">
                  <a:latin typeface="Cambria" panose="02040503050406030204" pitchFamily="18" charset="0"/>
                </a:rPr>
                <a:t>R</a:t>
              </a:r>
              <a:r>
                <a:rPr lang="en-US" b="1" dirty="0">
                  <a:latin typeface="Cambria" panose="02040503050406030204" pitchFamily="18" charset="0"/>
                </a:rPr>
                <a:t>  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22819" y="340119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   V</a:t>
              </a:r>
              <a:r>
                <a:rPr lang="en-US" b="1" baseline="-25000" dirty="0">
                  <a:latin typeface="Cambria" panose="02040503050406030204" pitchFamily="18" charset="0"/>
                </a:rPr>
                <a:t>L</a:t>
              </a:r>
              <a:r>
                <a:rPr lang="en-US" b="1" dirty="0">
                  <a:latin typeface="Cambria" panose="02040503050406030204" pitchFamily="18" charset="0"/>
                </a:rPr>
                <a:t>  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67082" y="429493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4 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62126" y="427684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 H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25617" y="5389577"/>
              <a:ext cx="82426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0.25 F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1032" y="470121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639026" y="5330249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689436" y="4953289"/>
              <a:ext cx="4621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C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8997" y="4878849"/>
              <a:ext cx="84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in</a:t>
              </a:r>
              <a:r>
                <a:rPr lang="en-US" b="1" dirty="0">
                  <a:latin typeface="Cambria" panose="02040503050406030204" pitchFamily="18" charset="0"/>
                </a:rPr>
                <a:t> (t) 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70794" y="4664270"/>
              <a:ext cx="364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01552" y="5144511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sp>
          <p:nvSpPr>
            <p:cNvPr id="67" name="Arc 66"/>
            <p:cNvSpPr/>
            <p:nvPr/>
          </p:nvSpPr>
          <p:spPr>
            <a:xfrm>
              <a:off x="4856964" y="4843579"/>
              <a:ext cx="2304454" cy="750006"/>
            </a:xfrm>
            <a:prstGeom prst="arc">
              <a:avLst>
                <a:gd name="adj1" fmla="val 19266478"/>
                <a:gd name="adj2" fmla="val 557621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98113" y="4912960"/>
              <a:ext cx="5373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Cambria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000" dirty="0">
                  <a:latin typeface="Cambria" panose="02040503050406030204" pitchFamily="18" charset="0"/>
                  <a:ea typeface="Cambria Math" panose="02040503050406030204" pitchFamily="18" charset="0"/>
                </a:rPr>
                <a:t>(t)</a:t>
              </a:r>
              <a:endParaRPr lang="en-US" sz="2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43158" y="436649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12.26 (p. 587)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04686" y="2786398"/>
                <a:ext cx="2934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86" y="2786398"/>
                <a:ext cx="293497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91835" y="3465103"/>
                <a:ext cx="5875647" cy="12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35" y="3465103"/>
                <a:ext cx="5875647" cy="1290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82070" y="4906055"/>
                <a:ext cx="6006581" cy="12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4+1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70" y="4906055"/>
                <a:ext cx="6006581" cy="1290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60894F-25DF-DF61-24C7-C65D45174820}"/>
              </a:ext>
            </a:extLst>
          </p:cNvPr>
          <p:cNvSpPr txBox="1"/>
          <p:nvPr/>
        </p:nvSpPr>
        <p:spPr>
          <a:xfrm>
            <a:off x="7928437" y="5366662"/>
            <a:ext cx="2512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Since V</a:t>
            </a:r>
            <a:r>
              <a:rPr lang="en-US" sz="2400" baseline="-250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(t)= </a:t>
            </a:r>
            <a:r>
              <a:rPr lang="el-GR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(t)</a:t>
            </a:r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06571" y="420230"/>
            <a:ext cx="4524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By applying LT to the obtained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60788" y="907998"/>
                <a:ext cx="8176854" cy="820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+1×[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]+4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88" y="907998"/>
                <a:ext cx="8176854" cy="820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1971" y="2878199"/>
            <a:ext cx="157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Solve for I(s)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3780" y="3093361"/>
                <a:ext cx="6613862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80" y="3093361"/>
                <a:ext cx="6613862" cy="765402"/>
              </a:xfrm>
              <a:prstGeom prst="rect">
                <a:avLst/>
              </a:prstGeom>
              <a:blipFill>
                <a:blip r:embed="rId3"/>
                <a:stretch>
                  <a:fillRect t="-3968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15540" y="3913703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 B=-2, A=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45051" y="5250651"/>
                <a:ext cx="70083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51" y="5250651"/>
                <a:ext cx="70083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6571" y="4628243"/>
            <a:ext cx="307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LT to get i(t)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627E0A0-AB06-CE86-E67E-50DF895A2277}"/>
                  </a:ext>
                </a:extLst>
              </p:cNvPr>
              <p:cNvSpPr txBox="1"/>
              <p:nvPr/>
            </p:nvSpPr>
            <p:spPr>
              <a:xfrm>
                <a:off x="2110801" y="1700746"/>
                <a:ext cx="6094476" cy="636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+1+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27E0A0-AB06-CE86-E67E-50DF895A2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01" y="1700746"/>
                <a:ext cx="6094476" cy="636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93BFCA2-AA1C-A75C-F612-8D46C79683FC}"/>
                  </a:ext>
                </a:extLst>
              </p:cNvPr>
              <p:cNvSpPr txBox="1"/>
              <p:nvPr/>
            </p:nvSpPr>
            <p:spPr>
              <a:xfrm>
                <a:off x="2110801" y="2203223"/>
                <a:ext cx="6094476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BFCA2-AA1C-A75C-F612-8D46C796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01" y="2203223"/>
                <a:ext cx="6094476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2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771525" y="425757"/>
            <a:ext cx="98815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differentiation in the time domain translate to the s-domain using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integration property of Laplace transforms is used to simplify solving circuits with capacitors and inductors.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After solving an equation in the s-domain, what is the process of using the inverse Laplace transform to find the time-domain solution?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is the Laplace transform particularly useful for handling initial conditions in circuits? Give an example of how it simplifies solving a differential equation.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689983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 – Use AI and answer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4594" y="5141545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594" y="5701642"/>
            <a:ext cx="9033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12.27 (p. 588),  Exercise (p. 588) ???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6CE1C-C844-CC4C-2C89-9648BD73E38B}"/>
              </a:ext>
            </a:extLst>
          </p:cNvPr>
          <p:cNvSpPr txBox="1"/>
          <p:nvPr/>
        </p:nvSpPr>
        <p:spPr>
          <a:xfrm>
            <a:off x="771525" y="43797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02F9D8D-7DAB-2F30-ADFC-02A57C551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3115" y="1212137"/>
            <a:ext cx="114088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Differentiation Property</a:t>
            </a: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Differentiation in time domain = Multiplication by s in the s-domain.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Property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in time domain = Division by s in the s-domain.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Steps to Solve Differential Equations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the Laplace transform to both sides of the equation.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for the unknown function in the s-domain (e.g., F(s)F(s)F(s)).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the inverse Laplace transform to obtain the solution in the time 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9647684" cy="78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GCA 1 (individual) </a:t>
            </a: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Week 5 (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Second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259252"/>
            <a:ext cx="1110800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Types of Partial Fraction Expansions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Repeated Poles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Applying the Inverse Laplace Transform to the  Decomposed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96102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5" y="3612887"/>
            <a:ext cx="11108004" cy="259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Solution of Integral-Differential Equations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Time Differentiation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Integration Property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 Laplace Transform to given differential or integral equation.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602" y="648381"/>
            <a:ext cx="76187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Time Differentiation Property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02" y="5453205"/>
            <a:ext cx="1144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Differentiation in the time domain is equivalent to multiplication by s in the s-domain.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8157" y="4193395"/>
                <a:ext cx="9847760" cy="739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𝒅𝒕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×F(s)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−…</m:t>
                    </m:r>
                    <m:sSup>
                      <m:sSupPr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57" y="4193395"/>
                <a:ext cx="9847760" cy="739754"/>
              </a:xfrm>
              <a:prstGeom prst="rect">
                <a:avLst/>
              </a:prstGeom>
              <a:blipFill>
                <a:blip r:embed="rId3"/>
                <a:stretch>
                  <a:fillRect l="-1300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9094" y="2786654"/>
                <a:ext cx="5204738" cy="778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𝒅𝒕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̇"/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4" y="2786654"/>
                <a:ext cx="5204738" cy="778996"/>
              </a:xfrm>
              <a:prstGeom prst="rect">
                <a:avLst/>
              </a:prstGeom>
              <a:blipFill>
                <a:blip r:embed="rId4"/>
                <a:stretch>
                  <a:fillRect l="-2462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9094" y="1428740"/>
                <a:ext cx="3481446" cy="71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4" y="1428740"/>
                <a:ext cx="3481446" cy="717119"/>
              </a:xfrm>
              <a:prstGeom prst="rect">
                <a:avLst/>
              </a:prstGeom>
              <a:blipFill>
                <a:blip r:embed="rId5"/>
                <a:stretch>
                  <a:fillRect l="-3678" b="-9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65BDC8F-0263-A0B0-6FAA-45306234E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565C50-E748-144D-EE38-D33ACC68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4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lc circui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10923"/>
          <a:stretch/>
        </p:blipFill>
        <p:spPr bwMode="auto">
          <a:xfrm>
            <a:off x="7456573" y="2133614"/>
            <a:ext cx="4497111" cy="27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05364" y="869138"/>
                <a:ext cx="1187339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For the circuit shown: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and L=0.5H, Calculate the voltage across the inductor L, </a:t>
                </a:r>
                <a:r>
                  <a:rPr lang="en-US" sz="24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(t). (</a:t>
                </a:r>
                <a:r>
                  <a:rPr lang="en-US" sz="2400" i="1" u="sng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assume zero initial conditions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1-Use the time domain.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2-Use the S domain.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869138"/>
                <a:ext cx="11873396" cy="1938992"/>
              </a:xfrm>
              <a:prstGeom prst="rect">
                <a:avLst/>
              </a:prstGeom>
              <a:blipFill>
                <a:blip r:embed="rId3"/>
                <a:stretch>
                  <a:fillRect l="-821" t="-2516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05027" y="251716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0A073420-6973-7C43-B520-D0AAF309402E}"/>
                  </a:ext>
                </a:extLst>
              </p:cNvPr>
              <p:cNvSpPr txBox="1"/>
              <p:nvPr/>
            </p:nvSpPr>
            <p:spPr>
              <a:xfrm>
                <a:off x="86348" y="2727498"/>
                <a:ext cx="4585146" cy="820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073420-6973-7C43-B520-D0AAF309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" y="2727498"/>
                <a:ext cx="4585146" cy="820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8CEE10CA-39FE-E945-BEA9-CCD929F95A8D}"/>
                  </a:ext>
                </a:extLst>
              </p:cNvPr>
              <p:cNvSpPr/>
              <p:nvPr/>
            </p:nvSpPr>
            <p:spPr>
              <a:xfrm>
                <a:off x="1005364" y="3771597"/>
                <a:ext cx="9454383" cy="2126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A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4×6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+2−2)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2800" dirty="0">
                  <a:ea typeface="Cambria Math" panose="02040503050406030204" pitchFamily="18" charset="0"/>
                </a:endParaRPr>
              </a:p>
              <a:p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EE10CA-39FE-E945-BEA9-CCD929F95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3771597"/>
                <a:ext cx="9454383" cy="2126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D03E2165-EF8C-3144-B180-FE3FE5FCBEA6}"/>
                  </a:ext>
                </a:extLst>
              </p:cNvPr>
              <p:cNvSpPr/>
              <p:nvPr/>
            </p:nvSpPr>
            <p:spPr>
              <a:xfrm>
                <a:off x="1005364" y="5832283"/>
                <a:ext cx="90626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3E2165-EF8C-3144-B180-FE3FE5FCB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5832283"/>
                <a:ext cx="90626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6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29271" y="532936"/>
            <a:ext cx="506978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Integration Property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9271" y="1618159"/>
            <a:ext cx="10962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Integration in the time domain is equivalent to division by s in the S-domain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7283" y="2284819"/>
                <a:ext cx="337162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83" y="2284819"/>
                <a:ext cx="3371629" cy="1369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0582" y="4167818"/>
                <a:ext cx="5497787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82" y="4167818"/>
                <a:ext cx="5497787" cy="1369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7056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817" y="369575"/>
            <a:ext cx="8072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As a result, the common question is: you told us that the Laplace transform does not look at function values for t &lt; 0. And this is true. So how is the question resolved? Actually we are finding the Laplace transform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6652" y="2508626"/>
                <a:ext cx="8267969" cy="666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𝑖𝑚𝑝𝑙𝑦𝑖𝑛𝑔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p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52" y="2508626"/>
                <a:ext cx="8267969" cy="666721"/>
              </a:xfrm>
              <a:prstGeom prst="rect">
                <a:avLst/>
              </a:prstGeom>
              <a:blipFill rotWithShape="0">
                <a:blip r:embed="rId2"/>
                <a:stretch>
                  <a:fillRect t="-1835" b="-27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130030" y="1908207"/>
            <a:ext cx="2213245" cy="49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It is also clear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441" y="3543920"/>
                <a:ext cx="8613192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1" y="3543920"/>
                <a:ext cx="8613192" cy="712887"/>
              </a:xfrm>
              <a:prstGeom prst="rect">
                <a:avLst/>
              </a:prstGeom>
              <a:blipFill rotWithShape="0">
                <a:blip r:embed="rId3"/>
                <a:stretch>
                  <a:fillRect l="-1487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9993" y="4578699"/>
                <a:ext cx="10498387" cy="1424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Rearranging we obtain:  </a:t>
                </a: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p>
                          <m:e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4578699"/>
                <a:ext cx="10498387" cy="1424429"/>
              </a:xfrm>
              <a:prstGeom prst="rect">
                <a:avLst/>
              </a:prstGeom>
              <a:blipFill>
                <a:blip r:embed="rId4"/>
                <a:stretch>
                  <a:fillRect l="-1161" t="-4274" b="-4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00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0787" y="1579995"/>
            <a:ext cx="7287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solution to the following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1446" y="1961088"/>
                <a:ext cx="4540337" cy="1200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16</m:t>
                      </m:r>
                      <m:nary>
                        <m:naryPr>
                          <m:limLoc m:val="undOvr"/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46" y="1961088"/>
                <a:ext cx="4540337" cy="1200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470787" y="3374479"/>
            <a:ext cx="548958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37042" y="3955609"/>
                <a:ext cx="4674741" cy="84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42" y="3955609"/>
                <a:ext cx="4674741" cy="846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12345" y="5182053"/>
                <a:ext cx="425853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45" y="5182053"/>
                <a:ext cx="4258538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5704" y="356918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4095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1638</Words>
  <Application>Microsoft Office PowerPoint</Application>
  <PresentationFormat>Custom</PresentationFormat>
  <Paragraphs>144</Paragraphs>
  <Slides>16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58</cp:revision>
  <dcterms:created xsi:type="dcterms:W3CDTF">2017-10-25T09:04:12Z</dcterms:created>
  <dcterms:modified xsi:type="dcterms:W3CDTF">2025-01-13T14:23:57Z</dcterms:modified>
</cp:coreProperties>
</file>