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6"/>
  </p:notesMasterIdLst>
  <p:sldIdLst>
    <p:sldId id="293" r:id="rId5"/>
    <p:sldId id="291" r:id="rId6"/>
    <p:sldId id="294" r:id="rId7"/>
    <p:sldId id="259" r:id="rId8"/>
    <p:sldId id="260" r:id="rId9"/>
    <p:sldId id="290" r:id="rId10"/>
    <p:sldId id="292" r:id="rId11"/>
    <p:sldId id="278" r:id="rId12"/>
    <p:sldId id="279" r:id="rId13"/>
    <p:sldId id="280" r:id="rId14"/>
    <p:sldId id="269" r:id="rId15"/>
    <p:sldId id="431" r:id="rId16"/>
    <p:sldId id="270" r:id="rId17"/>
    <p:sldId id="285" r:id="rId18"/>
    <p:sldId id="432" r:id="rId19"/>
    <p:sldId id="288" r:id="rId20"/>
    <p:sldId id="433" r:id="rId21"/>
    <p:sldId id="289" r:id="rId22"/>
    <p:sldId id="434" r:id="rId23"/>
    <p:sldId id="430" r:id="rId24"/>
    <p:sldId id="42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6" autoAdjust="0"/>
  </p:normalViewPr>
  <p:slideViewPr>
    <p:cSldViewPr snapToGrid="0" snapToObjects="1">
      <p:cViewPr varScale="1">
        <p:scale>
          <a:sx n="85" d="100"/>
          <a:sy n="85" d="100"/>
        </p:scale>
        <p:origin x="-12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4F0136-E56C-4962-B0D8-E4917F1BA31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04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D6BC04-BA9B-4E71-A913-5B8A62CCF22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78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D6BC04-BA9B-4E71-A913-5B8A62CCF22A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46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D6BC04-BA9B-4E71-A913-5B8A62CCF22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95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4F0136-E56C-4962-B0D8-E4917F1BA31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30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4F0136-E56C-4962-B0D8-E4917F1BA31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308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3C977D-D6AA-4A76-B755-E7B70090EE2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341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4F0136-E56C-4962-B0D8-E4917F1BA315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04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21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2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1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42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1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74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3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936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69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emf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107259" y="3749458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2705568" y="2636408"/>
            <a:ext cx="39895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Filters – Part A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Band Pass Filter (BPF)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186C29-B4AC-4ED2-9950-A13ECBB5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21" y="3586874"/>
            <a:ext cx="4750279" cy="2774802"/>
          </a:xfrm>
          <a:prstGeom prst="rect">
            <a:avLst/>
          </a:prstGeom>
        </p:spPr>
      </p:pic>
      <p:pic>
        <p:nvPicPr>
          <p:cNvPr id="3076" name="Picture 4" descr="Frequency Response of ideal band pass filter">
            <a:extLst>
              <a:ext uri="{FF2B5EF4-FFF2-40B4-BE49-F238E27FC236}">
                <a16:creationId xmlns:a16="http://schemas.microsoft.com/office/drawing/2014/main" xmlns="" id="{A69C1792-2F03-4A4F-8826-C667BC46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721" y="256657"/>
            <a:ext cx="4750279" cy="324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2DF65EE-3453-4B18-96F9-C584AA0AA18E}"/>
              </a:ext>
            </a:extLst>
          </p:cNvPr>
          <p:cNvSpPr txBox="1"/>
          <p:nvPr/>
        </p:nvSpPr>
        <p:spPr>
          <a:xfrm>
            <a:off x="731520" y="1043696"/>
            <a:ext cx="6584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ideal Band pass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passes signals with frequencies between certain values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outside these values. These values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cutoff frequencies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FE4304-FBD6-401E-9332-8706D1AFA822}"/>
              </a:ext>
            </a:extLst>
          </p:cNvPr>
          <p:cNvSpPr txBox="1"/>
          <p:nvPr/>
        </p:nvSpPr>
        <p:spPr>
          <a:xfrm>
            <a:off x="729644" y="3450781"/>
            <a:ext cx="61192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 band pass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are attenuated to 70.7% (-3 dB) of its original amplitude.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in between these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are called “Pass Band”, and the frequencies outside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are called the “Stop Band”.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9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8893" y="402452"/>
            <a:ext cx="513172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Low Pass Filter (LPF)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2266" y="1167302"/>
            <a:ext cx="8328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A low-pass filter passes low frequency signals, and rejects signals at frequencies above the filter's cutoff frequency,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907167" y="2077492"/>
            <a:ext cx="4684936" cy="1235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55046" y="4177215"/>
                <a:ext cx="8328622" cy="1078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baseline="-25000" dirty="0">
                    <a:latin typeface="Cambria" panose="02040503050406030204" pitchFamily="18" charset="0"/>
                  </a:rPr>
                  <a:t>0</a:t>
                </a:r>
                <a:r>
                  <a:rPr lang="en-US" sz="2200" dirty="0">
                    <a:latin typeface="Cambria" panose="02040503050406030204" pitchFamily="18" charset="0"/>
                  </a:rPr>
                  <a:t>: is the magnitude of pole frequency like in BP filter, and </a:t>
                </a:r>
                <a:r>
                  <a:rPr lang="el-GR" sz="22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dirty="0">
                    <a:latin typeface="Cambria" panose="02040503050406030204" pitchFamily="18" charset="0"/>
                  </a:rPr>
                  <a:t> is the real part of the pole frequency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6" y="4177215"/>
                <a:ext cx="8328622" cy="1078629"/>
              </a:xfrm>
              <a:prstGeom prst="rect">
                <a:avLst/>
              </a:prstGeom>
              <a:blipFill>
                <a:blip r:embed="rId4"/>
                <a:stretch>
                  <a:fillRect l="-952" b="-107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58893" y="3491090"/>
                <a:ext cx="5686426" cy="540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00FF"/>
                    </a:solidFill>
                  </a:rPr>
                  <a:t>The poles of the TF are :      </a:t>
                </a:r>
                <a:r>
                  <a:rPr lang="en-US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sz="2200" i="1" baseline="-25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1,2</a:t>
                </a:r>
                <a:r>
                  <a:rPr lang="en-US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= -</a:t>
                </a:r>
                <a:r>
                  <a:rPr lang="el-GR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± j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i="1" baseline="-25000" dirty="0" err="1">
                    <a:solidFill>
                      <a:srgbClr val="0000FF"/>
                    </a:solidFill>
                    <a:latin typeface="Cambria" panose="02040503050406030204" pitchFamily="18" charset="0"/>
                  </a:rPr>
                  <a:t>d</a:t>
                </a:r>
                <a:endParaRPr lang="en-US" sz="2200" i="1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93" y="3491090"/>
                <a:ext cx="5686426" cy="540212"/>
              </a:xfrm>
              <a:prstGeom prst="rect">
                <a:avLst/>
              </a:prstGeom>
              <a:blipFill>
                <a:blip r:embed="rId5"/>
                <a:stretch>
                  <a:fillRect l="-1072" b="-21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02106" y="5407924"/>
                <a:ext cx="1855380" cy="637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m:rPr>
                          <m:nor/>
                        </m:rPr>
                        <a:rPr lang="en-US" sz="2000" b="1" baseline="-25000" dirty="0">
                          <a:latin typeface="Cambria" panose="02040503050406030204" pitchFamily="18" charset="0"/>
                        </a:rPr>
                        <m:t>0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06" y="5407924"/>
                <a:ext cx="1855380" cy="637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158893" y="5526450"/>
            <a:ext cx="263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The peak frequency is :</a:t>
            </a:r>
          </a:p>
        </p:txBody>
      </p:sp>
    </p:spTree>
    <p:extLst>
      <p:ext uri="{BB962C8B-B14F-4D97-AF65-F5344CB8AC3E}">
        <p14:creationId xmlns:p14="http://schemas.microsoft.com/office/powerpoint/2010/main" val="16318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8893" y="402452"/>
            <a:ext cx="513172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Low Pass Filter (LPF)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2266" y="1167302"/>
            <a:ext cx="8328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A low-pass filter passes low frequency signals, and rejects signals at frequencies above the filter's cutoff frequency,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55046" y="4177215"/>
                <a:ext cx="8328622" cy="1078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baseline="-25000" dirty="0">
                    <a:latin typeface="Cambria" panose="02040503050406030204" pitchFamily="18" charset="0"/>
                  </a:rPr>
                  <a:t>0</a:t>
                </a:r>
                <a:r>
                  <a:rPr lang="en-US" sz="2200" dirty="0">
                    <a:latin typeface="Cambria" panose="02040503050406030204" pitchFamily="18" charset="0"/>
                  </a:rPr>
                  <a:t>: is the magnitude of pole frequency like in BP filter, and </a:t>
                </a:r>
                <a:r>
                  <a:rPr lang="el-GR" sz="22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dirty="0">
                    <a:latin typeface="Cambria" panose="02040503050406030204" pitchFamily="18" charset="0"/>
                  </a:rPr>
                  <a:t> is the real part of the pole frequency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6" y="4177215"/>
                <a:ext cx="8328622" cy="1078629"/>
              </a:xfrm>
              <a:prstGeom prst="rect">
                <a:avLst/>
              </a:prstGeom>
              <a:blipFill>
                <a:blip r:embed="rId4"/>
                <a:stretch>
                  <a:fillRect l="-952" b="-107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58893" y="3491090"/>
                <a:ext cx="5686426" cy="540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00FF"/>
                    </a:solidFill>
                  </a:rPr>
                  <a:t>The poles of the TF are :      </a:t>
                </a:r>
                <a:r>
                  <a:rPr lang="en-US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sz="2200" i="1" baseline="-25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1,2</a:t>
                </a:r>
                <a:r>
                  <a:rPr lang="en-US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= -</a:t>
                </a:r>
                <a:r>
                  <a:rPr lang="el-GR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± j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i="1" baseline="-25000" dirty="0" err="1">
                    <a:solidFill>
                      <a:srgbClr val="0000FF"/>
                    </a:solidFill>
                    <a:latin typeface="Cambria" panose="02040503050406030204" pitchFamily="18" charset="0"/>
                  </a:rPr>
                  <a:t>d</a:t>
                </a:r>
                <a:endParaRPr lang="en-US" sz="2200" i="1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93" y="3491090"/>
                <a:ext cx="5686426" cy="540212"/>
              </a:xfrm>
              <a:prstGeom prst="rect">
                <a:avLst/>
              </a:prstGeom>
              <a:blipFill>
                <a:blip r:embed="rId5"/>
                <a:stretch>
                  <a:fillRect l="-1072" b="-21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02106" y="5407924"/>
                <a:ext cx="1855380" cy="637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m:rPr>
                          <m:nor/>
                        </m:rPr>
                        <a:rPr lang="en-US" sz="2000" b="1" baseline="-25000" dirty="0">
                          <a:latin typeface="Cambria" panose="02040503050406030204" pitchFamily="18" charset="0"/>
                        </a:rPr>
                        <m:t>0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06" y="5407924"/>
                <a:ext cx="1855380" cy="637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158893" y="5526450"/>
            <a:ext cx="263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The peak frequency is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473735" y="2243663"/>
                <a:ext cx="5056742" cy="110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latin typeface="Cambria Math"/>
                          </a:rPr>
                          <m:t>𝑲</m:t>
                        </m:r>
                        <m:sSubSup>
                          <m:sSubSupPr>
                            <m:ctrlPr>
                              <a:rPr lang="en-US" sz="3600" b="1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3600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3600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lang="en-US" sz="3600" b="1" i="1" smtClean="0">
                            <a:latin typeface="Cambria Math"/>
                          </a:rPr>
                          <m:t>𝑺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3600" b="1" i="1" smtClean="0">
                            <a:latin typeface="Cambria Math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3600" b="1" i="1" smtClean="0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3600" b="1" i="1" smtClean="0">
                            <a:latin typeface="Cambria Math"/>
                            <a:ea typeface="Cambria Math"/>
                          </a:rPr>
                          <m:t>𝑺</m:t>
                        </m:r>
                        <m:r>
                          <a:rPr lang="en-US" sz="3600" b="1" i="1" smtClean="0">
                            <a:latin typeface="Cambria Math"/>
                            <a:ea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en-US" sz="3600" b="1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3600" b="1" i="1" smtClean="0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sz="3600" b="1" i="1" smtClean="0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36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n-US" sz="3600" b="1" i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35" y="2243663"/>
                <a:ext cx="5056742" cy="1100751"/>
              </a:xfrm>
              <a:prstGeom prst="rect">
                <a:avLst/>
              </a:prstGeom>
              <a:blipFill rotWithShape="1">
                <a:blip r:embed="rId7"/>
                <a:stretch>
                  <a:fillRect l="-3739" b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55046" y="110169"/>
            <a:ext cx="25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9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b="5657"/>
          <a:stretch/>
        </p:blipFill>
        <p:spPr>
          <a:xfrm>
            <a:off x="8425181" y="2778905"/>
            <a:ext cx="3766819" cy="3691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49910" y="1093514"/>
                <a:ext cx="7209370" cy="832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frequency response is given by: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𝑗𝑤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0" y="1093514"/>
                <a:ext cx="7209370" cy="832536"/>
              </a:xfrm>
              <a:prstGeom prst="rect">
                <a:avLst/>
              </a:prstGeom>
              <a:blipFill>
                <a:blip r:embed="rId4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60473" y="2610543"/>
                <a:ext cx="6738127" cy="2472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𝑗𝑤</m:t>
                              </m:r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73" y="2610543"/>
                <a:ext cx="6738127" cy="2472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49910" y="4961036"/>
            <a:ext cx="6307011" cy="537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</a:rPr>
              <a:t>The phase response is given by: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lum bright="-20000" contrast="40000"/>
          </a:blip>
          <a:srcRect r="54630"/>
          <a:stretch/>
        </p:blipFill>
        <p:spPr>
          <a:xfrm>
            <a:off x="1172726" y="5715605"/>
            <a:ext cx="2321824" cy="804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96341" y="5764486"/>
                <a:ext cx="2499659" cy="705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sz="2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2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41" y="5764486"/>
                <a:ext cx="2499659" cy="705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409909-E64B-29A0-7632-3D6839B5E206}"/>
              </a:ext>
            </a:extLst>
          </p:cNvPr>
          <p:cNvSpPr txBox="1"/>
          <p:nvPr/>
        </p:nvSpPr>
        <p:spPr>
          <a:xfrm>
            <a:off x="1049910" y="463222"/>
            <a:ext cx="513172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Low Pass Filter (LPF)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B8CC15-C282-7417-C920-9371D1A5DDAB}"/>
              </a:ext>
            </a:extLst>
          </p:cNvPr>
          <p:cNvSpPr/>
          <p:nvPr/>
        </p:nvSpPr>
        <p:spPr>
          <a:xfrm>
            <a:off x="1060473" y="1926050"/>
            <a:ext cx="8653635" cy="537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</a:rPr>
              <a:t>The gain magnitude (amplitude) is given by:</a:t>
            </a:r>
          </a:p>
        </p:txBody>
      </p:sp>
    </p:spTree>
    <p:extLst>
      <p:ext uri="{BB962C8B-B14F-4D97-AF65-F5344CB8AC3E}">
        <p14:creationId xmlns:p14="http://schemas.microsoft.com/office/powerpoint/2010/main" val="227918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986" t="7602" r="8522" b="3336"/>
          <a:stretch/>
        </p:blipFill>
        <p:spPr>
          <a:xfrm>
            <a:off x="8649161" y="1211829"/>
            <a:ext cx="3134994" cy="17840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1166" y="1075889"/>
            <a:ext cx="8065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1-Find the transfer function of the shown circuit.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2-What kind of filter does it represent ?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3-Find the peak frequency (</a:t>
            </a:r>
            <a:r>
              <a:rPr lang="el-GR" sz="2400" dirty="0">
                <a:solidFill>
                  <a:srgbClr val="C00000"/>
                </a:solidFill>
                <a:latin typeface="Cambria" panose="02040503050406030204" pitchFamily="18" charset="0"/>
              </a:rPr>
              <a:t>ω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o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and the gain factor “K”.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5D385791-6160-445C-8A4A-8502782B9401}"/>
                  </a:ext>
                </a:extLst>
              </p:cNvPr>
              <p:cNvSpPr txBox="1"/>
              <p:nvPr/>
            </p:nvSpPr>
            <p:spPr>
              <a:xfrm>
                <a:off x="1101166" y="2222464"/>
                <a:ext cx="6913239" cy="70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Consider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,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||1=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85791-6160-445C-8A4A-8502782B9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66" y="2222464"/>
                <a:ext cx="6913239" cy="703526"/>
              </a:xfrm>
              <a:prstGeom prst="rect">
                <a:avLst/>
              </a:prstGeom>
              <a:blipFill>
                <a:blip r:embed="rId4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6CD47D21-EDDA-4A8C-A8AF-72FB84F9A8FA}"/>
                  </a:ext>
                </a:extLst>
              </p:cNvPr>
              <p:cNvSpPr txBox="1"/>
              <p:nvPr/>
            </p:nvSpPr>
            <p:spPr>
              <a:xfrm>
                <a:off x="1088729" y="2622040"/>
                <a:ext cx="7625504" cy="105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Then the TF will be:</a:t>
                </a:r>
                <a:r>
                  <a:rPr lang="en-US" sz="28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47D21-EDDA-4A8C-A8AF-72FB84F9A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29" y="2622040"/>
                <a:ext cx="7625504" cy="1051057"/>
              </a:xfrm>
              <a:prstGeom prst="rect">
                <a:avLst/>
              </a:prstGeom>
              <a:blipFill>
                <a:blip r:embed="rId5"/>
                <a:stretch>
                  <a:fillRect l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1E5C20E-908A-45C0-82D4-EE5E75BAB4B0}"/>
              </a:ext>
            </a:extLst>
          </p:cNvPr>
          <p:cNvSpPr txBox="1"/>
          <p:nvPr/>
        </p:nvSpPr>
        <p:spPr>
          <a:xfrm>
            <a:off x="1079439" y="3703731"/>
            <a:ext cx="844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There is no “s” on the numerator, then this is a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 Pass Filter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4818058-15DA-43DC-AF97-EC756965FA1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0000" contrast="40000"/>
          </a:blip>
          <a:stretch>
            <a:fillRect/>
          </a:stretch>
        </p:blipFill>
        <p:spPr>
          <a:xfrm>
            <a:off x="1227076" y="5179622"/>
            <a:ext cx="3546260" cy="935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6B258D8-8DF5-4BDF-90DE-8E01D16C345C}"/>
                  </a:ext>
                </a:extLst>
              </p:cNvPr>
              <p:cNvSpPr txBox="1"/>
              <p:nvPr/>
            </p:nvSpPr>
            <p:spPr>
              <a:xfrm>
                <a:off x="1117892" y="4324672"/>
                <a:ext cx="8958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By matching the below 2 equations, we can easily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=1, and K =1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258D8-8DF5-4BDF-90DE-8E01D16C3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92" y="4324672"/>
                <a:ext cx="8958030" cy="461665"/>
              </a:xfrm>
              <a:prstGeom prst="rect">
                <a:avLst/>
              </a:prstGeom>
              <a:blipFill>
                <a:blip r:embed="rId7"/>
                <a:stretch>
                  <a:fillRect l="-1020" t="-10526" r="-68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02686CCE-A089-4FD8-B869-C20F27B62A1C}"/>
                  </a:ext>
                </a:extLst>
              </p:cNvPr>
              <p:cNvSpPr txBox="1"/>
              <p:nvPr/>
            </p:nvSpPr>
            <p:spPr>
              <a:xfrm>
                <a:off x="5596907" y="5267232"/>
                <a:ext cx="2650037" cy="76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686CCE-A089-4FD8-B869-C20F27B6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07" y="5267232"/>
                <a:ext cx="2650037" cy="760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B72AC74-4513-4EDE-9341-2F9A70007A94}"/>
              </a:ext>
            </a:extLst>
          </p:cNvPr>
          <p:cNvSpPr txBox="1"/>
          <p:nvPr/>
        </p:nvSpPr>
        <p:spPr>
          <a:xfrm>
            <a:off x="4901481" y="5385790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&amp;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68ACAF-152C-BA9C-0C89-9B1B916F31DB}"/>
              </a:ext>
            </a:extLst>
          </p:cNvPr>
          <p:cNvSpPr txBox="1"/>
          <p:nvPr/>
        </p:nvSpPr>
        <p:spPr>
          <a:xfrm>
            <a:off x="1227076" y="377148"/>
            <a:ext cx="815466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 Low Pass Filter (LPF)</a:t>
            </a:r>
          </a:p>
        </p:txBody>
      </p:sp>
    </p:spTree>
    <p:extLst>
      <p:ext uri="{BB962C8B-B14F-4D97-AF65-F5344CB8AC3E}">
        <p14:creationId xmlns:p14="http://schemas.microsoft.com/office/powerpoint/2010/main" val="343150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986" t="7602" r="8522" b="3336"/>
          <a:stretch/>
        </p:blipFill>
        <p:spPr>
          <a:xfrm>
            <a:off x="8649161" y="1211829"/>
            <a:ext cx="3134994" cy="17840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1166" y="1075889"/>
            <a:ext cx="8065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1-Find the transfer function of the shown circuit.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2-What kind of filter does it represent ?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3-Find the peak frequency (</a:t>
            </a:r>
            <a:r>
              <a:rPr lang="el-GR" sz="2400" dirty="0">
                <a:solidFill>
                  <a:srgbClr val="C00000"/>
                </a:solidFill>
                <a:latin typeface="Cambria" panose="02040503050406030204" pitchFamily="18" charset="0"/>
              </a:rPr>
              <a:t>ω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o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and the gain factor “K”.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5D385791-6160-445C-8A4A-8502782B9401}"/>
                  </a:ext>
                </a:extLst>
              </p:cNvPr>
              <p:cNvSpPr txBox="1"/>
              <p:nvPr/>
            </p:nvSpPr>
            <p:spPr>
              <a:xfrm>
                <a:off x="1101166" y="2222464"/>
                <a:ext cx="6913239" cy="70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Consider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,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||1=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85791-6160-445C-8A4A-8502782B9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66" y="2222464"/>
                <a:ext cx="6913239" cy="703526"/>
              </a:xfrm>
              <a:prstGeom prst="rect">
                <a:avLst/>
              </a:prstGeom>
              <a:blipFill>
                <a:blip r:embed="rId4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6CD47D21-EDDA-4A8C-A8AF-72FB84F9A8FA}"/>
                  </a:ext>
                </a:extLst>
              </p:cNvPr>
              <p:cNvSpPr txBox="1"/>
              <p:nvPr/>
            </p:nvSpPr>
            <p:spPr>
              <a:xfrm>
                <a:off x="1088729" y="2622040"/>
                <a:ext cx="7625504" cy="105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Then the TF will be:</a:t>
                </a:r>
                <a:r>
                  <a:rPr lang="en-US" sz="28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47D21-EDDA-4A8C-A8AF-72FB84F9A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29" y="2622040"/>
                <a:ext cx="7625504" cy="1051057"/>
              </a:xfrm>
              <a:prstGeom prst="rect">
                <a:avLst/>
              </a:prstGeom>
              <a:blipFill>
                <a:blip r:embed="rId5"/>
                <a:stretch>
                  <a:fillRect l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1E5C20E-908A-45C0-82D4-EE5E75BAB4B0}"/>
              </a:ext>
            </a:extLst>
          </p:cNvPr>
          <p:cNvSpPr txBox="1"/>
          <p:nvPr/>
        </p:nvSpPr>
        <p:spPr>
          <a:xfrm>
            <a:off x="1079439" y="3703731"/>
            <a:ext cx="844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There is no “s” on the numerator, then this is a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 Pass Filter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6B258D8-8DF5-4BDF-90DE-8E01D16C345C}"/>
                  </a:ext>
                </a:extLst>
              </p:cNvPr>
              <p:cNvSpPr txBox="1"/>
              <p:nvPr/>
            </p:nvSpPr>
            <p:spPr>
              <a:xfrm>
                <a:off x="1117892" y="4324672"/>
                <a:ext cx="8958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By matching the below 2 equations, we can easily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=1, and K =1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258D8-8DF5-4BDF-90DE-8E01D16C3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92" y="4324672"/>
                <a:ext cx="8958030" cy="461665"/>
              </a:xfrm>
              <a:prstGeom prst="rect">
                <a:avLst/>
              </a:prstGeom>
              <a:blipFill>
                <a:blip r:embed="rId7"/>
                <a:stretch>
                  <a:fillRect l="-1020" t="-10526" r="-68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02686CCE-A089-4FD8-B869-C20F27B62A1C}"/>
                  </a:ext>
                </a:extLst>
              </p:cNvPr>
              <p:cNvSpPr txBox="1"/>
              <p:nvPr/>
            </p:nvSpPr>
            <p:spPr>
              <a:xfrm>
                <a:off x="5596907" y="5267232"/>
                <a:ext cx="2650037" cy="76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686CCE-A089-4FD8-B869-C20F27B6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07" y="5267232"/>
                <a:ext cx="2650037" cy="760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B72AC74-4513-4EDE-9341-2F9A70007A94}"/>
              </a:ext>
            </a:extLst>
          </p:cNvPr>
          <p:cNvSpPr txBox="1"/>
          <p:nvPr/>
        </p:nvSpPr>
        <p:spPr>
          <a:xfrm>
            <a:off x="4901481" y="5385790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&amp;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68ACAF-152C-BA9C-0C89-9B1B916F31DB}"/>
              </a:ext>
            </a:extLst>
          </p:cNvPr>
          <p:cNvSpPr txBox="1"/>
          <p:nvPr/>
        </p:nvSpPr>
        <p:spPr>
          <a:xfrm>
            <a:off x="1227076" y="377148"/>
            <a:ext cx="815466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 Low Pass Filter (LPF)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87635" y="4891424"/>
                <a:ext cx="3042436" cy="988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i="1" dirty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𝑲</m:t>
                        </m:r>
                        <m:sSubSup>
                          <m:sSubSupPr>
                            <m:ctrlPr>
                              <a:rPr lang="en-US" sz="3200" b="1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3200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3200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𝑺</m:t>
                        </m:r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  <m:r>
                          <a:rPr lang="en-US" sz="3200" b="1" i="1">
                            <a:latin typeface="Cambria Math"/>
                          </a:rPr>
                          <m:t>+</m:t>
                        </m:r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𝑺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en-US" sz="3200" b="1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3200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3200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n-US" sz="3200" b="1" i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635" y="4891424"/>
                <a:ext cx="3042436" cy="988732"/>
              </a:xfrm>
              <a:prstGeom prst="rect">
                <a:avLst/>
              </a:prstGeom>
              <a:blipFill rotWithShape="1">
                <a:blip r:embed="rId9"/>
                <a:stretch>
                  <a:fillRect l="-5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0506" y="220337"/>
            <a:ext cx="153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0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ADEFB7E-5C71-2F20-9DA6-0FC45CDA751B}"/>
              </a:ext>
            </a:extLst>
          </p:cNvPr>
          <p:cNvGrpSpPr/>
          <p:nvPr/>
        </p:nvGrpSpPr>
        <p:grpSpPr>
          <a:xfrm>
            <a:off x="8405445" y="751632"/>
            <a:ext cx="3516787" cy="2121864"/>
            <a:chOff x="8405445" y="751632"/>
            <a:chExt cx="3516787" cy="21218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45" y="934105"/>
              <a:ext cx="3516787" cy="193939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214343" y="75163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D60093"/>
                  </a:solidFill>
                  <a:latin typeface="Cambria" panose="02040503050406030204" pitchFamily="18" charset="0"/>
                </a:rPr>
                <a:t>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91635" y="1850369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D60093"/>
                  </a:solidFill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39347" y="1850370"/>
              <a:ext cx="38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D60093"/>
                  </a:solidFill>
                  <a:latin typeface="Cambria" panose="02040503050406030204" pitchFamily="18" charset="0"/>
                </a:rPr>
                <a:t>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21518" y="3717835"/>
                <a:ext cx="5630452" cy="1702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𝑅𝐶𝑠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𝑅𝐶𝑠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𝐿𝑅𝐶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sz="2400" b="0" dirty="0">
                    <a:solidFill>
                      <a:prstClr val="black"/>
                    </a:solidFill>
                  </a:rPr>
                  <a:t>	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18" y="3717835"/>
                <a:ext cx="5630452" cy="1702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35395" y="1112526"/>
            <a:ext cx="7570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Design the filter shown in the figure so that the peak frequency “</a:t>
            </a:r>
            <a:r>
              <a:rPr lang="en-US" sz="2000" i="1" dirty="0" err="1">
                <a:solidFill>
                  <a:srgbClr val="C00000"/>
                </a:solidFill>
                <a:latin typeface="Cambria" panose="02040503050406030204" pitchFamily="18" charset="0"/>
              </a:rPr>
              <a:t>f</a:t>
            </a:r>
            <a:r>
              <a:rPr lang="en-US" sz="2000" i="1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” is  1000 Hz.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2327425" y="2217922"/>
            <a:ext cx="3495797" cy="922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24780" y="5124848"/>
                <a:ext cx="4901085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𝐿𝑅𝐶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𝐿𝑅𝐶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𝐿𝑅𝐶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80" y="5124848"/>
                <a:ext cx="4901085" cy="1325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F8C8E0-AF66-44C7-BCDA-2DE23155DB16}"/>
              </a:ext>
            </a:extLst>
          </p:cNvPr>
          <p:cNvSpPr txBox="1"/>
          <p:nvPr/>
        </p:nvSpPr>
        <p:spPr>
          <a:xfrm>
            <a:off x="842782" y="1899448"/>
            <a:ext cx="542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a LPF with the following generic TF: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1C8A59F6-0335-4B48-B56D-B6603430BC20}"/>
                  </a:ext>
                </a:extLst>
              </p:cNvPr>
              <p:cNvSpPr txBox="1"/>
              <p:nvPr/>
            </p:nvSpPr>
            <p:spPr>
              <a:xfrm>
                <a:off x="913759" y="3075037"/>
                <a:ext cx="5005601" cy="664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Using circuit to calculate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we get: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A59F6-0335-4B48-B56D-B6603430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59" y="3075037"/>
                <a:ext cx="5005601" cy="664926"/>
              </a:xfrm>
              <a:prstGeom prst="rect">
                <a:avLst/>
              </a:prstGeom>
              <a:blipFill>
                <a:blip r:embed="rId6"/>
                <a:stretch>
                  <a:fillRect l="-1949" r="-853" b="-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4EB5C2-2903-8019-30D9-5FDD7A5703E1}"/>
              </a:ext>
            </a:extLst>
          </p:cNvPr>
          <p:cNvSpPr txBox="1"/>
          <p:nvPr/>
        </p:nvSpPr>
        <p:spPr>
          <a:xfrm>
            <a:off x="835396" y="456847"/>
            <a:ext cx="784243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 Low Pass Filter (LPF)</a:t>
            </a:r>
          </a:p>
        </p:txBody>
      </p:sp>
    </p:spTree>
    <p:extLst>
      <p:ext uri="{BB962C8B-B14F-4D97-AF65-F5344CB8AC3E}">
        <p14:creationId xmlns:p14="http://schemas.microsoft.com/office/powerpoint/2010/main" val="29724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ADEFB7E-5C71-2F20-9DA6-0FC45CDA751B}"/>
              </a:ext>
            </a:extLst>
          </p:cNvPr>
          <p:cNvGrpSpPr/>
          <p:nvPr/>
        </p:nvGrpSpPr>
        <p:grpSpPr>
          <a:xfrm>
            <a:off x="8405445" y="751632"/>
            <a:ext cx="3516787" cy="2121864"/>
            <a:chOff x="8405445" y="751632"/>
            <a:chExt cx="3516787" cy="21218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45" y="934105"/>
              <a:ext cx="3516787" cy="193939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214343" y="75163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D60093"/>
                  </a:solidFill>
                  <a:latin typeface="Cambria" panose="02040503050406030204" pitchFamily="18" charset="0"/>
                </a:rPr>
                <a:t>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91635" y="1850369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D60093"/>
                  </a:solidFill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39347" y="1850370"/>
              <a:ext cx="38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D60093"/>
                  </a:solidFill>
                  <a:latin typeface="Cambria" panose="02040503050406030204" pitchFamily="18" charset="0"/>
                </a:rPr>
                <a:t>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21518" y="3717835"/>
                <a:ext cx="5630452" cy="1702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𝑅𝐶𝑠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𝑅𝐶𝑠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𝐿𝑅𝐶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sz="2400" b="0" dirty="0">
                    <a:solidFill>
                      <a:prstClr val="black"/>
                    </a:solidFill>
                  </a:rPr>
                  <a:t>	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18" y="3717835"/>
                <a:ext cx="5630452" cy="1702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35395" y="1112526"/>
            <a:ext cx="7570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Design the filter shown in the figure so that the peak frequency “</a:t>
            </a:r>
            <a:r>
              <a:rPr lang="en-US" sz="2000" i="1" dirty="0" err="1">
                <a:solidFill>
                  <a:srgbClr val="C00000"/>
                </a:solidFill>
                <a:latin typeface="Cambria" panose="02040503050406030204" pitchFamily="18" charset="0"/>
              </a:rPr>
              <a:t>f</a:t>
            </a:r>
            <a:r>
              <a:rPr lang="en-US" sz="2000" i="1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” is  1000 Hz.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24780" y="5124848"/>
                <a:ext cx="4901085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𝐿𝑅𝐶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𝐿𝑅𝐶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𝐿𝑅𝐶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80" y="5124848"/>
                <a:ext cx="4901085" cy="1325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F8C8E0-AF66-44C7-BCDA-2DE23155DB16}"/>
              </a:ext>
            </a:extLst>
          </p:cNvPr>
          <p:cNvSpPr txBox="1"/>
          <p:nvPr/>
        </p:nvSpPr>
        <p:spPr>
          <a:xfrm>
            <a:off x="842782" y="1899448"/>
            <a:ext cx="542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a LPF with the following generic TF: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1C8A59F6-0335-4B48-B56D-B6603430BC20}"/>
                  </a:ext>
                </a:extLst>
              </p:cNvPr>
              <p:cNvSpPr txBox="1"/>
              <p:nvPr/>
            </p:nvSpPr>
            <p:spPr>
              <a:xfrm>
                <a:off x="913759" y="3075037"/>
                <a:ext cx="5005601" cy="664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Using circuit to calculate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we get: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A59F6-0335-4B48-B56D-B6603430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59" y="3075037"/>
                <a:ext cx="5005601" cy="664926"/>
              </a:xfrm>
              <a:prstGeom prst="rect">
                <a:avLst/>
              </a:prstGeom>
              <a:blipFill>
                <a:blip r:embed="rId6"/>
                <a:stretch>
                  <a:fillRect l="-1949" r="-853" b="-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4EB5C2-2903-8019-30D9-5FDD7A5703E1}"/>
              </a:ext>
            </a:extLst>
          </p:cNvPr>
          <p:cNvSpPr txBox="1"/>
          <p:nvPr/>
        </p:nvSpPr>
        <p:spPr>
          <a:xfrm>
            <a:off x="835396" y="456847"/>
            <a:ext cx="784243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 Low Pass Filter (LPF)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157036" y="2305042"/>
                <a:ext cx="2684966" cy="876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i="1" dirty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𝑲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latin typeface="Cambria Math"/>
                          </a:rPr>
                          <m:t>𝑺</m:t>
                        </m:r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  <m:r>
                          <a:rPr lang="en-US" sz="2800" b="1" i="1"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𝑺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36" y="2305042"/>
                <a:ext cx="2684966" cy="876587"/>
              </a:xfrm>
              <a:prstGeom prst="rect">
                <a:avLst/>
              </a:prstGeom>
              <a:blipFill rotWithShape="1">
                <a:blip r:embed="rId7"/>
                <a:stretch>
                  <a:fillRect l="-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77957" y="176270"/>
            <a:ext cx="169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8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9419" y="5631850"/>
                <a:ext cx="733521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=3.94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𝑠𝑢𝑏𝑠𝑡𝑖𝑡𝑢𝑡𝑒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19" y="5631850"/>
                <a:ext cx="7335213" cy="693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13839" y="879228"/>
                <a:ext cx="3079433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39" y="879228"/>
                <a:ext cx="3079433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72648" y="4345842"/>
            <a:ext cx="1076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Since we have 3 unknowns and one equation. We can assume the values of 2 unknowns and compute the 3</a:t>
            </a:r>
            <a:r>
              <a:rPr lang="en-US" sz="2000" i="1" baseline="30000" dirty="0"/>
              <a:t>rd</a:t>
            </a:r>
            <a:r>
              <a:rPr lang="en-US" sz="2000" i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82519" y="3496249"/>
                <a:ext cx="328750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19" y="3496249"/>
                <a:ext cx="3287503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59419" y="5087262"/>
            <a:ext cx="638827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sz="2400" dirty="0">
                <a:solidFill>
                  <a:srgbClr val="0000FF"/>
                </a:solidFill>
              </a:rPr>
              <a:t>Assume R=1</a:t>
            </a:r>
            <a:r>
              <a:rPr lang="el-GR" sz="2400" dirty="0">
                <a:solidFill>
                  <a:srgbClr val="0000FF"/>
                </a:solidFill>
              </a:rPr>
              <a:t>Ω</a:t>
            </a:r>
            <a:r>
              <a:rPr lang="en-US" sz="2400" dirty="0">
                <a:solidFill>
                  <a:srgbClr val="0000FF"/>
                </a:solidFill>
              </a:rPr>
              <a:t> and L=1H.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1138" y="2245151"/>
            <a:ext cx="849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By comparing the above TF with the general TF of that of the LPF.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2734788" y="2597426"/>
            <a:ext cx="3407020" cy="898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BB13D1-3D49-4FFC-BC38-3943546C3A33}"/>
              </a:ext>
            </a:extLst>
          </p:cNvPr>
          <p:cNvSpPr txBox="1"/>
          <p:nvPr/>
        </p:nvSpPr>
        <p:spPr>
          <a:xfrm>
            <a:off x="881138" y="555877"/>
            <a:ext cx="711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we find the following TF based on circuit analysis: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2BB863-01A4-43BF-B2F3-EAB521A1E210}"/>
              </a:ext>
            </a:extLst>
          </p:cNvPr>
          <p:cNvSpPr txBox="1"/>
          <p:nvPr/>
        </p:nvSpPr>
        <p:spPr>
          <a:xfrm>
            <a:off x="881138" y="3776004"/>
            <a:ext cx="182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find that:</a:t>
            </a:r>
          </a:p>
        </p:txBody>
      </p:sp>
    </p:spTree>
    <p:extLst>
      <p:ext uri="{BB962C8B-B14F-4D97-AF65-F5344CB8AC3E}">
        <p14:creationId xmlns:p14="http://schemas.microsoft.com/office/powerpoint/2010/main" val="37093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9419" y="5631850"/>
                <a:ext cx="733521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=3.94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𝑠𝑢𝑏𝑠𝑡𝑖𝑡𝑢𝑡𝑒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19" y="5631850"/>
                <a:ext cx="7335213" cy="693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13839" y="879228"/>
                <a:ext cx="3079433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39" y="879228"/>
                <a:ext cx="3079433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72648" y="4345842"/>
            <a:ext cx="1076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Since we have 3 unknowns and one equation. We can assume the values of 2 unknowns and compute the 3</a:t>
            </a:r>
            <a:r>
              <a:rPr lang="en-US" sz="2000" i="1" baseline="30000" dirty="0"/>
              <a:t>rd</a:t>
            </a:r>
            <a:r>
              <a:rPr lang="en-US" sz="2000" i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82519" y="3496249"/>
                <a:ext cx="328750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19" y="3496249"/>
                <a:ext cx="3287503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59419" y="5087262"/>
            <a:ext cx="638827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sz="2400" dirty="0">
                <a:solidFill>
                  <a:srgbClr val="0000FF"/>
                </a:solidFill>
              </a:rPr>
              <a:t>Assume R=1</a:t>
            </a:r>
            <a:r>
              <a:rPr lang="el-GR" sz="2400" dirty="0">
                <a:solidFill>
                  <a:srgbClr val="0000FF"/>
                </a:solidFill>
              </a:rPr>
              <a:t>Ω</a:t>
            </a:r>
            <a:r>
              <a:rPr lang="en-US" sz="2400" dirty="0">
                <a:solidFill>
                  <a:srgbClr val="0000FF"/>
                </a:solidFill>
              </a:rPr>
              <a:t> and L=1H.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1138" y="2245151"/>
            <a:ext cx="849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By comparing the above TF with the general TF of that of the LPF.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BB13D1-3D49-4FFC-BC38-3943546C3A33}"/>
              </a:ext>
            </a:extLst>
          </p:cNvPr>
          <p:cNvSpPr txBox="1"/>
          <p:nvPr/>
        </p:nvSpPr>
        <p:spPr>
          <a:xfrm>
            <a:off x="881138" y="555877"/>
            <a:ext cx="711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we find the following TF based on circuit analysis: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2BB863-01A4-43BF-B2F3-EAB521A1E210}"/>
              </a:ext>
            </a:extLst>
          </p:cNvPr>
          <p:cNvSpPr txBox="1"/>
          <p:nvPr/>
        </p:nvSpPr>
        <p:spPr>
          <a:xfrm>
            <a:off x="881138" y="3776004"/>
            <a:ext cx="182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find that: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249487" y="2706816"/>
                <a:ext cx="2684966" cy="876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i="1" dirty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𝑲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latin typeface="Cambria Math"/>
                          </a:rPr>
                          <m:t>𝑺</m:t>
                        </m:r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  <m:r>
                          <a:rPr lang="en-US" sz="2800" b="1" i="1"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𝑺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487" y="2706816"/>
                <a:ext cx="2684966" cy="876587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81138" y="110169"/>
            <a:ext cx="22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5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Midterm during week 8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PD 1 Voice Over PPT due in Week 10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72D0FD-1E04-B940-627A-EA9DA05DCCCD}"/>
              </a:ext>
            </a:extLst>
          </p:cNvPr>
          <p:cNvSpPr txBox="1"/>
          <p:nvPr/>
        </p:nvSpPr>
        <p:spPr>
          <a:xfrm>
            <a:off x="955222" y="914400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Answer the following questions using ChatGPT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962679F9-FDA9-7E27-5D03-BD19DA107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5568" y="1647501"/>
            <a:ext cx="101808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function of an electronic filter in a circuit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a Low Pass Filter (LPF) affect signals above its cutoff frequency?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What is the significance of the -3 dB point in a filter's frequency response?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How does the step response of a system differ from its impulse response, and what does it indicate about the system's stability?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How can you find out the type of filter?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65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682696-4D97-5DA5-8893-F9A16A798ADB}"/>
              </a:ext>
            </a:extLst>
          </p:cNvPr>
          <p:cNvSpPr txBox="1"/>
          <p:nvPr/>
        </p:nvSpPr>
        <p:spPr>
          <a:xfrm>
            <a:off x="1383223" y="800100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DC31E4C-0573-EDA7-0566-DEC814C49284}"/>
              </a:ext>
            </a:extLst>
          </p:cNvPr>
          <p:cNvSpPr txBox="1">
            <a:spLocks/>
          </p:cNvSpPr>
          <p:nvPr/>
        </p:nvSpPr>
        <p:spPr>
          <a:xfrm>
            <a:off x="1383223" y="1429354"/>
            <a:ext cx="9425554" cy="49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Filters in electronics separate required signals from unwanted ones based on frequency.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They selectively pass certain frequencies (pass band) and block others (stop band)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 Pass Filter (LPF): Passes signals below a cutoff frequency, blocking higher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Pass Filter (HPF): Passes signals above a cutoff frequency, blocking lower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Band Pass Filter (BPF): Passes signals between two cutoff frequencies, blocking signals outside this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 H(s) represents the mathematical relationship between input and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Frequency Response H(</a:t>
            </a:r>
            <a:r>
              <a:rPr lang="en-GB" altLang="en-US" sz="2400" kern="0" dirty="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jω</a:t>
            </a: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describes how the filter responds to different frequencies.</a:t>
            </a:r>
            <a:endParaRPr lang="en-US" alt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57055BDB-7FC4-EFDF-74CC-F0663281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01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9966736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Transfer functions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 and final value theorem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928850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New Material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182D06-47ED-19A1-F474-86A1C153165D}"/>
              </a:ext>
            </a:extLst>
          </p:cNvPr>
          <p:cNvSpPr txBox="1"/>
          <p:nvPr/>
        </p:nvSpPr>
        <p:spPr>
          <a:xfrm>
            <a:off x="1024126" y="3830315"/>
            <a:ext cx="9966736" cy="295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Filter Type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Transfer function </a:t>
            </a: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a filter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Cutoff frequency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13680" y="2136492"/>
            <a:ext cx="3023851" cy="327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6FD0C4-6508-4A42-905F-4B44F03A35C9}"/>
              </a:ext>
            </a:extLst>
          </p:cNvPr>
          <p:cNvSpPr txBox="1"/>
          <p:nvPr/>
        </p:nvSpPr>
        <p:spPr>
          <a:xfrm>
            <a:off x="1317560" y="1169143"/>
            <a:ext cx="10231312" cy="491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water filter separates water from other impurities like sand, salts, solid particles, etc.</a:t>
            </a:r>
          </a:p>
          <a:p>
            <a:pPr marL="342900" indent="-342900" algn="just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Likewise,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Electric/Electronic Filter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 separate the “required signal” from other “unwanted signals”. </a:t>
            </a:r>
          </a:p>
          <a:p>
            <a:pPr marL="342900" indent="-342900" algn="just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Electric/Electronic Filter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s, we separate signals on the basis of their frequencies.</a:t>
            </a:r>
          </a:p>
          <a:p>
            <a:pPr marL="342900" indent="-342900" algn="just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other words, The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Electric/Electronic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a circuit or device that passes a signal with a certain frequency and blocks signals with all other frequencies.</a:t>
            </a:r>
          </a:p>
          <a:p>
            <a:pPr marL="342900" indent="-342900" algn="just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Also, The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Electric/Electronic Filter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can pass signals with a certain 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range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of frequencies and blocks what is outside this range.</a:t>
            </a:r>
          </a:p>
        </p:txBody>
      </p:sp>
    </p:spTree>
    <p:extLst>
      <p:ext uri="{BB962C8B-B14F-4D97-AF65-F5344CB8AC3E}">
        <p14:creationId xmlns:p14="http://schemas.microsoft.com/office/powerpoint/2010/main" val="54014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7689" y="460586"/>
            <a:ext cx="10075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Filters and Signals: What Does a Filter Do?</a:t>
            </a:r>
          </a:p>
        </p:txBody>
      </p:sp>
      <p:sp>
        <p:nvSpPr>
          <p:cNvPr id="4" name="Rectangle 3"/>
          <p:cNvSpPr/>
          <p:nvPr/>
        </p:nvSpPr>
        <p:spPr>
          <a:xfrm>
            <a:off x="757689" y="1294988"/>
            <a:ext cx="10846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Ideally, a filter will not add new frequencies to the input signal, nor will it change the component frequencies of that signal, but it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will change </a:t>
            </a: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relative amplitudes </a:t>
            </a:r>
            <a:r>
              <a:rPr lang="en-US" sz="2400" dirty="0">
                <a:latin typeface="Cambria" panose="02040503050406030204" pitchFamily="18" charset="0"/>
              </a:rPr>
              <a:t>of the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various frequency components </a:t>
            </a:r>
            <a:r>
              <a:rPr lang="en-US" sz="2400" dirty="0">
                <a:latin typeface="Cambria" panose="02040503050406030204" pitchFamily="18" charset="0"/>
              </a:rPr>
              <a:t>and/or their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phase relationships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734551" y="2748350"/>
            <a:ext cx="6893169" cy="21504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4841" y="5099702"/>
            <a:ext cx="105525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</a:rPr>
              <a:t>Consider a situation where a useful signal at frequency f</a:t>
            </a:r>
            <a:r>
              <a:rPr lang="en-US" sz="2000" baseline="-25000" dirty="0">
                <a:latin typeface="Cambria" panose="02040503050406030204" pitchFamily="18" charset="0"/>
              </a:rPr>
              <a:t>1</a:t>
            </a:r>
            <a:r>
              <a:rPr lang="en-US" sz="2000" dirty="0">
                <a:latin typeface="Cambria" panose="02040503050406030204" pitchFamily="18" charset="0"/>
              </a:rPr>
              <a:t> has been contaminated with an unwanted signal at f</a:t>
            </a:r>
            <a:r>
              <a:rPr lang="en-US" sz="2000" baseline="-25000" dirty="0">
                <a:latin typeface="Cambria" panose="020405030504060302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</a:rPr>
              <a:t>. If the contaminated signal is passed through a circuit that has very low gain at f</a:t>
            </a:r>
            <a:r>
              <a:rPr lang="en-US" sz="2000" baseline="-25000" dirty="0">
                <a:latin typeface="Cambria" panose="02040503050406030204" pitchFamily="18" charset="0"/>
              </a:rPr>
              <a:t>2 </a:t>
            </a:r>
            <a:r>
              <a:rPr lang="en-US" sz="2000" dirty="0">
                <a:latin typeface="Cambria" panose="02040503050406030204" pitchFamily="18" charset="0"/>
              </a:rPr>
              <a:t>compared to f</a:t>
            </a:r>
            <a:r>
              <a:rPr lang="en-US" sz="2000" baseline="-25000" dirty="0">
                <a:latin typeface="Cambria" panose="02040503050406030204" pitchFamily="18" charset="0"/>
              </a:rPr>
              <a:t>1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the undesired signal can be removed, and the useful signal will remain. </a:t>
            </a:r>
          </a:p>
        </p:txBody>
      </p:sp>
    </p:spTree>
    <p:extLst>
      <p:ext uri="{BB962C8B-B14F-4D97-AF65-F5344CB8AC3E}">
        <p14:creationId xmlns:p14="http://schemas.microsoft.com/office/powerpoint/2010/main" val="1634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8726" y="389354"/>
            <a:ext cx="3183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Filters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FED1EF-8DA8-4B26-75CE-DCF08E5DEF15}"/>
              </a:ext>
            </a:extLst>
          </p:cNvPr>
          <p:cNvSpPr txBox="1"/>
          <p:nvPr/>
        </p:nvSpPr>
        <p:spPr>
          <a:xfrm>
            <a:off x="1106650" y="1610330"/>
            <a:ext cx="433475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Low Pass Filter (LPF)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679405-FFF5-CD78-D3EE-52FE2D93D89C}"/>
              </a:ext>
            </a:extLst>
          </p:cNvPr>
          <p:cNvSpPr txBox="1"/>
          <p:nvPr/>
        </p:nvSpPr>
        <p:spPr>
          <a:xfrm>
            <a:off x="1106650" y="2554746"/>
            <a:ext cx="433475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High Pass Filter (HPF)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B9AF4D-F6AE-A532-087C-23EF7367533A}"/>
              </a:ext>
            </a:extLst>
          </p:cNvPr>
          <p:cNvSpPr txBox="1"/>
          <p:nvPr/>
        </p:nvSpPr>
        <p:spPr>
          <a:xfrm>
            <a:off x="1106650" y="3499163"/>
            <a:ext cx="408716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600"/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Band Pass Filter (BPF) </a:t>
            </a:r>
          </a:p>
        </p:txBody>
      </p:sp>
    </p:spTree>
    <p:extLst>
      <p:ext uri="{BB962C8B-B14F-4D97-AF65-F5344CB8AC3E}">
        <p14:creationId xmlns:p14="http://schemas.microsoft.com/office/powerpoint/2010/main" val="400382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8153" y="399378"/>
            <a:ext cx="47029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Filters Description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FED1EF-8DA8-4B26-75CE-DCF08E5DEF15}"/>
              </a:ext>
            </a:extLst>
          </p:cNvPr>
          <p:cNvSpPr txBox="1"/>
          <p:nvPr/>
        </p:nvSpPr>
        <p:spPr>
          <a:xfrm>
            <a:off x="1308153" y="1266350"/>
            <a:ext cx="9783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 filter can be described through one of the following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E679405-FFF5-CD78-D3EE-52FE2D93D89C}"/>
                  </a:ext>
                </a:extLst>
              </p:cNvPr>
              <p:cNvSpPr txBox="1"/>
              <p:nvPr/>
            </p:nvSpPr>
            <p:spPr>
              <a:xfrm>
                <a:off x="1716962" y="1933538"/>
                <a:ext cx="5126611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Transfer function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679405-FFF5-CD78-D3EE-52FE2D93D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62" y="1933538"/>
                <a:ext cx="5126611" cy="492443"/>
              </a:xfrm>
              <a:prstGeom prst="rect">
                <a:avLst/>
              </a:prstGeom>
              <a:blipFill>
                <a:blip r:embed="rId3"/>
                <a:stretch>
                  <a:fillRect l="-1902" t="-1111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EB9AF4D-F6AE-A532-087C-23EF7367533A}"/>
                  </a:ext>
                </a:extLst>
              </p:cNvPr>
              <p:cNvSpPr txBox="1"/>
              <p:nvPr/>
            </p:nvSpPr>
            <p:spPr>
              <a:xfrm>
                <a:off x="1716961" y="3273874"/>
                <a:ext cx="4087163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Gain Magnitude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B9AF4D-F6AE-A532-087C-23EF73675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61" y="3273874"/>
                <a:ext cx="4087163" cy="492443"/>
              </a:xfrm>
              <a:prstGeom prst="rect">
                <a:avLst/>
              </a:prstGeom>
              <a:blipFill>
                <a:blip r:embed="rId4"/>
                <a:stretch>
                  <a:fillRect l="-2388" t="-1111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B5165E77-F21A-D5C0-147C-5278DAAEAA32}"/>
                  </a:ext>
                </a:extLst>
              </p:cNvPr>
              <p:cNvSpPr txBox="1"/>
              <p:nvPr/>
            </p:nvSpPr>
            <p:spPr>
              <a:xfrm>
                <a:off x="1716961" y="2521459"/>
                <a:ext cx="5126611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Frequency Response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165E77-F21A-D5C0-147C-5278DAAE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61" y="2521459"/>
                <a:ext cx="5126611" cy="492443"/>
              </a:xfrm>
              <a:prstGeom prst="rect">
                <a:avLst/>
              </a:prstGeom>
              <a:blipFill>
                <a:blip r:embed="rId5"/>
                <a:stretch>
                  <a:fillRect l="-1902" t="-12500" b="-3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11518BE-148C-E859-97D5-03E85C914DA2}"/>
                  </a:ext>
                </a:extLst>
              </p:cNvPr>
              <p:cNvSpPr txBox="1"/>
              <p:nvPr/>
            </p:nvSpPr>
            <p:spPr>
              <a:xfrm>
                <a:off x="1716962" y="4103143"/>
                <a:ext cx="4087163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Gain in dB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sz="2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1518BE-148C-E859-97D5-03E85C914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62" y="4103143"/>
                <a:ext cx="4087163" cy="492443"/>
              </a:xfrm>
              <a:prstGeom prst="rect">
                <a:avLst/>
              </a:prstGeom>
              <a:blipFill>
                <a:blip r:embed="rId6"/>
                <a:stretch>
                  <a:fillRect l="-2388" t="-1111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9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kern="12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4000" b="1" kern="12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4000" b="1" kern="12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Filter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4000" b="1" kern="12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(LPF)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54FFA1-83B2-4453-ACA6-EE445F0C37D9}"/>
              </a:ext>
            </a:extLst>
          </p:cNvPr>
          <p:cNvSpPr txBox="1"/>
          <p:nvPr/>
        </p:nvSpPr>
        <p:spPr>
          <a:xfrm>
            <a:off x="1035085" y="1176228"/>
            <a:ext cx="65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ideal Low pass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passes signals with frequencies below a certain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above this value. This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cutoff frequency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1026" name="Picture 2" descr="Magnitude response of an ideal low pass filter">
            <a:extLst>
              <a:ext uri="{FF2B5EF4-FFF2-40B4-BE49-F238E27FC236}">
                <a16:creationId xmlns:a16="http://schemas.microsoft.com/office/drawing/2014/main" xmlns="" id="{10DA4F26-7606-403A-AF7A-AF4497CD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502" y="1099898"/>
            <a:ext cx="4418498" cy="244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6290CF5-704F-45BF-9824-06A90B45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34" y="3790404"/>
            <a:ext cx="4358866" cy="244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05020B-E08D-4B0A-97F5-ACFC1832D8B2}"/>
              </a:ext>
            </a:extLst>
          </p:cNvPr>
          <p:cNvSpPr txBox="1"/>
          <p:nvPr/>
        </p:nvSpPr>
        <p:spPr>
          <a:xfrm>
            <a:off x="1035085" y="3367189"/>
            <a:ext cx="6457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 Low pass filter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is attenuated to 70.7% (-3 dB) of its original amplitude.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below this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called “</a:t>
            </a:r>
            <a:r>
              <a:rPr lang="en-US" sz="2400" u="sng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 Band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”, and the frequencies above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called the “</a:t>
            </a:r>
            <a:r>
              <a:rPr lang="en-US" sz="2400" u="sng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Stop Band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2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4000" b="1" kern="12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4000" b="1" kern="1200" dirty="0" err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Fiter</a:t>
            </a:r>
            <a:r>
              <a:rPr lang="en-US" sz="4000" b="1" kern="12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(HPF)</a:t>
            </a:r>
          </a:p>
        </p:txBody>
      </p:sp>
      <p:pic>
        <p:nvPicPr>
          <p:cNvPr id="2050" name="Picture 2" descr="Magnitude response of an ideal high pass filter">
            <a:extLst>
              <a:ext uri="{FF2B5EF4-FFF2-40B4-BE49-F238E27FC236}">
                <a16:creationId xmlns:a16="http://schemas.microsoft.com/office/drawing/2014/main" xmlns="" id="{EE387A15-D9CE-4744-99DA-0A1EC8FE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47658"/>
            <a:ext cx="4703064" cy="32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775733-3156-49A5-AB16-CACF1B0AA69C}"/>
              </a:ext>
            </a:extLst>
          </p:cNvPr>
          <p:cNvSpPr txBox="1"/>
          <p:nvPr/>
        </p:nvSpPr>
        <p:spPr>
          <a:xfrm>
            <a:off x="904422" y="1090275"/>
            <a:ext cx="65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ideal High pass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passes signals with frequencies above a certain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below this value. This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cutoff frequency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D15FEE4-19D5-4077-91B3-B2C40D82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936" y="3788730"/>
            <a:ext cx="4703064" cy="2721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737E36-FB2D-40AB-A28F-51EEDE03D369}"/>
              </a:ext>
            </a:extLst>
          </p:cNvPr>
          <p:cNvSpPr txBox="1"/>
          <p:nvPr/>
        </p:nvSpPr>
        <p:spPr>
          <a:xfrm>
            <a:off x="904422" y="3266153"/>
            <a:ext cx="6584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 High pass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is attenuated to 70.7% (-3 dB) of its original amplitude.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above this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called “</a:t>
            </a:r>
            <a:r>
              <a:rPr lang="en-US" sz="2400" u="sng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 Band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”, and the frequencies below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called the “</a:t>
            </a:r>
            <a:r>
              <a:rPr lang="en-US" sz="2400" u="sng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Stop Band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748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EF3BD1EF635A4F97BD51F1E51B0878" ma:contentTypeVersion="2" ma:contentTypeDescription="Create a new document." ma:contentTypeScope="" ma:versionID="672dfe26081b3bc98f10315b3a22dcbc">
  <xsd:schema xmlns:xsd="http://www.w3.org/2001/XMLSchema" xmlns:xs="http://www.w3.org/2001/XMLSchema" xmlns:p="http://schemas.microsoft.com/office/2006/metadata/properties" xmlns:ns2="a369faee-33c0-4fdb-9614-7992bb34146d" targetNamespace="http://schemas.microsoft.com/office/2006/metadata/properties" ma:root="true" ma:fieldsID="cbb7ef1bc973bb7ecbf9a0148f98967d" ns2:_="">
    <xsd:import namespace="a369faee-33c0-4fdb-9614-7992bb341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9faee-33c0-4fdb-9614-7992bb341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1843C9-2E02-4BEA-BC3B-C5EFE55AFC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F0AA1E-8E89-4A9D-B1A6-D9111EEE5315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a369faee-33c0-4fdb-9614-7992bb34146d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5636107-D898-4101-B59E-59A9A37B7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9faee-33c0-4fdb-9614-7992bb3414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15808</TotalTime>
  <Words>2110</Words>
  <Application>Microsoft Office PowerPoint</Application>
  <PresentationFormat>Custom</PresentationFormat>
  <Paragraphs>169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Filters</vt:lpstr>
      <vt:lpstr>PowerPoint Presentation</vt:lpstr>
      <vt:lpstr>PowerPoint Presentation</vt:lpstr>
      <vt:lpstr>PowerPoint Presentation</vt:lpstr>
      <vt:lpstr>Low Pass Filter (LPF)</vt:lpstr>
      <vt:lpstr>High Pass Fiter (HPF)</vt:lpstr>
      <vt:lpstr>Band Pass Filter (BPF)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67</cp:revision>
  <dcterms:created xsi:type="dcterms:W3CDTF">2017-10-25T09:04:12Z</dcterms:created>
  <dcterms:modified xsi:type="dcterms:W3CDTF">2025-01-14T09:29:55Z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0x0101003CEF3BD1EF635A4F97BD51F1E51B0878</vt:lpwstr>
  </property>
</Properties>
</file>