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media/image3.jpg" ContentType="image/jpeg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1"/>
  </p:notesMasterIdLst>
  <p:sldIdLst>
    <p:sldId id="290" r:id="rId2"/>
    <p:sldId id="284" r:id="rId3"/>
    <p:sldId id="281" r:id="rId4"/>
    <p:sldId id="288" r:id="rId5"/>
    <p:sldId id="261" r:id="rId6"/>
    <p:sldId id="283" r:id="rId7"/>
    <p:sldId id="262" r:id="rId8"/>
    <p:sldId id="263" r:id="rId9"/>
    <p:sldId id="265" r:id="rId10"/>
    <p:sldId id="266" r:id="rId11"/>
    <p:sldId id="268" r:id="rId12"/>
    <p:sldId id="269" r:id="rId13"/>
    <p:sldId id="271" r:id="rId14"/>
    <p:sldId id="273" r:id="rId15"/>
    <p:sldId id="274" r:id="rId16"/>
    <p:sldId id="275" r:id="rId17"/>
    <p:sldId id="276" r:id="rId18"/>
    <p:sldId id="289" r:id="rId19"/>
    <p:sldId id="277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037" autoAdjust="0"/>
    <p:restoredTop sz="94666"/>
  </p:normalViewPr>
  <p:slideViewPr>
    <p:cSldViewPr snapToGrid="0" snapToObjects="1">
      <p:cViewPr varScale="1">
        <p:scale>
          <a:sx n="79" d="100"/>
          <a:sy n="79" d="100"/>
        </p:scale>
        <p:origin x="-108" y="-2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AB4343-410D-4114-8175-E2D7C9308D80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6D8643-BD33-49CB-B3F5-37AD37437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7722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A4A1C0-ED99-4AF8-86FF-221D02F2F68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69776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A4A1C0-ED99-4AF8-86FF-221D02F2F68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20605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A4A1C0-ED99-4AF8-86FF-221D02F2F68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592191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6D8643-BD33-49CB-B3F5-37AD37437AD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53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A4A1C0-ED99-4AF8-86FF-221D02F2F688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0225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2FA3FF-23C3-4E75-88F6-673CF187F7E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495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45849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10497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1" y="1577340"/>
            <a:ext cx="53035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1" y="1577340"/>
            <a:ext cx="53035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1/13/2025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67251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1/13/2025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90052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1/13/2025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06679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userDrawn="1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669E0535-6FD9-4D8F-80CA-FF7A96DB665F}"/>
              </a:ext>
            </a:extLst>
          </p:cNvPr>
          <p:cNvSpPr/>
          <p:nvPr userDrawn="1"/>
        </p:nvSpPr>
        <p:spPr>
          <a:xfrm>
            <a:off x="1" y="616018"/>
            <a:ext cx="128337" cy="103782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2400"/>
          </a:p>
        </p:txBody>
      </p:sp>
      <p:pic>
        <p:nvPicPr>
          <p:cNvPr id="26" name="Picture 25" descr="A black and red background with a bird&#10;&#10;Description automatically generated">
            <a:extLst>
              <a:ext uri="{FF2B5EF4-FFF2-40B4-BE49-F238E27FC236}">
                <a16:creationId xmlns:a16="http://schemas.microsoft.com/office/drawing/2014/main" xmlns="" id="{7356EFA9-D406-4147-B1F7-82B21784083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736824" y="0"/>
            <a:ext cx="3455176" cy="6858000"/>
          </a:xfrm>
          <a:prstGeom prst="rect">
            <a:avLst/>
          </a:prstGeom>
        </p:spPr>
      </p:pic>
      <p:sp>
        <p:nvSpPr>
          <p:cNvPr id="27" name="Google Shape;15;p13">
            <a:extLst>
              <a:ext uri="{FF2B5EF4-FFF2-40B4-BE49-F238E27FC236}">
                <a16:creationId xmlns:a16="http://schemas.microsoft.com/office/drawing/2014/main" xmlns="" id="{F5F3B15A-58C1-48A3-AB6A-E8A3A8F0B1F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15600" y="2036753"/>
            <a:ext cx="8707379" cy="4055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28" name="Google Shape;19;p14">
            <a:extLst>
              <a:ext uri="{FF2B5EF4-FFF2-40B4-BE49-F238E27FC236}">
                <a16:creationId xmlns:a16="http://schemas.microsoft.com/office/drawing/2014/main" xmlns="" id="{A6353D6C-199F-4C21-9FC8-2D00FAAA26A6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9" name="Google Shape;55;p1">
            <a:extLst>
              <a:ext uri="{FF2B5EF4-FFF2-40B4-BE49-F238E27FC236}">
                <a16:creationId xmlns:a16="http://schemas.microsoft.com/office/drawing/2014/main" xmlns="" id="{4544F053-DAFF-4191-A4FE-EAC318BF6A0C}"/>
              </a:ext>
            </a:extLst>
          </p:cNvPr>
          <p:cNvSpPr txBox="1"/>
          <p:nvPr userDrawn="1"/>
        </p:nvSpPr>
        <p:spPr>
          <a:xfrm>
            <a:off x="5039360" y="6381497"/>
            <a:ext cx="1860240" cy="451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333" b="0" i="0" u="none" strike="noStrike" cap="none" dirty="0" err="1">
                <a:solidFill>
                  <a:schemeClr val="tx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www.aum.edu.kw</a:t>
            </a:r>
            <a:endParaRPr sz="1333" b="0" i="0" u="none" strike="noStrike" cap="none" dirty="0">
              <a:solidFill>
                <a:schemeClr val="tx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7B6E2517-3805-41A0-9280-523D3C8CC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>
              <a:defRPr lang="en-US" sz="6400" b="1" i="0" u="none" strike="noStrike" cap="none" dirty="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Arial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985696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userDrawn="1">
  <p:cSld name="1_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54;p1">
            <a:extLst>
              <a:ext uri="{FF2B5EF4-FFF2-40B4-BE49-F238E27FC236}">
                <a16:creationId xmlns:a16="http://schemas.microsoft.com/office/drawing/2014/main" xmlns="" id="{631C2DF5-1362-47E0-9992-CA0F5EE5E7F4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063813" y="2624399"/>
            <a:ext cx="8387255" cy="21544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spAutoFit/>
          </a:bodyPr>
          <a:lstStyle>
            <a:lvl1pPr>
              <a:defRPr sz="7200"/>
            </a:lvl1pPr>
          </a:lstStyle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GB" sz="6400" b="1" dirty="0">
                <a:latin typeface="Century Gothic" panose="020B0502020202020204" pitchFamily="34" charset="0"/>
                <a:ea typeface="Red Hat Display"/>
                <a:cs typeface="Calibri" panose="020F0502020204030204" pitchFamily="34" charset="0"/>
                <a:sym typeface="Red Hat Display"/>
              </a:rPr>
              <a:t>PRESENTATION</a:t>
            </a:r>
            <a:br>
              <a:rPr lang="en-GB" sz="6400" b="1" dirty="0">
                <a:latin typeface="Century Gothic" panose="020B0502020202020204" pitchFamily="34" charset="0"/>
                <a:ea typeface="Red Hat Display"/>
                <a:cs typeface="Calibri" panose="020F0502020204030204" pitchFamily="34" charset="0"/>
                <a:sym typeface="Red Hat Display"/>
              </a:rPr>
            </a:br>
            <a:r>
              <a:rPr lang="en-GB" sz="6400" b="1" dirty="0">
                <a:latin typeface="Century Gothic" panose="020B0502020202020204" pitchFamily="34" charset="0"/>
                <a:ea typeface="Red Hat Display"/>
                <a:cs typeface="Calibri" panose="020F0502020204030204" pitchFamily="34" charset="0"/>
                <a:sym typeface="Red Hat Display"/>
              </a:rPr>
              <a:t>TITTLE</a:t>
            </a:r>
            <a:endParaRPr sz="6400" b="1" dirty="0">
              <a:latin typeface="Century Gothic" panose="020B0502020202020204" pitchFamily="34" charset="0"/>
              <a:ea typeface="Red Hat Display"/>
              <a:cs typeface="Calibri" panose="020F0502020204030204" pitchFamily="34" charset="0"/>
              <a:sym typeface="Red Hat Display"/>
            </a:endParaRPr>
          </a:p>
        </p:txBody>
      </p:sp>
      <p:sp>
        <p:nvSpPr>
          <p:cNvPr id="9" name="Google Shape;55;p1">
            <a:extLst>
              <a:ext uri="{FF2B5EF4-FFF2-40B4-BE49-F238E27FC236}">
                <a16:creationId xmlns:a16="http://schemas.microsoft.com/office/drawing/2014/main" xmlns="" id="{E5E4EFC6-10AC-457A-90BE-EB16C5D5FDC1}"/>
              </a:ext>
            </a:extLst>
          </p:cNvPr>
          <p:cNvSpPr txBox="1"/>
          <p:nvPr userDrawn="1"/>
        </p:nvSpPr>
        <p:spPr>
          <a:xfrm>
            <a:off x="1625600" y="5923471"/>
            <a:ext cx="1860240" cy="471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467" b="1" i="0" u="none" strike="noStrike" cap="none" dirty="0" err="1">
                <a:solidFill>
                  <a:schemeClr val="tx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www.aum.edu.kw</a:t>
            </a:r>
            <a:endParaRPr sz="1867" b="0" i="0" u="none" strike="noStrike" cap="none" dirty="0">
              <a:solidFill>
                <a:schemeClr val="tx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xmlns="" id="{38DC77A7-8710-436F-B5E7-19B60E66B5F0}"/>
              </a:ext>
            </a:extLst>
          </p:cNvPr>
          <p:cNvSpPr/>
          <p:nvPr userDrawn="1"/>
        </p:nvSpPr>
        <p:spPr>
          <a:xfrm>
            <a:off x="1300480" y="5996852"/>
            <a:ext cx="325120" cy="325120"/>
          </a:xfrm>
          <a:prstGeom prst="ellipse">
            <a:avLst/>
          </a:prstGeom>
          <a:solidFill>
            <a:srgbClr val="D1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2400"/>
          </a:p>
        </p:txBody>
      </p:sp>
      <p:pic>
        <p:nvPicPr>
          <p:cNvPr id="11" name="Picture 10" descr="A red and white background with a design&#10;&#10;Description automatically generated">
            <a:extLst>
              <a:ext uri="{FF2B5EF4-FFF2-40B4-BE49-F238E27FC236}">
                <a16:creationId xmlns:a16="http://schemas.microsoft.com/office/drawing/2014/main" xmlns="" id="{418E62F8-02A7-4379-A005-0EF5EC635BB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68209" y="0"/>
            <a:ext cx="4816305" cy="685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28A0ADE9-7A46-486B-82F3-A690D904DFF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80960" y="691233"/>
            <a:ext cx="5714683" cy="1453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880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2722" y="0"/>
            <a:ext cx="12181936" cy="6857101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09600" y="274320"/>
            <a:ext cx="109728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4993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14955">
        <a:defRPr>
          <a:latin typeface="+mn-lt"/>
          <a:ea typeface="+mn-ea"/>
          <a:cs typeface="+mn-cs"/>
        </a:defRPr>
      </a:lvl2pPr>
      <a:lvl3pPr marL="829909">
        <a:defRPr>
          <a:latin typeface="+mn-lt"/>
          <a:ea typeface="+mn-ea"/>
          <a:cs typeface="+mn-cs"/>
        </a:defRPr>
      </a:lvl3pPr>
      <a:lvl4pPr marL="1244864">
        <a:defRPr>
          <a:latin typeface="+mn-lt"/>
          <a:ea typeface="+mn-ea"/>
          <a:cs typeface="+mn-cs"/>
        </a:defRPr>
      </a:lvl4pPr>
      <a:lvl5pPr marL="1659819">
        <a:defRPr>
          <a:latin typeface="+mn-lt"/>
          <a:ea typeface="+mn-ea"/>
          <a:cs typeface="+mn-cs"/>
        </a:defRPr>
      </a:lvl5pPr>
      <a:lvl6pPr marL="2074774">
        <a:defRPr>
          <a:latin typeface="+mn-lt"/>
          <a:ea typeface="+mn-ea"/>
          <a:cs typeface="+mn-cs"/>
        </a:defRPr>
      </a:lvl6pPr>
      <a:lvl7pPr marL="2489728">
        <a:defRPr>
          <a:latin typeface="+mn-lt"/>
          <a:ea typeface="+mn-ea"/>
          <a:cs typeface="+mn-cs"/>
        </a:defRPr>
      </a:lvl7pPr>
      <a:lvl8pPr marL="2904683">
        <a:defRPr>
          <a:latin typeface="+mn-lt"/>
          <a:ea typeface="+mn-ea"/>
          <a:cs typeface="+mn-cs"/>
        </a:defRPr>
      </a:lvl8pPr>
      <a:lvl9pPr marL="3319638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14955">
        <a:defRPr>
          <a:latin typeface="+mn-lt"/>
          <a:ea typeface="+mn-ea"/>
          <a:cs typeface="+mn-cs"/>
        </a:defRPr>
      </a:lvl2pPr>
      <a:lvl3pPr marL="829909">
        <a:defRPr>
          <a:latin typeface="+mn-lt"/>
          <a:ea typeface="+mn-ea"/>
          <a:cs typeface="+mn-cs"/>
        </a:defRPr>
      </a:lvl3pPr>
      <a:lvl4pPr marL="1244864">
        <a:defRPr>
          <a:latin typeface="+mn-lt"/>
          <a:ea typeface="+mn-ea"/>
          <a:cs typeface="+mn-cs"/>
        </a:defRPr>
      </a:lvl4pPr>
      <a:lvl5pPr marL="1659819">
        <a:defRPr>
          <a:latin typeface="+mn-lt"/>
          <a:ea typeface="+mn-ea"/>
          <a:cs typeface="+mn-cs"/>
        </a:defRPr>
      </a:lvl5pPr>
      <a:lvl6pPr marL="2074774">
        <a:defRPr>
          <a:latin typeface="+mn-lt"/>
          <a:ea typeface="+mn-ea"/>
          <a:cs typeface="+mn-cs"/>
        </a:defRPr>
      </a:lvl6pPr>
      <a:lvl7pPr marL="2489728">
        <a:defRPr>
          <a:latin typeface="+mn-lt"/>
          <a:ea typeface="+mn-ea"/>
          <a:cs typeface="+mn-cs"/>
        </a:defRPr>
      </a:lvl7pPr>
      <a:lvl8pPr marL="2904683">
        <a:defRPr>
          <a:latin typeface="+mn-lt"/>
          <a:ea typeface="+mn-ea"/>
          <a:cs typeface="+mn-cs"/>
        </a:defRPr>
      </a:lvl8pPr>
      <a:lvl9pPr marL="3319638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2.png"/><Relationship Id="rId4" Type="http://schemas.openxmlformats.org/officeDocument/2006/relationships/image" Target="../media/image3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emf"/><Relationship Id="rId4" Type="http://schemas.openxmlformats.org/officeDocument/2006/relationships/image" Target="../media/image8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54"/>
          <p:cNvSpPr>
            <a:spLocks noChangeArrowheads="1"/>
          </p:cNvSpPr>
          <p:nvPr/>
        </p:nvSpPr>
        <p:spPr bwMode="auto">
          <a:xfrm>
            <a:off x="148791" y="4290050"/>
            <a:ext cx="75438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Linear Circuit Analysis II</a:t>
            </a:r>
          </a:p>
          <a:p>
            <a:pPr algn="ctr"/>
            <a:r>
              <a:rPr lang="x-none" sz="3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EE</a:t>
            </a:r>
            <a:r>
              <a:rPr lang="en-US" sz="3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CE</a:t>
            </a:r>
            <a:r>
              <a:rPr lang="x-none" sz="3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x-none" sz="3600" b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20</a:t>
            </a:r>
            <a:r>
              <a:rPr lang="en-US" sz="3600" b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2 – Spring 2025</a:t>
            </a:r>
            <a:endParaRPr lang="en-US" sz="3600" b="1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07DEEC26-75A9-F4A2-6948-691F17B753B2}"/>
              </a:ext>
            </a:extLst>
          </p:cNvPr>
          <p:cNvSpPr txBox="1"/>
          <p:nvPr/>
        </p:nvSpPr>
        <p:spPr>
          <a:xfrm>
            <a:off x="1034173" y="2636408"/>
            <a:ext cx="733232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rgbClr val="00B050"/>
                </a:solidFill>
                <a:latin typeface="Cambria" panose="02040503050406030204" pitchFamily="18" charset="0"/>
              </a:rPr>
              <a:t>Laplace Transform Analysis</a:t>
            </a:r>
          </a:p>
        </p:txBody>
      </p:sp>
    </p:spTree>
    <p:extLst>
      <p:ext uri="{BB962C8B-B14F-4D97-AF65-F5344CB8AC3E}">
        <p14:creationId xmlns:p14="http://schemas.microsoft.com/office/powerpoint/2010/main" val="1323396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117286" y="585041"/>
            <a:ext cx="29599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ambria" panose="02040503050406030204" pitchFamily="18" charset="0"/>
              </a:rPr>
              <a:t>Determine B, use s=1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2625649" y="1064335"/>
                <a:ext cx="6729366" cy="81977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en-US" sz="2800" i="1" dirty="0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800" i="1" dirty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(1)</m:t>
                            </m:r>
                          </m:e>
                          <m:sup>
                            <m:r>
                              <a:rPr lang="en-US" sz="2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+3</m:t>
                        </m:r>
                      </m:num>
                      <m:den>
                        <m:r>
                          <a:rPr lang="en-US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+1)(</m:t>
                        </m:r>
                        <m:sSup>
                          <m:sSupPr>
                            <m:ctrlPr>
                              <a:rPr lang="en-US" sz="2800" i="1" dirty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en-US" sz="2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+4)</m:t>
                        </m:r>
                      </m:den>
                    </m:f>
                  </m:oMath>
                </a14:m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dirty="0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(1+1)</m:t>
                        </m:r>
                      </m:den>
                    </m:f>
                    <m:r>
                      <a:rPr lang="en-US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800" b="0" i="1" dirty="0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×1−1</m:t>
                        </m:r>
                      </m:num>
                      <m:den>
                        <m:r>
                          <a:rPr lang="en-US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2800" b="0" i="1" dirty="0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+4)</m:t>
                        </m:r>
                      </m:den>
                    </m:f>
                    <m:r>
                      <a:rPr lang="en-US" sz="28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            </m:t>
                    </m:r>
                    <m:r>
                      <a:rPr lang="en-US" sz="28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𝑩</m:t>
                    </m:r>
                    <m:r>
                      <a:rPr lang="en-US" sz="28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8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</m:t>
                    </m:r>
                  </m:oMath>
                </a14:m>
                <a:endParaRPr lang="en-US" sz="2800" b="1" dirty="0">
                  <a:solidFill>
                    <a:srgbClr val="C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5649" y="1064335"/>
                <a:ext cx="6729366" cy="819776"/>
              </a:xfrm>
              <a:prstGeom prst="rect">
                <a:avLst/>
              </a:prstGeom>
              <a:blipFill>
                <a:blip r:embed="rId2"/>
                <a:stretch>
                  <a:fillRect b="-7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1117286" y="2756162"/>
                <a:ext cx="9992800" cy="92397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F(s)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 dirty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3200" i="1" dirty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sz="3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3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3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3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3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+3</m:t>
                        </m:r>
                      </m:num>
                      <m:den>
                        <m:r>
                          <a:rPr lang="en-US" sz="3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3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3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+1)(</m:t>
                        </m:r>
                        <m:sSup>
                          <m:sSupPr>
                            <m:ctrlPr>
                              <a:rPr lang="en-US" sz="3200" i="1" dirty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3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3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+4)</m:t>
                        </m:r>
                      </m:den>
                    </m:f>
                  </m:oMath>
                </a14:m>
                <a:r>
                  <a:rPr lang="en-US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 dirty="0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3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+1)</m:t>
                        </m:r>
                      </m:den>
                    </m:f>
                    <m:r>
                      <a:rPr lang="en-US" sz="3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3200" b="0" i="1" dirty="0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sz="3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3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>
                          <a:rPr lang="en-US" sz="3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3200" b="0" i="1" dirty="0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32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3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+4)</m:t>
                        </m:r>
                      </m:den>
                    </m:f>
                  </m:oMath>
                </a14:m>
                <a:r>
                  <a:rPr lang="en-US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 dirty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3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3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+1)</m:t>
                        </m:r>
                      </m:den>
                    </m:f>
                    <m:r>
                      <a:rPr lang="en-US" sz="3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3200" i="1" dirty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sz="3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num>
                      <m:den>
                        <m:r>
                          <a:rPr lang="en-US" sz="3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3200" i="1" dirty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3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3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3200" i="1" dirty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3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3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sz="3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3200" i="1" dirty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0.5×2</m:t>
                        </m:r>
                      </m:num>
                      <m:den>
                        <m:r>
                          <a:rPr lang="en-US" sz="3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3200" i="1" dirty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3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3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3200" i="1" dirty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3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3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sz="32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7286" y="2756162"/>
                <a:ext cx="9992800" cy="923971"/>
              </a:xfrm>
              <a:prstGeom prst="rect">
                <a:avLst/>
              </a:prstGeom>
              <a:blipFill>
                <a:blip r:embed="rId3"/>
                <a:stretch>
                  <a:fillRect l="-1524"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906749" y="4822059"/>
                <a:ext cx="8991051" cy="577402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n-US" sz="320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320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sz="320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 = </m:t>
                      </m:r>
                      <m:sSup>
                        <m:sSupPr>
                          <m:ctrlPr>
                            <a:rPr lang="en-US" sz="3200" i="1" dirty="0" smtClean="0">
                              <a:solidFill>
                                <a:srgbClr val="7030A0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32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2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sz="320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320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</m:t>
                      </m:r>
                      <m:r>
                        <a:rPr lang="en-US" sz="320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320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sz="320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)+2</m:t>
                      </m:r>
                      <m:r>
                        <m:rPr>
                          <m:sty m:val="p"/>
                        </m:rPr>
                        <a:rPr lang="en-US" sz="320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cos</m:t>
                      </m:r>
                      <m:r>
                        <a:rPr lang="en-US" sz="320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⁡(2</m:t>
                      </m:r>
                      <m:r>
                        <a:rPr lang="en-US" sz="320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sz="320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sz="320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</m:t>
                      </m:r>
                      <m:r>
                        <a:rPr lang="en-US" sz="320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320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sz="320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)−0.5</m:t>
                      </m:r>
                      <m:r>
                        <m:rPr>
                          <m:sty m:val="p"/>
                        </m:rPr>
                        <a:rPr lang="en-US" sz="320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sin</m:t>
                      </m:r>
                      <m:r>
                        <a:rPr lang="en-US" sz="320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⁡(2</m:t>
                      </m:r>
                      <m:r>
                        <a:rPr lang="en-US" sz="320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sz="320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sz="320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</m:t>
                      </m:r>
                      <m:r>
                        <a:rPr lang="en-US" sz="320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320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sz="320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baseline="30000" dirty="0">
                  <a:solidFill>
                    <a:srgbClr val="7030A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6749" y="4822059"/>
                <a:ext cx="8991051" cy="57740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926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794177" y="1757077"/>
                <a:ext cx="4762329" cy="7039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solidFill>
                      <a:srgbClr val="C00000"/>
                    </a:solidFill>
                    <a:latin typeface="Cambria" panose="02040503050406030204" pitchFamily="18" charset="0"/>
                  </a:rPr>
                  <a:t>Find f(t), when F(s)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+4</m:t>
                        </m:r>
                      </m:num>
                      <m:den>
                        <m:sSup>
                          <m:sSupPr>
                            <m:ctrlPr>
                              <a:rPr lang="en-US" sz="2800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+4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+13</m:t>
                        </m:r>
                      </m:den>
                    </m:f>
                  </m:oMath>
                </a14:m>
                <a:endParaRPr lang="en-US" sz="2800" dirty="0"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177" y="1757077"/>
                <a:ext cx="4762329" cy="703911"/>
              </a:xfrm>
              <a:prstGeom prst="rect">
                <a:avLst/>
              </a:prstGeom>
              <a:blipFill>
                <a:blip r:embed="rId2"/>
                <a:stretch>
                  <a:fillRect l="-2558" b="-862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262677" y="3343957"/>
                <a:ext cx="8265853" cy="88979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800" dirty="0">
                    <a:latin typeface="Cambria" panose="02040503050406030204" pitchFamily="18" charset="0"/>
                  </a:rPr>
                  <a:t>F(s)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+4</m:t>
                        </m:r>
                      </m:num>
                      <m:den>
                        <m:sSup>
                          <m:sSupPr>
                            <m:ctrlPr>
                              <a:rPr lang="en-US" sz="32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+2)</m:t>
                            </m:r>
                          </m:e>
                          <m:sup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320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3200" dirty="0">
                    <a:latin typeface="Cambria" panose="02040503050406030204" pitchFamily="18" charset="0"/>
                  </a:rPr>
                  <a:t>=</a:t>
                </a:r>
                <a:r>
                  <a:rPr lang="en-US" sz="32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3</m:t>
                        </m:r>
                        <m:d>
                          <m:dPr>
                            <m:ctrlPr>
                              <a:rPr lang="en-US" sz="32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+2</m:t>
                            </m:r>
                          </m:e>
                        </m:d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−6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+4</m:t>
                        </m:r>
                      </m:num>
                      <m:den>
                        <m:sSup>
                          <m:sSupPr>
                            <m:ctrlPr>
                              <a:rPr lang="en-US" sz="32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+2)</m:t>
                            </m:r>
                          </m:e>
                          <m:sup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32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  <m:sup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3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>
                    <a:latin typeface="Cambria" panose="02040503050406030204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 dirty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32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3(</m:t>
                        </m:r>
                        <m:r>
                          <a:rPr lang="en-US" sz="32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32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+2)</m:t>
                        </m:r>
                      </m:num>
                      <m:den>
                        <m:sSup>
                          <m:sSupPr>
                            <m:ctrlPr>
                              <a:rPr lang="en-US" sz="320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32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32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32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+2)</m:t>
                            </m:r>
                          </m:e>
                          <m:sup>
                            <m:r>
                              <a:rPr lang="en-US" sz="32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32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+9</m:t>
                        </m:r>
                      </m:den>
                    </m:f>
                    <m:r>
                      <a:rPr lang="en-US" sz="32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3200" b="0" i="1" dirty="0" smtClean="0">
                            <a:solidFill>
                              <a:srgbClr val="00660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3200" b="0" i="1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3200" b="0" i="1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200" b="0" i="1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3200" i="1" dirty="0">
                                <a:solidFill>
                                  <a:srgbClr val="00660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3200" i="1" dirty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3200" b="0" i="1" dirty="0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+2)</m:t>
                            </m:r>
                          </m:e>
                          <m:sup>
                            <m:r>
                              <a:rPr lang="en-US" sz="3200" i="1" dirty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3200" i="1" dirty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3200" i="1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</m:den>
                    </m:f>
                  </m:oMath>
                </a14:m>
                <a:endParaRPr lang="en-US" sz="3200" dirty="0"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2677" y="3343957"/>
                <a:ext cx="8265853" cy="889795"/>
              </a:xfrm>
              <a:prstGeom prst="rect">
                <a:avLst/>
              </a:prstGeom>
              <a:blipFill>
                <a:blip r:embed="rId3"/>
                <a:stretch>
                  <a:fillRect l="-1475" b="-137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1474155" y="4439728"/>
                <a:ext cx="7398757" cy="703782"/>
              </a:xfrm>
              <a:prstGeom prst="rect">
                <a:avLst/>
              </a:prstGeom>
              <a:ln w="28575">
                <a:solidFill>
                  <a:srgbClr val="C00000"/>
                </a:solidFill>
              </a:ln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) =3</m:t>
                    </m:r>
                    <m:sSup>
                      <m:sSupPr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sz="2800" dirty="0">
                    <a:solidFill>
                      <a:srgbClr val="C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cos</m:t>
                    </m:r>
                    <m:r>
                      <a:rPr lang="en-US" sz="28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⁡(3</m:t>
                    </m:r>
                    <m:r>
                      <a:rPr lang="en-US" sz="28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sz="28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sz="28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sz="28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8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sz="28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− </m:t>
                    </m:r>
                    <m:f>
                      <m:fPr>
                        <m:ctrlPr>
                          <a:rPr lang="en-US" sz="2800" i="1">
                            <a:solidFill>
                              <a:srgbClr val="006600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280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den>
                    </m:f>
                    <m:func>
                      <m:funcPr>
                        <m:ctrlPr>
                          <a:rPr lang="en-US" sz="2800" i="1">
                            <a:solidFill>
                              <a:srgbClr val="006600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sz="2800" i="1">
                                <a:solidFill>
                                  <a:srgbClr val="006600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80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−2</m:t>
                            </m:r>
                            <m:r>
                              <a:rPr lang="en-US" sz="280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n-US" sz="280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sz="2800" i="1">
                                <a:solidFill>
                                  <a:srgbClr val="006600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  <m:r>
                              <m:rPr>
                                <m:sty m:val="p"/>
                              </m:rPr>
                              <a:rPr lang="en-US" sz="280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t</m:t>
                            </m:r>
                          </m:e>
                        </m:d>
                        <m:r>
                          <m:rPr>
                            <m:sty m:val="p"/>
                          </m:rPr>
                          <a:rPr lang="en-US" sz="280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u</m:t>
                        </m:r>
                        <m:r>
                          <a:rPr lang="en-US" sz="280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280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</m:t>
                        </m:r>
                        <m:r>
                          <a:rPr lang="en-US" sz="280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sz="2800" dirty="0">
                  <a:solidFill>
                    <a:srgbClr val="0066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4155" y="4439728"/>
                <a:ext cx="7398757" cy="70378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28575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906718" y="612498"/>
            <a:ext cx="2628668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0000CC"/>
                </a:solidFill>
                <a:latin typeface="Cambria" panose="02040503050406030204" pitchFamily="18" charset="0"/>
              </a:rPr>
              <a:t>Example 2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xmlns="" id="{72358B84-3D39-49D4-B504-1E1DD6CA89A0}"/>
              </a:ext>
            </a:extLst>
          </p:cNvPr>
          <p:cNvSpPr/>
          <p:nvPr/>
        </p:nvSpPr>
        <p:spPr>
          <a:xfrm>
            <a:off x="4249864" y="2142858"/>
            <a:ext cx="1513237" cy="32787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xmlns="" id="{90B5FF96-12EA-4B5E-9E7C-692855811958}"/>
              </a:ext>
            </a:extLst>
          </p:cNvPr>
          <p:cNvCxnSpPr>
            <a:cxnSpLocks/>
            <a:endCxn id="2" idx="6"/>
          </p:cNvCxnSpPr>
          <p:nvPr/>
        </p:nvCxnSpPr>
        <p:spPr>
          <a:xfrm flipH="1" flipV="1">
            <a:off x="5763101" y="2306796"/>
            <a:ext cx="3455687" cy="233234"/>
          </a:xfrm>
          <a:prstGeom prst="straightConnector1">
            <a:avLst/>
          </a:prstGeom>
          <a:ln w="254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xmlns="" id="{44BFFDC4-4F19-4834-B222-AB852AE5C670}"/>
                  </a:ext>
                </a:extLst>
              </p:cNvPr>
              <p:cNvSpPr txBox="1"/>
              <p:nvPr/>
            </p:nvSpPr>
            <p:spPr>
              <a:xfrm>
                <a:off x="6586374" y="1320384"/>
                <a:ext cx="2743200" cy="1796710"/>
              </a:xfrm>
              <a:prstGeom prst="rect">
                <a:avLst/>
              </a:prstGeom>
              <a:noFill/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Not Fractionable but has two distinct complex roots: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CA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CA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  <m:r>
                            <a:rPr lang="en-CA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±</m:t>
                          </m:r>
                          <m:rad>
                            <m:radPr>
                              <m:degHide m:val="on"/>
                              <m:ctrlPr>
                                <a:rPr lang="en-CA" b="1" i="1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CA" b="1" i="1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  <m:sup>
                                  <m:r>
                                    <a:rPr lang="en-US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en-US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  <m:r>
                                <a:rPr lang="en-US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𝒂𝒄</m:t>
                              </m:r>
                            </m:e>
                          </m:rad>
                        </m:num>
                        <m:den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den>
                      </m:f>
                      <m:r>
                        <a:rPr lang="en-US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=−2 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±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4BFFDC4-4F19-4834-B222-AB852AE5C6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6374" y="1320384"/>
                <a:ext cx="2743200" cy="1796710"/>
              </a:xfrm>
              <a:prstGeom prst="rect">
                <a:avLst/>
              </a:prstGeom>
              <a:blipFill>
                <a:blip r:embed="rId5"/>
                <a:stretch>
                  <a:fillRect l="-1545" t="-1684" r="-221"/>
                </a:stretch>
              </a:blipFill>
              <a:ln w="1905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0048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85658" y="1395714"/>
            <a:ext cx="7212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Cambria" panose="02040503050406030204" pitchFamily="18" charset="0"/>
              </a:rPr>
              <a:t>Find V</a:t>
            </a:r>
            <a:r>
              <a:rPr lang="en-US" sz="2400" b="1" baseline="-25000" dirty="0">
                <a:latin typeface="Cambria" panose="02040503050406030204" pitchFamily="18" charset="0"/>
              </a:rPr>
              <a:t>out </a:t>
            </a:r>
            <a:r>
              <a:rPr lang="en-US" sz="2400" b="1" dirty="0">
                <a:latin typeface="Cambria" panose="02040503050406030204" pitchFamily="18" charset="0"/>
              </a:rPr>
              <a:t>(s)  and V</a:t>
            </a:r>
            <a:r>
              <a:rPr lang="en-US" sz="2400" b="1" baseline="-25000" dirty="0">
                <a:latin typeface="Cambria" panose="02040503050406030204" pitchFamily="18" charset="0"/>
              </a:rPr>
              <a:t>out </a:t>
            </a:r>
            <a:r>
              <a:rPr lang="en-US" sz="2400" b="1" dirty="0">
                <a:latin typeface="Cambria" panose="02040503050406030204" pitchFamily="18" charset="0"/>
              </a:rPr>
              <a:t>(t) for the following Circuit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8283566" y="2401297"/>
            <a:ext cx="3759793" cy="2167192"/>
            <a:chOff x="6474406" y="1723133"/>
            <a:chExt cx="5251007" cy="3087679"/>
          </a:xfrm>
        </p:grpSpPr>
        <p:sp>
          <p:nvSpPr>
            <p:cNvPr id="31" name="TextBox 30"/>
            <p:cNvSpPr txBox="1"/>
            <p:nvPr/>
          </p:nvSpPr>
          <p:spPr>
            <a:xfrm>
              <a:off x="6474406" y="3362578"/>
              <a:ext cx="4539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mbria" panose="02040503050406030204" pitchFamily="18" charset="0"/>
                </a:rPr>
                <a:t>V</a:t>
              </a:r>
              <a:r>
                <a:rPr lang="en-US" baseline="-25000" dirty="0">
                  <a:latin typeface="Cambria" panose="02040503050406030204" pitchFamily="18" charset="0"/>
                </a:rPr>
                <a:t>in</a:t>
              </a:r>
              <a:endParaRPr lang="en-US" dirty="0">
                <a:latin typeface="Cambria" panose="02040503050406030204" pitchFamily="18" charset="0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8867602" y="1723133"/>
              <a:ext cx="4700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mbria" panose="02040503050406030204" pitchFamily="18" charset="0"/>
                </a:rPr>
                <a:t>2</a:t>
              </a:r>
              <a:r>
                <a:rPr lang="el-GR" dirty="0">
                  <a:latin typeface="Cambria" panose="02040503050406030204" pitchFamily="18" charset="0"/>
                </a:rPr>
                <a:t>Ω</a:t>
              </a:r>
              <a:endParaRPr lang="en-US" dirty="0">
                <a:latin typeface="Cambria" panose="02040503050406030204" pitchFamily="18" charset="0"/>
              </a:endParaRP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6946937" y="2092465"/>
              <a:ext cx="4778476" cy="2718347"/>
              <a:chOff x="7014315" y="2138569"/>
              <a:chExt cx="4778476" cy="2718347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7014315" y="3249186"/>
                <a:ext cx="720000" cy="720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" name="Straight Connector 10"/>
              <p:cNvCxnSpPr/>
              <p:nvPr/>
            </p:nvCxnSpPr>
            <p:spPr>
              <a:xfrm flipV="1">
                <a:off x="7349550" y="3969186"/>
                <a:ext cx="0" cy="88773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 flipV="1">
                <a:off x="7374315" y="2361456"/>
                <a:ext cx="0" cy="88773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7374315" y="2361456"/>
                <a:ext cx="1448799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7349550" y="4856916"/>
                <a:ext cx="344523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10825268" y="2361456"/>
                <a:ext cx="0" cy="79248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 flipH="1">
                <a:off x="10794788" y="3770334"/>
                <a:ext cx="0" cy="108658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10819553" y="3150884"/>
                <a:ext cx="300038" cy="104794"/>
              </a:xfrm>
              <a:prstGeom prst="line">
                <a:avLst/>
              </a:prstGeom>
              <a:ln w="38100">
                <a:solidFill>
                  <a:srgbClr val="D6009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 flipH="1">
                <a:off x="10471892" y="3255423"/>
                <a:ext cx="647699" cy="26994"/>
              </a:xfrm>
              <a:prstGeom prst="line">
                <a:avLst/>
              </a:prstGeom>
              <a:ln w="38100">
                <a:solidFill>
                  <a:srgbClr val="D6009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10480806" y="3295859"/>
                <a:ext cx="668818" cy="226195"/>
              </a:xfrm>
              <a:prstGeom prst="line">
                <a:avLst/>
              </a:prstGeom>
              <a:ln w="38100">
                <a:solidFill>
                  <a:srgbClr val="D6009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 flipH="1">
                <a:off x="10448079" y="3522054"/>
                <a:ext cx="671512" cy="0"/>
              </a:xfrm>
              <a:prstGeom prst="line">
                <a:avLst/>
              </a:prstGeom>
              <a:ln w="38100">
                <a:solidFill>
                  <a:srgbClr val="D6009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 flipH="1" flipV="1">
                <a:off x="10793836" y="3770334"/>
                <a:ext cx="317543" cy="0"/>
              </a:xfrm>
              <a:prstGeom prst="line">
                <a:avLst/>
              </a:prstGeom>
              <a:ln w="38100">
                <a:solidFill>
                  <a:srgbClr val="D6009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TextBox 31"/>
              <p:cNvSpPr txBox="1"/>
              <p:nvPr/>
            </p:nvSpPr>
            <p:spPr>
              <a:xfrm>
                <a:off x="11232766" y="3291058"/>
                <a:ext cx="5600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ambria" panose="02040503050406030204" pitchFamily="18" charset="0"/>
                  </a:rPr>
                  <a:t>V</a:t>
                </a:r>
                <a:r>
                  <a:rPr lang="en-US" baseline="-25000" dirty="0">
                    <a:latin typeface="Cambria" panose="02040503050406030204" pitchFamily="18" charset="0"/>
                  </a:rPr>
                  <a:t>out </a:t>
                </a:r>
                <a:endParaRPr lang="en-US" dirty="0">
                  <a:latin typeface="Cambria" panose="02040503050406030204" pitchFamily="18" charset="0"/>
                </a:endParaRP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7217943" y="3585668"/>
                <a:ext cx="2632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latin typeface="Cambria" panose="02040503050406030204" pitchFamily="18" charset="0"/>
                  </a:rPr>
                  <a:t>-</a:t>
                </a: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9935779" y="3255678"/>
                <a:ext cx="4700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ambria" panose="02040503050406030204" pitchFamily="18" charset="0"/>
                  </a:rPr>
                  <a:t>8</a:t>
                </a:r>
                <a:r>
                  <a:rPr lang="el-GR" dirty="0">
                    <a:latin typeface="Cambria" panose="02040503050406030204" pitchFamily="18" charset="0"/>
                  </a:rPr>
                  <a:t>Ω</a:t>
                </a:r>
                <a:endParaRPr lang="en-US" dirty="0">
                  <a:latin typeface="Cambria" panose="02040503050406030204" pitchFamily="18" charset="0"/>
                </a:endParaRPr>
              </a:p>
            </p:txBody>
          </p:sp>
          <p:cxnSp>
            <p:nvCxnSpPr>
              <p:cNvPr id="54" name="Straight Connector 53"/>
              <p:cNvCxnSpPr/>
              <p:nvPr/>
            </p:nvCxnSpPr>
            <p:spPr>
              <a:xfrm flipV="1">
                <a:off x="8823114" y="2138569"/>
                <a:ext cx="101668" cy="222888"/>
              </a:xfrm>
              <a:prstGeom prst="line">
                <a:avLst/>
              </a:prstGeom>
              <a:ln w="38100">
                <a:solidFill>
                  <a:srgbClr val="D6009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>
                <a:off x="8924782" y="2138569"/>
                <a:ext cx="0" cy="424745"/>
              </a:xfrm>
              <a:prstGeom prst="line">
                <a:avLst/>
              </a:prstGeom>
              <a:ln w="38100">
                <a:solidFill>
                  <a:srgbClr val="D6009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 flipV="1">
                <a:off x="8921913" y="2149590"/>
                <a:ext cx="175021" cy="441134"/>
              </a:xfrm>
              <a:prstGeom prst="line">
                <a:avLst/>
              </a:prstGeom>
              <a:ln w="38100">
                <a:solidFill>
                  <a:srgbClr val="D6009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9096934" y="2165979"/>
                <a:ext cx="0" cy="424745"/>
              </a:xfrm>
              <a:prstGeom prst="line">
                <a:avLst/>
              </a:prstGeom>
              <a:ln w="38100">
                <a:solidFill>
                  <a:srgbClr val="D6009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 flipV="1">
                <a:off x="9102649" y="2172506"/>
                <a:ext cx="175021" cy="441134"/>
              </a:xfrm>
              <a:prstGeom prst="line">
                <a:avLst/>
              </a:prstGeom>
              <a:ln w="38100">
                <a:solidFill>
                  <a:srgbClr val="D6009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9277670" y="2188895"/>
                <a:ext cx="0" cy="204178"/>
              </a:xfrm>
              <a:prstGeom prst="line">
                <a:avLst/>
              </a:prstGeom>
              <a:ln w="38100">
                <a:solidFill>
                  <a:srgbClr val="D6009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 flipV="1">
                <a:off x="9283384" y="2370157"/>
                <a:ext cx="1536169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/>
            </p:nvCxnSpPr>
            <p:spPr>
              <a:xfrm>
                <a:off x="10471892" y="3547244"/>
                <a:ext cx="643888" cy="226243"/>
              </a:xfrm>
              <a:prstGeom prst="line">
                <a:avLst/>
              </a:prstGeom>
              <a:ln w="38100">
                <a:solidFill>
                  <a:srgbClr val="D6009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8" name="TextBox 87"/>
              <p:cNvSpPr txBox="1"/>
              <p:nvPr/>
            </p:nvSpPr>
            <p:spPr>
              <a:xfrm>
                <a:off x="7213854" y="3202150"/>
                <a:ext cx="3209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latin typeface="Cambria" panose="02040503050406030204" pitchFamily="18" charset="0"/>
                  </a:rPr>
                  <a:t>+</a:t>
                </a:r>
              </a:p>
            </p:txBody>
          </p:sp>
          <p:sp>
            <p:nvSpPr>
              <p:cNvPr id="95" name="TextBox 94"/>
              <p:cNvSpPr txBox="1"/>
              <p:nvPr/>
            </p:nvSpPr>
            <p:spPr>
              <a:xfrm>
                <a:off x="11179552" y="2912242"/>
                <a:ext cx="3209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latin typeface="Cambria" panose="02040503050406030204" pitchFamily="18" charset="0"/>
                  </a:rPr>
                  <a:t>+</a:t>
                </a:r>
              </a:p>
            </p:txBody>
          </p:sp>
          <p:sp>
            <p:nvSpPr>
              <p:cNvPr id="96" name="TextBox 95"/>
              <p:cNvSpPr txBox="1"/>
              <p:nvPr/>
            </p:nvSpPr>
            <p:spPr>
              <a:xfrm>
                <a:off x="11208406" y="3746660"/>
                <a:ext cx="2632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latin typeface="Cambria" panose="02040503050406030204" pitchFamily="18" charset="0"/>
                  </a:rPr>
                  <a:t>-</a:t>
                </a:r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Rectangle 96"/>
              <p:cNvSpPr/>
              <p:nvPr/>
            </p:nvSpPr>
            <p:spPr>
              <a:xfrm>
                <a:off x="8190777" y="1268922"/>
                <a:ext cx="3905162" cy="76790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6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V</a:t>
                </a:r>
                <a:r>
                  <a:rPr lang="en-US" sz="2600" baseline="-25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in</a:t>
                </a:r>
                <a:r>
                  <a:rPr lang="en-US" sz="26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(s)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600" b="0" i="1" dirty="0" smtClean="0">
                            <a:solidFill>
                              <a:schemeClr val="tx1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600" b="0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10</m:t>
                            </m:r>
                            <m:r>
                              <a:rPr lang="en-US" sz="2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−8</m:t>
                        </m:r>
                        <m:r>
                          <a:rPr lang="en-US" sz="2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2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+16</m:t>
                        </m:r>
                      </m:num>
                      <m:den>
                        <m:r>
                          <a:rPr lang="en-US" sz="2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2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+1)(</m:t>
                        </m:r>
                        <m:sSup>
                          <m:sSupPr>
                            <m:ctrlPr>
                              <a:rPr lang="en-US" sz="2600" i="1" dirty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6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6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6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2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16)</m:t>
                        </m:r>
                      </m:den>
                    </m:f>
                  </m:oMath>
                </a14:m>
                <a:endParaRPr lang="en-US" sz="26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7" name="Rectangle 9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0777" y="1268922"/>
                <a:ext cx="3905162" cy="767903"/>
              </a:xfrm>
              <a:prstGeom prst="rect">
                <a:avLst/>
              </a:prstGeom>
              <a:blipFill>
                <a:blip r:embed="rId2"/>
                <a:stretch>
                  <a:fillRect l="-2813" b="-79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TextBox 37"/>
          <p:cNvSpPr txBox="1"/>
          <p:nvPr/>
        </p:nvSpPr>
        <p:spPr>
          <a:xfrm>
            <a:off x="1074830" y="546254"/>
            <a:ext cx="2628668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0000CC"/>
                </a:solidFill>
                <a:latin typeface="Cambria" panose="02040503050406030204" pitchFamily="18" charset="0"/>
              </a:rPr>
              <a:t>Example 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/>
              <p:cNvSpPr/>
              <p:nvPr/>
            </p:nvSpPr>
            <p:spPr>
              <a:xfrm>
                <a:off x="2201242" y="2303109"/>
                <a:ext cx="5490190" cy="78188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600" b="1" dirty="0">
                    <a:solidFill>
                      <a:srgbClr val="C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V</a:t>
                </a:r>
                <a:r>
                  <a:rPr lang="en-US" sz="2600" b="1" baseline="-25000" dirty="0">
                    <a:solidFill>
                      <a:srgbClr val="C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in</a:t>
                </a:r>
                <a:r>
                  <a:rPr lang="en-US" sz="2600" b="1" dirty="0">
                    <a:solidFill>
                      <a:srgbClr val="C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(s)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600" b="1" i="1" dirty="0" smtClean="0">
                            <a:solidFill>
                              <a:srgbClr val="C00000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600" b="1" i="1" dirty="0" smtClean="0">
                                <a:solidFill>
                                  <a:srgbClr val="C00000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600" b="1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𝟏𝟎</m:t>
                            </m:r>
                            <m:r>
                              <a:rPr lang="en-US" sz="2600" b="1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𝒔</m:t>
                            </m:r>
                          </m:e>
                          <m:sup>
                            <m:r>
                              <a:rPr lang="en-US" sz="2600" b="1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sz="2600" b="1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2600" b="1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𝟖</m:t>
                        </m:r>
                        <m:r>
                          <a:rPr lang="en-US" sz="2600" b="1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</m:t>
                        </m:r>
                        <m:r>
                          <a:rPr lang="en-US" sz="2600" b="1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2600" b="1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𝟏𝟔</m:t>
                        </m:r>
                      </m:num>
                      <m:den>
                        <m:r>
                          <a:rPr lang="en-US" sz="2600" b="1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600" b="1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</m:t>
                        </m:r>
                        <m:r>
                          <a:rPr lang="en-US" sz="2600" b="1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2600" b="1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  <m:r>
                          <a:rPr lang="en-US" sz="2600" b="1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)(</m:t>
                        </m:r>
                        <m:sSup>
                          <m:sSupPr>
                            <m:ctrlPr>
                              <a:rPr lang="en-US" sz="2600" b="1" i="1" dirty="0">
                                <a:solidFill>
                                  <a:srgbClr val="C00000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600" b="1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𝒔</m:t>
                            </m:r>
                          </m:e>
                          <m:sup>
                            <m:r>
                              <a:rPr lang="en-US" sz="2600" b="1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sz="2600" b="1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2600" b="1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𝟏𝟔</m:t>
                        </m:r>
                        <m:r>
                          <a:rPr lang="en-US" sz="2600" b="1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sz="2600" b="1" dirty="0">
                    <a:solidFill>
                      <a:srgbClr val="C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600" b="1" i="1" dirty="0" smtClean="0">
                            <a:solidFill>
                              <a:srgbClr val="C00000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600" b="1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𝑨</m:t>
                        </m:r>
                      </m:num>
                      <m:den>
                        <m:r>
                          <a:rPr lang="en-US" sz="2600" b="1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600" b="1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</m:t>
                        </m:r>
                        <m:r>
                          <a:rPr lang="en-US" sz="2600" b="1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2600" b="1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  <m:r>
                          <a:rPr lang="en-US" sz="2600" b="1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sz="26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600" b="1" i="1" dirty="0" smtClean="0">
                            <a:solidFill>
                              <a:srgbClr val="C00000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600" b="1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𝑩𝒔</m:t>
                        </m:r>
                        <m:r>
                          <a:rPr lang="en-US" sz="2600" b="1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2600" b="1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𝑪</m:t>
                        </m:r>
                      </m:num>
                      <m:den>
                        <m:r>
                          <a:rPr lang="en-US" sz="2600" b="1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2600" b="1" i="1" dirty="0">
                                <a:solidFill>
                                  <a:srgbClr val="C00000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600" b="1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𝒔</m:t>
                            </m:r>
                          </m:e>
                          <m:sup>
                            <m:r>
                              <a:rPr lang="en-US" sz="2600" b="1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sz="2600" b="1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2600" b="1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𝟏𝟔</m:t>
                        </m:r>
                        <m:r>
                          <a:rPr lang="en-US" sz="2600" b="1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sz="2600" b="1" dirty="0">
                  <a:solidFill>
                    <a:srgbClr val="C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9" name="Rectangle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1242" y="2303109"/>
                <a:ext cx="5490190" cy="781881"/>
              </a:xfrm>
              <a:prstGeom prst="rect">
                <a:avLst/>
              </a:prstGeom>
              <a:blipFill>
                <a:blip r:embed="rId3"/>
                <a:stretch>
                  <a:fillRect l="-199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/>
              <p:cNvSpPr/>
              <p:nvPr/>
            </p:nvSpPr>
            <p:spPr>
              <a:xfrm>
                <a:off x="1370248" y="3406016"/>
                <a:ext cx="3984170" cy="728917"/>
              </a:xfrm>
              <a:prstGeom prst="rect">
                <a:avLst/>
              </a:prstGeom>
              <a:noFill/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txBody>
              <a:bodyPr wrap="square">
                <a:spAutoFit/>
              </a:bodyPr>
              <a:lstStyle/>
              <a:p>
                <a:r>
                  <a:rPr lang="en-US" sz="2400" b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A=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1" i="1" dirty="0" smtClean="0">
                            <a:solidFill>
                              <a:schemeClr val="tx1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b="1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𝟏𝟎</m:t>
                            </m:r>
                            <m:r>
                              <a:rPr lang="en-US" sz="2400" b="1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(−</m:t>
                            </m:r>
                            <m:r>
                              <a:rPr lang="en-US" sz="2400" b="1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sz="2400" b="1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2400" b="1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sz="2400" b="1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1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𝟖</m:t>
                        </m:r>
                        <m:r>
                          <a:rPr lang="en-US" sz="2400" b="1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(−</m:t>
                        </m:r>
                        <m:r>
                          <a:rPr lang="en-US" sz="2400" b="1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  <m:r>
                          <a:rPr lang="en-US" sz="2400" b="1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)+</m:t>
                        </m:r>
                        <m:r>
                          <a:rPr lang="en-US" sz="2400" b="1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𝟏𝟔</m:t>
                        </m:r>
                      </m:num>
                      <m:den>
                        <m:r>
                          <a:rPr lang="en-US" sz="2400" b="1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2400" b="1" i="1" dirty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b="1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e>
                          <m:sup>
                            <m:r>
                              <a:rPr lang="en-US" sz="2400" b="1" i="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sz="2400" b="1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1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𝟏𝟔</m:t>
                        </m:r>
                        <m:r>
                          <a:rPr lang="en-US" sz="2400" b="1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sz="2400" b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2</a:t>
                </a:r>
              </a:p>
            </p:txBody>
          </p:sp>
        </mc:Choice>
        <mc:Fallback xmlns="">
          <p:sp>
            <p:nvSpPr>
              <p:cNvPr id="40" name="Rectangle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0248" y="3406016"/>
                <a:ext cx="3984170" cy="728917"/>
              </a:xfrm>
              <a:prstGeom prst="rect">
                <a:avLst/>
              </a:prstGeom>
              <a:blipFill>
                <a:blip r:embed="rId4"/>
                <a:stretch>
                  <a:fillRect l="-1973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/>
              <p:cNvSpPr/>
              <p:nvPr/>
            </p:nvSpPr>
            <p:spPr>
              <a:xfrm>
                <a:off x="1482791" y="4564729"/>
                <a:ext cx="6701094" cy="158210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600" b="1" dirty="0">
                    <a:solidFill>
                      <a:schemeClr val="accent1">
                        <a:lumMod val="7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Use s=0 to find the value of C</a:t>
                </a:r>
              </a:p>
              <a:p>
                <a:endParaRPr lang="en-US" sz="2600" b="1" dirty="0">
                  <a:solidFill>
                    <a:schemeClr val="accent1">
                      <a:lumMod val="7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d>
                      <m:dPr>
                        <m:begChr m:val=""/>
                        <m:endChr m:val="|"/>
                        <m:ctrlPr>
                          <a:rPr lang="en-US" sz="2600" b="1" i="1" dirty="0" smtClean="0">
                            <a:solidFill>
                              <a:schemeClr val="tx1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600" b="1" i="1" dirty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600" b="1" i="1" dirty="0">
                                    <a:latin typeface="Cambria Math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600" b="1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𝟏𝟎</m:t>
                                </m:r>
                                <m:r>
                                  <a:rPr lang="en-US" sz="2600" b="1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𝒔</m:t>
                                </m:r>
                              </m:e>
                              <m:sup>
                                <m:r>
                                  <a:rPr lang="en-US" sz="2600" b="1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p>
                            <m:r>
                              <a:rPr lang="en-US" sz="2600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600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𝟖</m:t>
                            </m:r>
                            <m:r>
                              <a:rPr lang="en-US" sz="2600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𝒔</m:t>
                            </m:r>
                            <m:r>
                              <a:rPr lang="en-US" sz="2600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600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𝟏𝟔</m:t>
                            </m:r>
                          </m:num>
                          <m:den>
                            <m:r>
                              <a:rPr lang="en-US" sz="2600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600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𝒔</m:t>
                            </m:r>
                            <m:r>
                              <a:rPr lang="en-US" sz="2600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600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sz="2600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)(</m:t>
                            </m:r>
                            <m:sSup>
                              <m:sSupPr>
                                <m:ctrlPr>
                                  <a:rPr lang="en-US" sz="2600" b="1" i="1" dirty="0">
                                    <a:latin typeface="Cambria Math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600" b="1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𝒔</m:t>
                                </m:r>
                              </m:e>
                              <m:sup>
                                <m:r>
                                  <a:rPr lang="en-US" sz="2600" b="1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p>
                            <m:r>
                              <a:rPr lang="en-US" sz="2600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600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𝟏𝟔</m:t>
                            </m:r>
                            <m:r>
                              <a:rPr lang="en-US" sz="2600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2600" b="1" baseline="-25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s=0</a:t>
                </a:r>
                <a14:m>
                  <m:oMath xmlns:m="http://schemas.openxmlformats.org/officeDocument/2006/math">
                    <m:r>
                      <a:rPr lang="en-US" sz="26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6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𝑨</m:t>
                    </m:r>
                    <m:r>
                      <a:rPr lang="en-US" sz="26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600" b="1" i="1" dirty="0" smtClean="0">
                            <a:solidFill>
                              <a:schemeClr val="tx1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6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𝑪</m:t>
                        </m:r>
                      </m:num>
                      <m:den>
                        <m:r>
                          <a:rPr lang="en-US" sz="26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𝟏𝟔</m:t>
                        </m:r>
                      </m:den>
                    </m:f>
                    <m:r>
                      <a:rPr lang="en-US" sz="2600" b="1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          </m:t>
                    </m:r>
                    <m:r>
                      <a:rPr lang="en-US" sz="26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𝑪</m:t>
                    </m:r>
                    <m:r>
                      <a:rPr lang="en-US" sz="26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=−</m:t>
                    </m:r>
                    <m:r>
                      <a:rPr lang="en-US" sz="26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𝟏𝟔</m:t>
                    </m:r>
                  </m:oMath>
                </a14:m>
                <a:endParaRPr lang="en-US" sz="2600" b="1" dirty="0">
                  <a:solidFill>
                    <a:srgbClr val="C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1" name="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2791" y="4564729"/>
                <a:ext cx="6701094" cy="1582100"/>
              </a:xfrm>
              <a:prstGeom prst="rect">
                <a:avLst/>
              </a:prstGeom>
              <a:blipFill>
                <a:blip r:embed="rId5"/>
                <a:stretch>
                  <a:fillRect l="-1636" t="-347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11828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586426" y="462233"/>
                <a:ext cx="8328973" cy="16199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600" dirty="0">
                    <a:solidFill>
                      <a:srgbClr val="0000FF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Use s=1 to find the value of B</a:t>
                </a:r>
              </a:p>
              <a:p>
                <a:endParaRPr lang="en-US" sz="2600" b="1" dirty="0">
                  <a:solidFill>
                    <a:schemeClr val="accent1">
                      <a:lumMod val="7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800" i="1" dirty="0">
                            <a:solidFill>
                              <a:prstClr val="black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800" i="1" dirty="0">
                                <a:solidFill>
                                  <a:prstClr val="black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10×1</m:t>
                            </m:r>
                          </m:e>
                          <m:sup>
                            <m:r>
                              <a:rPr lang="en-US" sz="28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−8×1+16</m:t>
                        </m:r>
                      </m:num>
                      <m:den>
                        <m:r>
                          <a:rPr lang="en-US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(1+1)(</m:t>
                        </m:r>
                        <m:sSup>
                          <m:sSupPr>
                            <m:ctrlPr>
                              <a:rPr lang="en-US" sz="2800" i="1" dirty="0">
                                <a:solidFill>
                                  <a:prstClr val="black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en-US" sz="28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+16)</m:t>
                        </m:r>
                      </m:den>
                    </m:f>
                  </m:oMath>
                </a14:m>
                <a:r>
                  <a:rPr lang="en-US" sz="28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dirty="0">
                            <a:solidFill>
                              <a:prstClr val="black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(1+1)</m:t>
                        </m:r>
                      </m:den>
                    </m:f>
                    <m:r>
                      <a:rPr lang="en-US" sz="2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800" i="1" dirty="0">
                            <a:solidFill>
                              <a:prstClr val="black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  <m:r>
                          <a:rPr lang="en-US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×1−16</m:t>
                        </m:r>
                      </m:num>
                      <m:den>
                        <m:r>
                          <a:rPr lang="en-US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(12 +16)</m:t>
                        </m:r>
                      </m:den>
                    </m:f>
                    <m:r>
                      <a:rPr lang="en-US" sz="2600" b="1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          </m:t>
                    </m:r>
                    <m:r>
                      <a:rPr lang="en-US" sz="26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𝑩</m:t>
                    </m:r>
                    <m:r>
                      <a:rPr lang="en-US" sz="26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6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𝟖</m:t>
                    </m:r>
                  </m:oMath>
                </a14:m>
                <a:endParaRPr lang="en-US" sz="2600" b="1" dirty="0">
                  <a:solidFill>
                    <a:srgbClr val="C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426" y="462233"/>
                <a:ext cx="8328973" cy="1619995"/>
              </a:xfrm>
              <a:prstGeom prst="rect">
                <a:avLst/>
              </a:prstGeom>
              <a:blipFill>
                <a:blip r:embed="rId3"/>
                <a:stretch>
                  <a:fillRect l="-1318" t="-338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705582" y="2776261"/>
                <a:ext cx="11014345" cy="92397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32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V</a:t>
                </a:r>
                <a:r>
                  <a:rPr lang="en-US" sz="3200" baseline="-25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in</a:t>
                </a:r>
                <a:r>
                  <a:rPr lang="en-US" sz="32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(s)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b="0" i="1" dirty="0" smtClean="0">
                            <a:solidFill>
                              <a:schemeClr val="tx1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3200" b="0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10</m:t>
                            </m:r>
                            <m:r>
                              <a:rPr lang="en-US" sz="32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32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3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−8</m:t>
                        </m:r>
                        <m:r>
                          <a:rPr lang="en-US" sz="3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3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+16</m:t>
                        </m:r>
                      </m:num>
                      <m:den>
                        <m:r>
                          <a:rPr lang="en-US" sz="3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3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+1)(</m:t>
                        </m:r>
                        <m:sSup>
                          <m:sSupPr>
                            <m:ctrlPr>
                              <a:rPr lang="en-US" sz="3200" i="1" dirty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32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32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3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16)</m:t>
                        </m:r>
                      </m:den>
                    </m:f>
                  </m:oMath>
                </a14:m>
                <a:r>
                  <a:rPr lang="en-US" sz="32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 dirty="0" smtClean="0">
                            <a:solidFill>
                              <a:schemeClr val="tx1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3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3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+1)</m:t>
                        </m:r>
                      </m:den>
                    </m:f>
                    <m:r>
                      <a:rPr lang="en-US" sz="32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3200" b="0" i="1" dirty="0" smtClean="0">
                            <a:solidFill>
                              <a:schemeClr val="tx1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8</m:t>
                        </m:r>
                        <m:r>
                          <a:rPr lang="en-US" sz="3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3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−16</m:t>
                        </m:r>
                      </m:num>
                      <m:den>
                        <m:r>
                          <a:rPr lang="en-US" sz="32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3200" i="1" dirty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3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3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+16)</m:t>
                        </m:r>
                      </m:den>
                    </m:f>
                    <m:r>
                      <a:rPr lang="en-US" sz="32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1" i="1" dirty="0" smtClean="0">
                            <a:solidFill>
                              <a:srgbClr val="006600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1" i="1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num>
                      <m:den>
                        <m:r>
                          <a:rPr lang="en-US" sz="3200" b="1" i="1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1" i="1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</m:t>
                        </m:r>
                        <m:r>
                          <a:rPr lang="en-US" sz="3200" b="1" i="1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3200" b="1" i="1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  <m:r>
                          <a:rPr lang="en-US" sz="3200" b="1" i="1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sz="3200" b="1" i="1" dirty="0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3200" b="1" i="1" dirty="0" smtClean="0">
                            <a:solidFill>
                              <a:srgbClr val="006600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1" i="1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𝟖</m:t>
                        </m:r>
                        <m:r>
                          <a:rPr lang="en-US" sz="3200" b="1" i="1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</m:t>
                        </m:r>
                      </m:num>
                      <m:den>
                        <m:r>
                          <a:rPr lang="en-US" sz="3200" b="1" i="1" dirty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3200" b="1" i="1" dirty="0">
                                <a:solidFill>
                                  <a:srgbClr val="006600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1" i="1" dirty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𝒔</m:t>
                            </m:r>
                          </m:e>
                          <m:sup>
                            <m:r>
                              <a:rPr lang="en-US" sz="3200" b="1" i="1" dirty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sz="3200" b="1" i="1" dirty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3200" b="1" i="1" dirty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𝟏𝟔</m:t>
                        </m:r>
                        <m:r>
                          <a:rPr lang="en-US" sz="3200" b="1" i="1" dirty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sz="3200" b="1" i="1" dirty="0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3200" b="1" i="1" dirty="0" smtClean="0">
                            <a:solidFill>
                              <a:srgbClr val="006600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1" i="1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𝟏𝟔</m:t>
                        </m:r>
                      </m:num>
                      <m:den>
                        <m:r>
                          <a:rPr lang="en-US" sz="3200" b="1" i="1" dirty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3200" b="1" i="1" dirty="0">
                                <a:solidFill>
                                  <a:srgbClr val="006600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1" i="1" dirty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𝒔</m:t>
                            </m:r>
                          </m:e>
                          <m:sup>
                            <m:r>
                              <a:rPr lang="en-US" sz="3200" b="1" i="1" dirty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sz="3200" b="1" i="1" dirty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3200" b="1" i="1" dirty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𝟏𝟔</m:t>
                        </m:r>
                        <m:r>
                          <a:rPr lang="en-US" sz="3200" b="1" i="1" dirty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sz="3200" b="1" dirty="0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582" y="2776261"/>
                <a:ext cx="11014345" cy="923971"/>
              </a:xfrm>
              <a:prstGeom prst="rect">
                <a:avLst/>
              </a:prstGeom>
              <a:blipFill>
                <a:blip r:embed="rId4"/>
                <a:stretch>
                  <a:fillRect l="-1439"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1432163" y="4567557"/>
                <a:ext cx="9114226" cy="584775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sz="3200" i="1" baseline="-25000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𝑖𝑛</m:t>
                    </m:r>
                    <m:r>
                      <a:rPr lang="en-US" sz="320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320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sz="320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= 2</m:t>
                    </m:r>
                    <m:sSup>
                      <m:sSupPr>
                        <m:ctrlPr>
                          <a:rPr lang="en-US" sz="3200" i="1" dirty="0" smtClean="0">
                            <a:solidFill>
                              <a:srgbClr val="7030A0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3200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3200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sz="3200" dirty="0">
                    <a:solidFill>
                      <a:srgbClr val="7030A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sz="320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320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sz="320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)+8</m:t>
                    </m:r>
                    <m:r>
                      <m:rPr>
                        <m:sty m:val="p"/>
                      </m:rPr>
                      <a:rPr lang="en-US" sz="320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cos</m:t>
                    </m:r>
                    <m:r>
                      <a:rPr lang="en-US" sz="320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⁡(4</m:t>
                    </m:r>
                    <m:r>
                      <a:rPr lang="en-US" sz="320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sz="320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sz="320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sz="320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320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sz="320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)−4</m:t>
                    </m:r>
                    <m:r>
                      <m:rPr>
                        <m:sty m:val="p"/>
                      </m:rPr>
                      <a:rPr lang="en-US" sz="320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sin</m:t>
                    </m:r>
                    <m:r>
                      <a:rPr lang="en-US" sz="320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⁡(4</m:t>
                    </m:r>
                    <m:r>
                      <a:rPr lang="en-US" sz="320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sz="320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sz="320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sz="320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320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sz="320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baseline="30000" dirty="0">
                  <a:solidFill>
                    <a:srgbClr val="7030A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2163" y="4567557"/>
                <a:ext cx="9114226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802738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04422" y="500428"/>
            <a:ext cx="7942630" cy="70788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rgbClr val="0000CC"/>
                </a:solidFill>
                <a:latin typeface="Cambria" panose="02040503050406030204" pitchFamily="18" charset="0"/>
              </a:rPr>
              <a:t>Time Differentiation Property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3827055" y="1307359"/>
                <a:ext cx="4531433" cy="81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L[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 dirty="0" smtClean="0">
                            <a:solidFill>
                              <a:schemeClr val="tx1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3200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d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3200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dt</m:t>
                        </m:r>
                      </m:den>
                    </m:f>
                  </m:oMath>
                </a14:m>
                <a:r>
                  <a:rPr lang="en-US" sz="32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f(t)]=s×F(s)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sz="32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f(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</m:sup>
                    </m:sSup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7055" y="1307359"/>
                <a:ext cx="4531433" cy="814775"/>
              </a:xfrm>
              <a:prstGeom prst="rect">
                <a:avLst/>
              </a:prstGeom>
              <a:blipFill>
                <a:blip r:embed="rId3"/>
                <a:stretch>
                  <a:fillRect l="-3499" b="-895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>
          <a:xfrm>
            <a:off x="1159465" y="2302470"/>
            <a:ext cx="663168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Using the transformation equation and integration by parts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1004422" y="2875666"/>
                <a:ext cx="11347465" cy="829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L[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 dirty="0" smtClean="0">
                            <a:solidFill>
                              <a:schemeClr val="tx1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3200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d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3200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dt</m:t>
                        </m:r>
                      </m:den>
                    </m:f>
                  </m:oMath>
                </a14:m>
                <a:r>
                  <a:rPr lang="en-US" sz="32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f(t)]=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sz="320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en-US" sz="3200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</m:sub>
                      <m:sup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d>
                          <m:dPr>
                            <m:ctrlPr>
                              <a:rPr lang="en-US" sz="320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3200" i="1" smtClean="0">
                                    <a:latin typeface="Cambria Math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</m:t>
                                </m:r>
                              </m:num>
                              <m:den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𝑑𝑡</m:t>
                                </m:r>
                              </m:den>
                            </m:f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  <m:r>
                          <m:rPr>
                            <m:nor/>
                          </m:rPr>
                          <a:rPr lang="en-US" sz="3200" i="1" dirty="0">
                            <a:latin typeface="Cambria" panose="02040503050406030204" pitchFamily="18" charset="0"/>
                          </a:rPr>
                          <m:t>e</m:t>
                        </m:r>
                        <m:r>
                          <m:rPr>
                            <m:nor/>
                          </m:rPr>
                          <a:rPr lang="en-US" sz="3200" i="1" baseline="30000" dirty="0" smtClean="0">
                            <a:latin typeface="Cambria" panose="02040503050406030204" pitchFamily="18" charset="0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n-US" sz="3200" b="0" i="1" baseline="30000" dirty="0" smtClean="0">
                            <a:latin typeface="Cambria" panose="02040503050406030204" pitchFamily="18" charset="0"/>
                          </a:rPr>
                          <m:t>s</m:t>
                        </m:r>
                        <m:r>
                          <m:rPr>
                            <m:nor/>
                          </m:rPr>
                          <a:rPr lang="en-US" sz="3200" i="1" baseline="30000" dirty="0" smtClean="0">
                            <a:latin typeface="Cambria" panose="02040503050406030204" pitchFamily="18" charset="0"/>
                          </a:rPr>
                          <m:t>t</m:t>
                        </m:r>
                        <m:r>
                          <a:rPr lang="en-US" sz="3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𝑑𝑡</m:t>
                        </m:r>
                      </m:e>
                    </m:nary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3200" i="1" dirty="0" smtClean="0">
                            <a:solidFill>
                              <a:schemeClr val="tx1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sz="3200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f</m:t>
                            </m:r>
                            <m:r>
                              <m:rPr>
                                <m:nor/>
                              </m:rP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nor/>
                              </m:rP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t</m:t>
                            </m:r>
                            <m:r>
                              <m:rPr>
                                <m:nor/>
                              </m:rP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 </m:t>
                            </m:r>
                            <m:r>
                              <m:rPr>
                                <m:nor/>
                              </m:rPr>
                              <a:rPr lang="en-US" sz="3200" i="1" dirty="0">
                                <a:latin typeface="Cambria" panose="02040503050406030204" pitchFamily="18" charset="0"/>
                              </a:rPr>
                              <m:t>e</m:t>
                            </m:r>
                            <m:r>
                              <m:rPr>
                                <m:nor/>
                              </m:rPr>
                              <a:rPr lang="en-US" sz="3200" i="1" baseline="30000" dirty="0">
                                <a:latin typeface="Cambria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nor/>
                              </m:rPr>
                              <a:rPr lang="en-US" sz="3200" i="1" baseline="30000" dirty="0">
                                <a:latin typeface="Cambria" panose="02040503050406030204" pitchFamily="18" charset="0"/>
                              </a:rPr>
                              <m:t>st</m:t>
                            </m:r>
                          </m:e>
                        </m:d>
                      </m:e>
                      <m:sub>
                        <m:sSup>
                          <m:sSupPr>
                            <m:ctrlPr>
                              <a:rPr lang="en-US" sz="3200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US" sz="32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 </m:t>
                            </m:r>
                          </m:sup>
                        </m:sSup>
                      </m:sub>
                      <m:sup>
                        <m:r>
                          <a:rPr lang="en-US" sz="32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</m:sSubSup>
                    <m:r>
                      <a:rPr lang="en-US" sz="32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nary>
                      <m:naryPr>
                        <m:ctrlPr>
                          <a:rPr lang="en-US" sz="3200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en-US" sz="3200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</m:sub>
                      <m:sup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d>
                          <m:dPr>
                            <m:ctrlPr>
                              <a:rPr lang="en-US" sz="3200" b="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 </m:t>
                        </m:r>
                        <m:r>
                          <m:rPr>
                            <m:nor/>
                          </m:rPr>
                          <a:rPr lang="en-US" sz="3200" i="1" dirty="0">
                            <a:latin typeface="Cambria" panose="02040503050406030204" pitchFamily="18" charset="0"/>
                          </a:rPr>
                          <m:t>e</m:t>
                        </m:r>
                        <m:r>
                          <m:rPr>
                            <m:nor/>
                          </m:rPr>
                          <a:rPr lang="en-US" sz="3200" i="1" baseline="30000" dirty="0">
                            <a:latin typeface="Cambria" panose="02040503050406030204" pitchFamily="18" charset="0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n-US" sz="3200" i="1" baseline="30000" dirty="0">
                            <a:latin typeface="Cambria" panose="02040503050406030204" pitchFamily="18" charset="0"/>
                          </a:rPr>
                          <m:t>st</m:t>
                        </m:r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𝑑𝑡</m:t>
                        </m:r>
                      </m:e>
                    </m:nary>
                  </m:oMath>
                </a14:m>
                <a:endParaRPr lang="en-US" sz="32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4422" y="2875666"/>
                <a:ext cx="11347465" cy="829330"/>
              </a:xfrm>
              <a:prstGeom prst="rect">
                <a:avLst/>
              </a:prstGeom>
              <a:blipFill>
                <a:blip r:embed="rId4"/>
                <a:stretch>
                  <a:fillRect l="-1397" b="-808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2515883" y="4013888"/>
                <a:ext cx="6207918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=0-f(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</m:sup>
                    </m:sSup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)+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𝑠𝐹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𝑠𝐹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en-US" sz="32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</m:t>
                    </m:r>
                    <m:r>
                      <m:rPr>
                        <m:nor/>
                      </m:rPr>
                      <a:rPr lang="en-US" sz="32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3200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</m:sup>
                    </m:sSup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883" y="4013888"/>
                <a:ext cx="6207918" cy="584775"/>
              </a:xfrm>
              <a:prstGeom prst="rect">
                <a:avLst/>
              </a:prstGeom>
              <a:blipFill>
                <a:blip r:embed="rId5"/>
                <a:stretch>
                  <a:fillRect l="-2554" t="-13542" b="-3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803576" y="5033203"/>
            <a:ext cx="1111175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i="1" dirty="0">
                <a:solidFill>
                  <a:srgbClr val="0000FF"/>
                </a:solidFill>
                <a:latin typeface="Cambria" panose="02040503050406030204" pitchFamily="18" charset="0"/>
              </a:rPr>
              <a:t>Differentiation in the time domain is equivalent to multiplication by s in the s-domain.</a:t>
            </a:r>
          </a:p>
        </p:txBody>
      </p:sp>
    </p:spTree>
    <p:extLst>
      <p:ext uri="{BB962C8B-B14F-4D97-AF65-F5344CB8AC3E}">
        <p14:creationId xmlns:p14="http://schemas.microsoft.com/office/powerpoint/2010/main" val="40856389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5515" y="2527901"/>
            <a:ext cx="2029978" cy="218023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743800" y="2279819"/>
                <a:ext cx="3352200" cy="8133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1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𝒊</m:t>
                        </m:r>
                      </m:e>
                      <m:sub>
                        <m:r>
                          <a:rPr lang="en-US" sz="3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𝑪</m:t>
                        </m:r>
                      </m:sub>
                    </m:sSub>
                    <m:r>
                      <a:rPr lang="en-US" sz="3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3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𝒕</m:t>
                    </m:r>
                    <m:r>
                      <a:rPr lang="en-US" sz="3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</m:t>
                    </m:r>
                    <m:r>
                      <a:rPr lang="en-US" sz="3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𝑪</m:t>
                    </m:r>
                    <m:f>
                      <m:fPr>
                        <m:ctrlPr>
                          <a:rPr lang="en-US" sz="3200" b="1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3200" b="1" i="1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𝒅𝒗</m:t>
                            </m:r>
                          </m:e>
                          <m:sub>
                            <m:r>
                              <a:rPr lang="en-US" sz="32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𝑪</m:t>
                            </m:r>
                          </m:sub>
                        </m:sSub>
                        <m:r>
                          <a:rPr lang="en-US" sz="3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𝒕</m:t>
                        </m:r>
                        <m:r>
                          <a:rPr lang="en-US" sz="3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3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𝒅𝒕</m:t>
                        </m:r>
                      </m:den>
                    </m:f>
                  </m:oMath>
                </a14:m>
                <a:endParaRPr lang="en-US" sz="32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800" y="2279819"/>
                <a:ext cx="3352200" cy="813300"/>
              </a:xfrm>
              <a:prstGeom prst="rect">
                <a:avLst/>
              </a:prstGeom>
              <a:blipFill>
                <a:blip r:embed="rId3"/>
                <a:stretch>
                  <a:fillRect l="-4545" b="-977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1231533" y="3298360"/>
            <a:ext cx="52790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ambria" panose="02040503050406030204" pitchFamily="18" charset="0"/>
              </a:rPr>
              <a:t>Using the time differentiation property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2914381" y="4184915"/>
                <a:ext cx="454650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</m:sub>
                      </m:sSub>
                      <m:r>
                        <a:rPr lang="en-US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𝒔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)=</m:t>
                      </m:r>
                      <m:r>
                        <a:rPr lang="en-US" sz="28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𝑪𝒔</m:t>
                      </m:r>
                      <m:sSub>
                        <m:sSubPr>
                          <m:ctrlPr>
                            <a:rPr lang="en-US" sz="2800" b="1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𝒄</m:t>
                          </m:r>
                        </m:sub>
                      </m:sSub>
                      <m:d>
                        <m:dPr>
                          <m:ctrlPr>
                            <a:rPr lang="en-US" sz="2800" b="1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𝒔</m:t>
                          </m:r>
                        </m:e>
                      </m:d>
                      <m:r>
                        <a:rPr lang="en-US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𝑪</m:t>
                      </m:r>
                      <m:sSub>
                        <m:sSubPr>
                          <m:ctrlPr>
                            <a:rPr lang="en-US" sz="2800" b="1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𝒄</m:t>
                          </m:r>
                        </m:sub>
                      </m:sSub>
                      <m:r>
                        <a:rPr lang="en-US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2800" b="1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</m:e>
                        <m:sup>
                          <m:r>
                            <a:rPr lang="en-US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  <m:r>
                        <a:rPr lang="en-US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4381" y="4184915"/>
                <a:ext cx="4546501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913897" y="339116"/>
            <a:ext cx="5638916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0000CC"/>
                </a:solidFill>
                <a:latin typeface="Cambria" panose="02040503050406030204" pitchFamily="18" charset="0"/>
              </a:rPr>
              <a:t>Example 12.23 (p. 581)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59440" y="1243581"/>
            <a:ext cx="94631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ambria" panose="02040503050406030204" pitchFamily="18" charset="0"/>
              </a:rPr>
              <a:t>Find an expression for the current through the capacitor </a:t>
            </a:r>
            <a:r>
              <a:rPr lang="en-US" sz="2400" b="1" dirty="0" err="1">
                <a:latin typeface="Cambria" panose="02040503050406030204" pitchFamily="18" charset="0"/>
              </a:rPr>
              <a:t>i</a:t>
            </a:r>
            <a:r>
              <a:rPr lang="en-US" sz="2400" b="1" baseline="-25000" dirty="0" err="1">
                <a:latin typeface="Cambria" panose="02040503050406030204" pitchFamily="18" charset="0"/>
              </a:rPr>
              <a:t>c</a:t>
            </a:r>
            <a:r>
              <a:rPr lang="en-US" sz="2400" b="1" dirty="0">
                <a:latin typeface="Cambria" panose="02040503050406030204" pitchFamily="18" charset="0"/>
              </a:rPr>
              <a:t>(s) in the S domain.</a:t>
            </a:r>
          </a:p>
        </p:txBody>
      </p:sp>
    </p:spTree>
    <p:extLst>
      <p:ext uri="{BB962C8B-B14F-4D97-AF65-F5344CB8AC3E}">
        <p14:creationId xmlns:p14="http://schemas.microsoft.com/office/powerpoint/2010/main" val="4338263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1649674" y="4889264"/>
                <a:ext cx="9914061" cy="7446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8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L[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80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sSup>
                          <m:sSupPr>
                            <m:ctrlPr>
                              <a:rPr lang="en-US" sz="280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𝑑𝑡</m:t>
                            </m:r>
                          </m:e>
                          <m:sup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8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]=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dirty="0" smtClean="0">
                            <a:solidFill>
                              <a:schemeClr val="tx1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sz="2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8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×F(s)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sz="2800" i="1" dirty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2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</m:sup>
                    </m:sSup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)−</m:t>
                    </m:r>
                    <m:sSup>
                      <m:sSupPr>
                        <m:ctrlPr>
                          <a:rPr lang="en-US" sz="2800" i="1" dirty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−2</m:t>
                        </m:r>
                      </m:sup>
                    </m:sSup>
                    <m:r>
                      <a:rPr lang="en-US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acc>
                      <m:accPr>
                        <m:chr m:val="̇"/>
                        <m:ctrlPr>
                          <a:rPr lang="en-US" sz="2800" i="1" dirty="0" smtClean="0">
                            <a:solidFill>
                              <a:schemeClr val="tx1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</m:acc>
                    <m:r>
                      <m:rPr>
                        <m:nor/>
                      </m:rPr>
                      <a:rPr lang="en-US" sz="28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800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</m:sup>
                    </m:sSup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−…</m:t>
                    </m:r>
                    <m:sSup>
                      <m:sSupPr>
                        <m:ctrlPr>
                          <a:rPr lang="en-US" sz="2800" i="1" dirty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−1)</m:t>
                        </m:r>
                      </m:sup>
                    </m:sSup>
                    <m:r>
                      <m:rPr>
                        <m:nor/>
                      </m:rPr>
                      <a:rPr lang="en-US" sz="28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800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</m:sup>
                    </m:sSup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9674" y="4889264"/>
                <a:ext cx="9914061" cy="744627"/>
              </a:xfrm>
              <a:prstGeom prst="rect">
                <a:avLst/>
              </a:prstGeom>
              <a:blipFill>
                <a:blip r:embed="rId2"/>
                <a:stretch>
                  <a:fillRect l="-1292" b="-819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1570611" y="3110209"/>
                <a:ext cx="5204738" cy="76418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L[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80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sSup>
                          <m:sSupPr>
                            <m:ctrlPr>
                              <a:rPr lang="en-US" sz="280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𝑑𝑡</m:t>
                            </m:r>
                          </m:e>
                          <m:sup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8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]=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dirty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m:rPr>
                        <m:nor/>
                      </m:rPr>
                      <a:rPr lang="en-US" sz="28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</m:t>
                    </m:r>
                    <m:r>
                      <m:rPr>
                        <m:nor/>
                      </m:rPr>
                      <a:rPr lang="en-US" sz="28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sz="28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</m:t>
                    </m:r>
                    <m:r>
                      <m:rPr>
                        <m:nor/>
                      </m:rPr>
                      <a:rPr lang="en-US" sz="28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m:rPr>
                        <m:nor/>
                      </m:rPr>
                      <a:rPr lang="en-US" sz="28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800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</m:sup>
                    </m:sSup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)−</m:t>
                    </m:r>
                    <m:acc>
                      <m:accPr>
                        <m:chr m:val="̇"/>
                        <m:ctrlPr>
                          <a:rPr lang="en-US" sz="2800" i="1" dirty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</m:acc>
                    <m:r>
                      <m:rPr>
                        <m:nor/>
                      </m:rPr>
                      <a:rPr lang="en-US" sz="28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800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</m:sup>
                    </m:sSup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0611" y="3110209"/>
                <a:ext cx="5204738" cy="764184"/>
              </a:xfrm>
              <a:prstGeom prst="rect">
                <a:avLst/>
              </a:prstGeom>
              <a:blipFill>
                <a:blip r:embed="rId3"/>
                <a:stretch>
                  <a:fillRect l="-2462" b="-714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570611" y="1752295"/>
                <a:ext cx="3481446" cy="71711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L[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r>
                  <a:rPr lang="en-US" sz="28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]=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F(s)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</m:sup>
                    </m:sSup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0611" y="1752295"/>
                <a:ext cx="3481446" cy="717119"/>
              </a:xfrm>
              <a:prstGeom prst="rect">
                <a:avLst/>
              </a:prstGeom>
              <a:blipFill>
                <a:blip r:embed="rId4"/>
                <a:stretch>
                  <a:fillRect l="-3678" b="-847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/>
          <p:cNvSpPr/>
          <p:nvPr/>
        </p:nvSpPr>
        <p:spPr>
          <a:xfrm>
            <a:off x="1570611" y="757557"/>
            <a:ext cx="7752422" cy="70788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rgbClr val="0000CC"/>
                </a:solidFill>
                <a:latin typeface="Cambria" panose="02040503050406030204" pitchFamily="18" charset="0"/>
              </a:rPr>
              <a:t>Time Differentiation Formula</a:t>
            </a:r>
          </a:p>
        </p:txBody>
      </p:sp>
    </p:spTree>
    <p:extLst>
      <p:ext uri="{BB962C8B-B14F-4D97-AF65-F5344CB8AC3E}">
        <p14:creationId xmlns:p14="http://schemas.microsoft.com/office/powerpoint/2010/main" val="9006236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272249" y="1369725"/>
            <a:ext cx="59824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ambria" panose="02040503050406030204" pitchFamily="18" charset="0"/>
              </a:rPr>
              <a:t>Find the solution of the differential equation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0497" y="1118352"/>
            <a:ext cx="2714526" cy="926069"/>
          </a:xfrm>
          <a:prstGeom prst="rect">
            <a:avLst/>
          </a:prstGeom>
          <a:solidFill>
            <a:srgbClr val="7FFF57"/>
          </a:solidFill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/>
          <a:srcRect l="28776" t="42223"/>
          <a:stretch/>
        </p:blipFill>
        <p:spPr>
          <a:xfrm>
            <a:off x="3929921" y="2556417"/>
            <a:ext cx="4146834" cy="89146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247188" y="442309"/>
            <a:ext cx="2628668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0000CC"/>
                </a:solidFill>
                <a:latin typeface="Cambria" panose="02040503050406030204" pitchFamily="18" charset="0"/>
              </a:rPr>
              <a:t>Example 4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/>
          <a:srcRect l="10952" t="21864" r="7759" b="41208"/>
          <a:stretch/>
        </p:blipFill>
        <p:spPr>
          <a:xfrm>
            <a:off x="1478074" y="3958567"/>
            <a:ext cx="4903694" cy="82691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5"/>
          <a:srcRect t="67094"/>
          <a:stretch/>
        </p:blipFill>
        <p:spPr>
          <a:xfrm>
            <a:off x="2746446" y="5706560"/>
            <a:ext cx="7141383" cy="705015"/>
          </a:xfrm>
          <a:prstGeom prst="rect">
            <a:avLst/>
          </a:prstGeom>
          <a:ln w="28575">
            <a:solidFill>
              <a:srgbClr val="C00000"/>
            </a:solidFill>
          </a:ln>
        </p:spPr>
      </p:pic>
      <p:sp>
        <p:nvSpPr>
          <p:cNvPr id="10" name="TextBox 9"/>
          <p:cNvSpPr txBox="1"/>
          <p:nvPr/>
        </p:nvSpPr>
        <p:spPr>
          <a:xfrm>
            <a:off x="1215811" y="2014985"/>
            <a:ext cx="52203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ambria" panose="02040503050406030204" pitchFamily="18" charset="0"/>
              </a:rPr>
              <a:t>Apply Laplace transform to the given equation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299551" y="3512599"/>
            <a:ext cx="17274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</a:rPr>
              <a:t>Solve for F(s)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7097533" y="3877883"/>
            <a:ext cx="4653950" cy="826916"/>
            <a:chOff x="6453321" y="3907575"/>
            <a:chExt cx="4653950" cy="826916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4"/>
            <a:srcRect l="25070" t="65072" r="7165"/>
            <a:stretch/>
          </p:blipFill>
          <p:spPr>
            <a:xfrm>
              <a:off x="7019365" y="3952372"/>
              <a:ext cx="4087906" cy="782119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 rotWithShape="1">
            <a:blip r:embed="rId4"/>
            <a:srcRect l="10952" t="21864" r="74930" b="41208"/>
            <a:stretch/>
          </p:blipFill>
          <p:spPr>
            <a:xfrm>
              <a:off x="6453321" y="3907575"/>
              <a:ext cx="851647" cy="826915"/>
            </a:xfrm>
            <a:prstGeom prst="rect">
              <a:avLst/>
            </a:prstGeom>
          </p:spPr>
        </p:pic>
      </p:grpSp>
      <p:sp>
        <p:nvSpPr>
          <p:cNvPr id="19" name="TextBox 18"/>
          <p:cNvSpPr txBox="1"/>
          <p:nvPr/>
        </p:nvSpPr>
        <p:spPr>
          <a:xfrm>
            <a:off x="1478074" y="5071071"/>
            <a:ext cx="5288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ambria" panose="02040503050406030204" pitchFamily="18" charset="0"/>
              </a:rPr>
              <a:t>Apply inverse Laplace Transform to obtain f(t) 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xmlns="" id="{1777F673-0A0F-48CE-AFAC-BC0DA8BE8867}"/>
              </a:ext>
            </a:extLst>
          </p:cNvPr>
          <p:cNvSpPr/>
          <p:nvPr/>
        </p:nvSpPr>
        <p:spPr>
          <a:xfrm>
            <a:off x="2279134" y="4062378"/>
            <a:ext cx="1121228" cy="8520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xmlns="" id="{30EDF84D-21D0-4E0E-9688-73570C2DBF39}"/>
              </a:ext>
            </a:extLst>
          </p:cNvPr>
          <p:cNvSpPr/>
          <p:nvPr/>
        </p:nvSpPr>
        <p:spPr>
          <a:xfrm>
            <a:off x="7819963" y="3877883"/>
            <a:ext cx="1894114" cy="93277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Connector: Curved 4">
            <a:extLst>
              <a:ext uri="{FF2B5EF4-FFF2-40B4-BE49-F238E27FC236}">
                <a16:creationId xmlns:a16="http://schemas.microsoft.com/office/drawing/2014/main" xmlns="" id="{03EC99EF-F2B1-4AE2-9F24-B1CAF2A2FCCE}"/>
              </a:ext>
            </a:extLst>
          </p:cNvPr>
          <p:cNvCxnSpPr/>
          <p:nvPr/>
        </p:nvCxnSpPr>
        <p:spPr>
          <a:xfrm flipV="1">
            <a:off x="3272787" y="4076256"/>
            <a:ext cx="4676393" cy="746232"/>
          </a:xfrm>
          <a:prstGeom prst="curvedConnector3">
            <a:avLst>
              <a:gd name="adj1" fmla="val 6769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98966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xmlns="" id="{BFE2B8B8-1B06-D1A3-0EBC-AD582F5F969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98729" y="903263"/>
            <a:ext cx="11046726" cy="5324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What is the purpose of using partial fraction expansions in circuit analysis?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How do you identify if a rational function F(s) has distinct or repeated poles from its denominator?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Given a function F(s) with distinct poles, describe the steps you would take to decompose it into partial fractions.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lang="en-US" altLang="en-US" sz="20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What changes in the decomposition process when you have repeated poles in F(s)F(s)F(s)? Provide an example.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After decomposing F(s)</a:t>
            </a:r>
            <a:r>
              <a:rPr lang="en-US" altLang="en-US" sz="2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how is the inverse Laplace transform applied to find the corresponding time-domain function f(t)?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FA3192D4-19F2-1541-D8C4-EBBEE83E6DC8}"/>
              </a:ext>
            </a:extLst>
          </p:cNvPr>
          <p:cNvSpPr txBox="1"/>
          <p:nvPr/>
        </p:nvSpPr>
        <p:spPr>
          <a:xfrm>
            <a:off x="498728" y="276258"/>
            <a:ext cx="9233490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0000CC"/>
                </a:solidFill>
                <a:latin typeface="Cambria" panose="02040503050406030204" pitchFamily="18" charset="0"/>
              </a:rPr>
              <a:t>Use AI and answer following questions</a:t>
            </a:r>
          </a:p>
        </p:txBody>
      </p:sp>
    </p:spTree>
    <p:extLst>
      <p:ext uri="{BB962C8B-B14F-4D97-AF65-F5344CB8AC3E}">
        <p14:creationId xmlns:p14="http://schemas.microsoft.com/office/powerpoint/2010/main" val="20287230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784636" y="4396322"/>
            <a:ext cx="6096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00CC"/>
                </a:solidFill>
                <a:latin typeface="Cambria" panose="02040503050406030204" pitchFamily="18" charset="0"/>
              </a:rPr>
              <a:t>Suggested Additional Problems for Ch. 12: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93875" y="5672472"/>
            <a:ext cx="1061348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ambria" panose="02040503050406030204" pitchFamily="18" charset="0"/>
              </a:rPr>
              <a:t>Example 12.17 (p. 576), 12.18 (p. 577), 12.21 (p. 580),  12.22 (p. 580), </a:t>
            </a:r>
          </a:p>
          <a:p>
            <a:r>
              <a:rPr lang="en-US" sz="2400" dirty="0">
                <a:solidFill>
                  <a:srgbClr val="C00000"/>
                </a:solidFill>
                <a:latin typeface="Cambria" panose="02040503050406030204" pitchFamily="18" charset="0"/>
              </a:rPr>
              <a:t>Exercise (p. 577)? </a:t>
            </a:r>
          </a:p>
        </p:txBody>
      </p:sp>
      <p:sp>
        <p:nvSpPr>
          <p:cNvPr id="5" name="Rectangle 4"/>
          <p:cNvSpPr/>
          <p:nvPr/>
        </p:nvSpPr>
        <p:spPr>
          <a:xfrm>
            <a:off x="803115" y="4846256"/>
            <a:ext cx="1060424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ambria" panose="02040503050406030204" pitchFamily="18" charset="0"/>
              </a:rPr>
              <a:t>Example 12.12 (p. 566), 12.13 (p. 567), 12.16 (p.574) </a:t>
            </a:r>
          </a:p>
          <a:p>
            <a:r>
              <a:rPr lang="en-US" sz="2400" dirty="0">
                <a:solidFill>
                  <a:srgbClr val="C00000"/>
                </a:solidFill>
                <a:latin typeface="Cambria" panose="02040503050406030204" pitchFamily="18" charset="0"/>
              </a:rPr>
              <a:t>Exercises (p.567), (p.568), (p.575) 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9C9D319-7F41-5AB4-8909-87E26C83C418}"/>
              </a:ext>
            </a:extLst>
          </p:cNvPr>
          <p:cNvSpPr txBox="1"/>
          <p:nvPr/>
        </p:nvSpPr>
        <p:spPr>
          <a:xfrm>
            <a:off x="793875" y="478218"/>
            <a:ext cx="2451312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0000CC"/>
                </a:solidFill>
                <a:latin typeface="Cambria" panose="02040503050406030204" pitchFamily="18" charset="0"/>
              </a:rPr>
              <a:t>Summary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xmlns="" id="{F55C6316-2388-F075-0902-5EC68D996A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84636" y="1210834"/>
            <a:ext cx="10141982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indent="-3429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Purpose: Used to decompose a complex rational function F(s) into simpler terms for easier analysis in the time domain.</a:t>
            </a:r>
          </a:p>
          <a:p>
            <a:pPr marL="342900" indent="-3429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Key Steps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</a:p>
          <a:p>
            <a:pPr marL="952485" lvl="1" indent="-3429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Express F(s) in a form that can be expanded.</a:t>
            </a:r>
          </a:p>
          <a:p>
            <a:pPr marL="952485" lvl="1" indent="-3429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Use partial fraction decomposition for distinct and repeated poles.</a:t>
            </a:r>
          </a:p>
          <a:p>
            <a:pPr marL="952485" lvl="1" indent="-3429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Apply inverse Laplace transform to find f(t).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Application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</a:p>
          <a:p>
            <a:pPr marL="952485" lvl="1" indent="-3429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Courier New" panose="02070309020205020404" pitchFamily="49" charset="0"/>
              <a:buChar char="o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Finding time-domain solutions such as f(t) for circuits.</a:t>
            </a:r>
          </a:p>
          <a:p>
            <a:pPr marL="342900" indent="-3429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4674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مربع نص 1"/>
          <p:cNvSpPr txBox="1"/>
          <p:nvPr/>
        </p:nvSpPr>
        <p:spPr>
          <a:xfrm>
            <a:off x="387464" y="558856"/>
            <a:ext cx="4834261" cy="9014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Announcement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50647" y="1589500"/>
            <a:ext cx="8691373" cy="2349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3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</a:rPr>
              <a:t>Project Groups should be complete</a:t>
            </a:r>
          </a:p>
          <a:p>
            <a:pPr marL="514350" marR="0" lvl="0" indent="-5143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3400" dirty="0">
                <a:solidFill>
                  <a:prstClr val="black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Quiz during Week 4</a:t>
            </a:r>
          </a:p>
          <a:p>
            <a:pPr marL="514350" marR="0" lvl="0" indent="-5143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3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</a:rPr>
              <a:t>GCA1 during Week 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lang="en-GB" smtClean="0"/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2825689"/>
      </p:ext>
    </p:extLst>
  </p:cSld>
  <p:clrMapOvr>
    <a:masterClrMapping/>
  </p:clrMapOvr>
  <p:transition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مربع نص 1"/>
          <p:cNvSpPr txBox="1"/>
          <p:nvPr/>
        </p:nvSpPr>
        <p:spPr>
          <a:xfrm>
            <a:off x="950647" y="505391"/>
            <a:ext cx="4834261" cy="9014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</a:rPr>
              <a:t>Recap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50646" y="1581297"/>
            <a:ext cx="8691373" cy="7960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3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</a:rPr>
              <a:t>Laplace Transform Analysis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>
          <a:xfrm>
            <a:off x="11296611" y="6341523"/>
            <a:ext cx="7316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lang="en-GB" smtClean="0">
                <a:latin typeface="Cambria" panose="02040503050406030204" pitchFamily="18" charset="0"/>
                <a:ea typeface="Cambria" panose="02040503050406030204" pitchFamily="18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مربع نص 1">
            <a:extLst>
              <a:ext uri="{FF2B5EF4-FFF2-40B4-BE49-F238E27FC236}">
                <a16:creationId xmlns:a16="http://schemas.microsoft.com/office/drawing/2014/main" xmlns="" id="{7711DB52-DA0E-C95D-DFAF-CCC7BD2BE49D}"/>
              </a:ext>
            </a:extLst>
          </p:cNvPr>
          <p:cNvSpPr txBox="1"/>
          <p:nvPr/>
        </p:nvSpPr>
        <p:spPr>
          <a:xfrm>
            <a:off x="950647" y="2711422"/>
            <a:ext cx="4834261" cy="9014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</a:rPr>
              <a:t>New Material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4183D16-35EC-852C-6B9E-C6ED3DBFD9D3}"/>
              </a:ext>
            </a:extLst>
          </p:cNvPr>
          <p:cNvSpPr txBox="1"/>
          <p:nvPr/>
        </p:nvSpPr>
        <p:spPr>
          <a:xfrm>
            <a:off x="1024126" y="3612887"/>
            <a:ext cx="9477619" cy="2395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GB" sz="3600" dirty="0">
                <a:latin typeface="Cambria" panose="02040503050406030204" pitchFamily="18" charset="0"/>
                <a:ea typeface="Cambria" panose="02040503050406030204" pitchFamily="18" charset="0"/>
              </a:rPr>
              <a:t>Proper and Improper Rational Functions</a:t>
            </a:r>
          </a:p>
          <a:p>
            <a:pPr marL="514350" marR="0" lvl="0" indent="-5143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3400" dirty="0">
                <a:solidFill>
                  <a:prstClr val="black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Inverse Laplace Transforms</a:t>
            </a:r>
          </a:p>
          <a:p>
            <a:pPr marL="514350" marR="0" lvl="0" indent="-5143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3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</a:rPr>
              <a:t>Differential Property</a:t>
            </a:r>
          </a:p>
        </p:txBody>
      </p:sp>
    </p:spTree>
    <p:extLst>
      <p:ext uri="{BB962C8B-B14F-4D97-AF65-F5344CB8AC3E}">
        <p14:creationId xmlns:p14="http://schemas.microsoft.com/office/powerpoint/2010/main" val="735183424"/>
      </p:ext>
    </p:extLst>
  </p:cSld>
  <p:clrMapOvr>
    <a:masterClrMapping/>
  </p:clrMapOvr>
  <p:transition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lang="en-GB" smtClean="0"/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B66F6C66-435D-19C9-753E-FB43FE2E13B8}"/>
              </a:ext>
            </a:extLst>
          </p:cNvPr>
          <p:cNvSpPr txBox="1"/>
          <p:nvPr/>
        </p:nvSpPr>
        <p:spPr>
          <a:xfrm>
            <a:off x="852677" y="1491128"/>
            <a:ext cx="9262874" cy="19513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2. an ability to compute responses of linear circuits with and without initial conditions via one-sided Laplace transform techniques. SO [1]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 </a:t>
            </a:r>
          </a:p>
        </p:txBody>
      </p:sp>
      <p:sp>
        <p:nvSpPr>
          <p:cNvPr id="9" name="مربع نص 1">
            <a:extLst>
              <a:ext uri="{FF2B5EF4-FFF2-40B4-BE49-F238E27FC236}">
                <a16:creationId xmlns:a16="http://schemas.microsoft.com/office/drawing/2014/main" xmlns="" id="{C21C7ED3-9CF9-F6A0-18E3-82DF544CCBB4}"/>
              </a:ext>
            </a:extLst>
          </p:cNvPr>
          <p:cNvSpPr txBox="1"/>
          <p:nvPr/>
        </p:nvSpPr>
        <p:spPr>
          <a:xfrm>
            <a:off x="852676" y="364901"/>
            <a:ext cx="4834261" cy="9014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Learning Outcomes</a:t>
            </a:r>
          </a:p>
        </p:txBody>
      </p:sp>
    </p:spTree>
    <p:extLst>
      <p:ext uri="{BB962C8B-B14F-4D97-AF65-F5344CB8AC3E}">
        <p14:creationId xmlns:p14="http://schemas.microsoft.com/office/powerpoint/2010/main" val="2712466671"/>
      </p:ext>
    </p:extLst>
  </p:cSld>
  <p:clrMapOvr>
    <a:masterClrMapping/>
  </p:clrMapOvr>
  <p:transition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1066625" y="2096441"/>
                <a:ext cx="9513453" cy="83144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F(s)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b="0" i="1" dirty="0" smtClean="0">
                            <a:solidFill>
                              <a:schemeClr val="tx1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800" b="0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sz="2800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2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  <m:r>
                              <a:rPr lang="en-US" sz="2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sup>
                        </m:sSup>
                        <m:sSup>
                          <m:sSupPr>
                            <m:ctrlPr>
                              <a:rPr lang="en-US" sz="2800" i="1" dirty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sz="2800" i="1" dirty="0">
                                    <a:latin typeface="Cambria Math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8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28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sz="28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sz="2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+…</m:t>
                        </m:r>
                        <m:sSup>
                          <m:sSupPr>
                            <m:ctrlPr>
                              <a:rPr lang="en-US" sz="2800" i="1" dirty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sz="2800" i="1" dirty="0">
                                    <a:latin typeface="Cambria Math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8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28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sSub>
                          <m:sSubPr>
                            <m:ctrlPr>
                              <a:rPr lang="en-US" sz="2800" i="1" dirty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n-US" sz="2800" i="1" dirty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lang="en-US" sz="2800" i="1" dirty="0" smtClean="0">
                                    <a:latin typeface="Cambria Math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sz="28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en-US" sz="2800" i="1" dirty="0">
                                    <a:latin typeface="Cambria Math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8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sz="28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8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sz="2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sSup>
                          <m:sSupPr>
                            <m:ctrlPr>
                              <a:rPr lang="en-US" sz="2800" i="1" dirty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sz="2800" i="1" dirty="0">
                                    <a:latin typeface="Cambria Math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8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…</m:t>
                                </m:r>
                                <m:r>
                                  <a:rPr lang="en-US" sz="28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sz="28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sSub>
                          <m:sSubPr>
                            <m:ctrlPr>
                              <a:rPr lang="en-US" sz="2800" i="1" dirty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8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dirty="0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800" i="1" dirty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sz="2800" i="1" dirty="0">
                                    <a:latin typeface="Cambria Math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28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  <m:r>
                              <a:rPr lang="en-US" sz="2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sup>
                        </m:sSup>
                        <m:sSup>
                          <m:sSupPr>
                            <m:ctrlPr>
                              <a:rPr lang="en-US" sz="2800" i="1" dirty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sz="2800" i="1" dirty="0">
                                    <a:latin typeface="Cambria Math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8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28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sz="28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sz="2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sz="2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+…</m:t>
                        </m:r>
                        <m:sSup>
                          <m:sSupPr>
                            <m:ctrlPr>
                              <a:rPr lang="en-US" sz="2800" i="1" dirty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sz="2800" i="1" dirty="0">
                                    <a:latin typeface="Cambria Math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8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28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sSub>
                          <m:sSubPr>
                            <m:ctrlPr>
                              <a:rPr lang="en-US" sz="2800" i="1" dirty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d>
                          <m:dPr>
                            <m:ctrlPr>
                              <a:rPr lang="en-US" sz="2800" b="0" i="1" dirty="0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800" b="0" i="1" dirty="0" smtClean="0">
                                    <a:latin typeface="Cambria Math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sz="28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d>
                          <m:dPr>
                            <m:ctrlPr>
                              <a:rPr lang="en-US" sz="2800" b="0" i="1" dirty="0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800" b="0" i="1" dirty="0" smtClean="0">
                                    <a:latin typeface="Cambria Math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sz="28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…(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800" b="0" i="1" dirty="0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sz="28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625" y="2096441"/>
                <a:ext cx="9513453" cy="831446"/>
              </a:xfrm>
              <a:prstGeom prst="rect">
                <a:avLst/>
              </a:prstGeom>
              <a:blipFill>
                <a:blip r:embed="rId3"/>
                <a:stretch>
                  <a:fillRect l="-134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/>
          <p:cNvSpPr/>
          <p:nvPr/>
        </p:nvSpPr>
        <p:spPr>
          <a:xfrm>
            <a:off x="3031173" y="3424208"/>
            <a:ext cx="65222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i="1" dirty="0">
                <a:latin typeface="Cambria" panose="02040503050406030204" pitchFamily="18" charset="0"/>
              </a:rPr>
              <a:t>p</a:t>
            </a:r>
            <a:r>
              <a:rPr lang="en-US" sz="2000" i="1" baseline="-25000" dirty="0">
                <a:latin typeface="Cambria" panose="02040503050406030204" pitchFamily="18" charset="0"/>
              </a:rPr>
              <a:t>1</a:t>
            </a:r>
            <a:r>
              <a:rPr lang="en-US" sz="2000" i="1" dirty="0">
                <a:latin typeface="Cambria" panose="02040503050406030204" pitchFamily="18" charset="0"/>
              </a:rPr>
              <a:t>, p</a:t>
            </a:r>
            <a:r>
              <a:rPr lang="en-US" sz="2000" i="1" baseline="-25000" dirty="0">
                <a:latin typeface="Cambria" panose="02040503050406030204" pitchFamily="18" charset="0"/>
              </a:rPr>
              <a:t>2</a:t>
            </a:r>
            <a:r>
              <a:rPr lang="en-US" sz="2000" i="1" dirty="0">
                <a:latin typeface="Cambria" panose="02040503050406030204" pitchFamily="18" charset="0"/>
              </a:rPr>
              <a:t>,……….. </a:t>
            </a:r>
            <a:r>
              <a:rPr lang="en-US" sz="2000" i="1" dirty="0" err="1">
                <a:latin typeface="Cambria" panose="02040503050406030204" pitchFamily="18" charset="0"/>
              </a:rPr>
              <a:t>p</a:t>
            </a:r>
            <a:r>
              <a:rPr lang="en-US" sz="2000" i="1" baseline="-25000" dirty="0" err="1">
                <a:latin typeface="Cambria" panose="02040503050406030204" pitchFamily="18" charset="0"/>
              </a:rPr>
              <a:t>n</a:t>
            </a:r>
            <a:r>
              <a:rPr lang="en-US" sz="2000" i="1" dirty="0">
                <a:latin typeface="Cambria" panose="02040503050406030204" pitchFamily="18" charset="0"/>
              </a:rPr>
              <a:t> are the zeros of the denominator polynomial</a:t>
            </a:r>
            <a:endParaRPr lang="en-US" sz="2000" i="1" dirty="0"/>
          </a:p>
        </p:txBody>
      </p:sp>
      <p:sp>
        <p:nvSpPr>
          <p:cNvPr id="13" name="TextBox 12"/>
          <p:cNvSpPr txBox="1"/>
          <p:nvPr/>
        </p:nvSpPr>
        <p:spPr>
          <a:xfrm>
            <a:off x="10025471" y="5653633"/>
            <a:ext cx="1561774" cy="52322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ambria" panose="02040503050406030204" pitchFamily="18" charset="0"/>
              </a:rPr>
              <a:t>For </a:t>
            </a:r>
            <a:r>
              <a:rPr lang="en-US" sz="2800" b="1" dirty="0" err="1">
                <a:latin typeface="Cambria" panose="02040503050406030204" pitchFamily="18" charset="0"/>
              </a:rPr>
              <a:t>m≤n</a:t>
            </a:r>
            <a:endParaRPr lang="en-US" sz="2800" b="1" dirty="0">
              <a:latin typeface="Cambria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1391940" y="5301261"/>
                <a:ext cx="8332352" cy="11048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b="0" i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F</m:t>
                      </m:r>
                      <m:r>
                        <a:rPr lang="en-US" sz="3200" b="0" i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sz="3200" b="0" i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</m:t>
                      </m:r>
                      <m:r>
                        <a:rPr lang="en-US" sz="3200" b="0" i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)=</m:t>
                      </m:r>
                      <m:r>
                        <m:rPr>
                          <m:sty m:val="p"/>
                        </m:rPr>
                        <a:rPr lang="en-US" sz="3200" b="0" i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K</m:t>
                      </m:r>
                      <m:r>
                        <a:rPr lang="en-US" sz="3200" b="0" i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3200" i="1" smtClean="0">
                              <a:solidFill>
                                <a:srgbClr val="7030A0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num>
                        <m:den>
                          <m:r>
                            <a:rPr lang="en-US" sz="3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3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solidFill>
                                    <a:srgbClr val="7030A0"/>
                                  </a:solidFill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32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3200" b="0" i="1" smtClean="0">
                              <a:solidFill>
                                <a:srgbClr val="7030A0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num>
                        <m:den>
                          <m:r>
                            <a:rPr lang="en-US" sz="3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3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solidFill>
                                    <a:srgbClr val="7030A0"/>
                                  </a:solidFill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3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32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+…+</m:t>
                      </m:r>
                      <m:f>
                        <m:fPr>
                          <m:ctrlPr>
                            <a:rPr lang="en-US" sz="3200" b="0" i="1" smtClean="0">
                              <a:solidFill>
                                <a:srgbClr val="7030A0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num>
                        <m:den>
                          <m:r>
                            <a:rPr lang="en-US" sz="3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3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solidFill>
                                    <a:srgbClr val="7030A0"/>
                                  </a:solidFill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3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3200" dirty="0">
                  <a:solidFill>
                    <a:srgbClr val="7030A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1940" y="5301261"/>
                <a:ext cx="8332352" cy="11048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1066625" y="345532"/>
            <a:ext cx="6659965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0000CC"/>
                </a:solidFill>
                <a:latin typeface="Cambria" panose="02040503050406030204" pitchFamily="18" charset="0"/>
              </a:rPr>
              <a:t>Partial Fraction Expansions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246153" y="4131902"/>
            <a:ext cx="9699693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latin typeface="Cambria" panose="02040503050406030204" pitchFamily="18" charset="0"/>
              </a:rPr>
              <a:t>If F(s) is a proper rational function with distinct (simple) poles, </a:t>
            </a:r>
            <a:r>
              <a:rPr lang="en-US" sz="2600" dirty="0">
                <a:latin typeface="Cambria" panose="02040503050406030204" pitchFamily="18" charset="0"/>
              </a:rPr>
              <a:t>p</a:t>
            </a:r>
            <a:r>
              <a:rPr lang="en-US" sz="1400" dirty="0">
                <a:latin typeface="Cambria" panose="02040503050406030204" pitchFamily="18" charset="0"/>
              </a:rPr>
              <a:t>1</a:t>
            </a:r>
            <a:r>
              <a:rPr lang="en-US" sz="2400" dirty="0">
                <a:latin typeface="Cambria" panose="02040503050406030204" pitchFamily="18" charset="0"/>
              </a:rPr>
              <a:t>, … , </a:t>
            </a:r>
            <a:r>
              <a:rPr lang="en-US" sz="2600" dirty="0" err="1">
                <a:latin typeface="Cambria" panose="02040503050406030204" pitchFamily="18" charset="0"/>
              </a:rPr>
              <a:t>p</a:t>
            </a:r>
            <a:r>
              <a:rPr lang="en-US" sz="1600" dirty="0" err="1">
                <a:latin typeface="Cambria" panose="02040503050406030204" pitchFamily="18" charset="0"/>
              </a:rPr>
              <a:t>n</a:t>
            </a:r>
            <a:r>
              <a:rPr lang="en-US" sz="2400" dirty="0">
                <a:latin typeface="Cambria" panose="02040503050406030204" pitchFamily="18" charset="0"/>
              </a:rPr>
              <a:t>. </a:t>
            </a:r>
          </a:p>
          <a:p>
            <a:pPr algn="just"/>
            <a:r>
              <a:rPr lang="en-US" sz="2400" dirty="0">
                <a:latin typeface="Cambria" panose="02040503050406030204" pitchFamily="18" charset="0"/>
              </a:rPr>
              <a:t>The partial fraction expansion can be represented as:</a:t>
            </a:r>
            <a:endParaRPr lang="en-US" sz="2400" dirty="0">
              <a:solidFill>
                <a:srgbClr val="FF0000"/>
              </a:solidFill>
              <a:latin typeface="Cambria" panose="020405030504060302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A0B656E5-2E8A-2E76-0AA7-ACE1F1571519}"/>
              </a:ext>
            </a:extLst>
          </p:cNvPr>
          <p:cNvSpPr txBox="1"/>
          <p:nvPr/>
        </p:nvSpPr>
        <p:spPr>
          <a:xfrm>
            <a:off x="1066625" y="1412962"/>
            <a:ext cx="27260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lv-LV" sz="2800" b="1" i="1" dirty="0">
                <a:solidFill>
                  <a:srgbClr val="C00000"/>
                </a:solidFill>
                <a:latin typeface="Cambria" panose="02040503050406030204" pitchFamily="18" charset="0"/>
              </a:rPr>
              <a:t>1. </a:t>
            </a:r>
            <a:r>
              <a:rPr lang="en-US" sz="2800" b="1" i="1" dirty="0">
                <a:solidFill>
                  <a:srgbClr val="C00000"/>
                </a:solidFill>
                <a:latin typeface="Cambria" panose="02040503050406030204" pitchFamily="18" charset="0"/>
              </a:rPr>
              <a:t>Distinct Poles</a:t>
            </a:r>
          </a:p>
        </p:txBody>
      </p:sp>
    </p:spTree>
    <p:extLst>
      <p:ext uri="{BB962C8B-B14F-4D97-AF65-F5344CB8AC3E}">
        <p14:creationId xmlns:p14="http://schemas.microsoft.com/office/powerpoint/2010/main" val="1906853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1066625" y="1547800"/>
                <a:ext cx="9513453" cy="421288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b="1" i="0" dirty="0">
                    <a:latin typeface="+mj-lt"/>
                    <a:ea typeface="Cambria Math" panose="02040503050406030204" pitchFamily="18" charset="0"/>
                  </a:rPr>
                  <a:t> where</a:t>
                </a:r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sz="2800" i="1">
                            <a:latin typeface="Cambria Math"/>
                          </a:rPr>
                        </m:ctrlPr>
                      </m:funcPr>
                      <m:fNam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limLow>
                          <m:limLowPr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80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d>
                          <m:dPr>
                            <m:ctrlPr>
                              <a:rPr lang="en-US" sz="2800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28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F</m:t>
                            </m:r>
                            <m:r>
                              <a:rPr lang="en-US" sz="28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n-US" sz="28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s</m:t>
                            </m:r>
                            <m:r>
                              <a:rPr lang="en-US" sz="28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</m:func>
                  </m:oMath>
                </a14:m>
                <a:r>
                  <a:rPr lang="en-US" sz="28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(note: </a:t>
                </a:r>
                <a:r>
                  <a:rPr lang="en-US" sz="2800" i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K</a:t>
                </a:r>
                <a:r>
                  <a:rPr lang="en-US" sz="28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=0 when m&lt;n)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800" i="1">
                              <a:latin typeface="Cambria Math"/>
                            </a:rPr>
                          </m:ctrlPr>
                        </m:funcPr>
                        <m:fNam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limLow>
                            <m:limLowPr>
                              <m:ctrlPr>
                                <a:rPr lang="en-US" sz="2800" i="1"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80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en-US" sz="2800" i="1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  <m:r>
                                <m:rPr>
                                  <m:sty m:val="p"/>
                                </m:rPr>
                                <a:rPr lang="en-US" sz="28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F</m:t>
                              </m:r>
                              <m:r>
                                <a:rPr lang="en-US" sz="28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en-US" sz="28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</m:t>
                              </m:r>
                              <m:r>
                                <a:rPr lang="en-US" sz="28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800" i="1">
                              <a:latin typeface="Cambria Math"/>
                            </a:rPr>
                          </m:ctrlPr>
                        </m:funcPr>
                        <m:fNam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limLow>
                            <m:limLowPr>
                              <m:ctrlPr>
                                <a:rPr lang="en-US" sz="2800" i="1"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80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en-US" sz="2800" i="1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8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  <m:r>
                                <m:rPr>
                                  <m:sty m:val="p"/>
                                </m:rPr>
                                <a:rPr lang="en-US" sz="28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F</m:t>
                              </m:r>
                              <m:r>
                                <a:rPr lang="en-US" sz="28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en-US" sz="28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</m:t>
                              </m:r>
                              <m:r>
                                <a:rPr lang="en-US" sz="28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.</a:t>
                </a:r>
              </a:p>
              <a:p>
                <a:r>
                  <a:rPr lang="en-US" sz="28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.</a:t>
                </a:r>
              </a:p>
              <a:p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.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800" i="1">
                              <a:latin typeface="Cambria Math"/>
                            </a:rPr>
                          </m:ctrlPr>
                        </m:funcPr>
                        <m:fNam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limLow>
                            <m:limLowPr>
                              <m:ctrlPr>
                                <a:rPr lang="en-US" sz="2800" i="1"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80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en-US" sz="2800" i="1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sz="28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  <m:r>
                                <m:rPr>
                                  <m:sty m:val="p"/>
                                </m:rPr>
                                <a:rPr lang="en-US" sz="28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F</m:t>
                              </m:r>
                              <m:r>
                                <a:rPr lang="en-US" sz="28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en-US" sz="28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</m:t>
                              </m:r>
                              <m:r>
                                <a:rPr lang="en-US" sz="28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625" y="1547800"/>
                <a:ext cx="9513453" cy="4212885"/>
              </a:xfrm>
              <a:prstGeom prst="rect">
                <a:avLst/>
              </a:prstGeom>
              <a:blipFill>
                <a:blip r:embed="rId2"/>
                <a:stretch>
                  <a:fillRect l="-1345" t="-14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E3C3C371-DF4A-1C4C-18DA-DE257E6F2DA1}"/>
              </a:ext>
            </a:extLst>
          </p:cNvPr>
          <p:cNvSpPr txBox="1"/>
          <p:nvPr/>
        </p:nvSpPr>
        <p:spPr>
          <a:xfrm>
            <a:off x="1066625" y="345532"/>
            <a:ext cx="6659965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0000CC"/>
                </a:solidFill>
                <a:latin typeface="Cambria" panose="02040503050406030204" pitchFamily="18" charset="0"/>
              </a:rPr>
              <a:t>Partial Fraction Expansions</a:t>
            </a:r>
          </a:p>
        </p:txBody>
      </p:sp>
    </p:spTree>
    <p:extLst>
      <p:ext uri="{BB962C8B-B14F-4D97-AF65-F5344CB8AC3E}">
        <p14:creationId xmlns:p14="http://schemas.microsoft.com/office/powerpoint/2010/main" val="20149362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4384972" y="1653980"/>
                <a:ext cx="2989986" cy="8768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F(s)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 dirty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sz="3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3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p>
                          <m:sSupPr>
                            <m:ctrlPr>
                              <a:rPr lang="en-US" sz="3200" i="1" dirty="0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3200" b="0" i="1" dirty="0" smtClean="0">
                                    <a:latin typeface="Cambria Math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sz="32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32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d>
                          </m:e>
                          <m:sup>
                            <m:r>
                              <a:rPr lang="en-US" sz="32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r>
                          <a:rPr lang="en-US" sz="3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sz="3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3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4972" y="1653980"/>
                <a:ext cx="2989986" cy="876843"/>
              </a:xfrm>
              <a:prstGeom prst="rect">
                <a:avLst/>
              </a:prstGeom>
              <a:blipFill>
                <a:blip r:embed="rId2"/>
                <a:stretch>
                  <a:fillRect l="-5092" b="-138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2370904" y="3396962"/>
                <a:ext cx="6847580" cy="87684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3200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</m:t>
                    </m:r>
                    <m:r>
                      <m:rPr>
                        <m:nor/>
                      </m:rPr>
                      <a:rPr lang="en-US" sz="3200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sz="3200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</m:t>
                    </m:r>
                    <m:r>
                      <m:rPr>
                        <m:nor/>
                      </m:rPr>
                      <a:rPr lang="en-US" sz="3200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>
                    <a:solidFill>
                      <a:srgbClr val="7030A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 smtClean="0">
                            <a:solidFill>
                              <a:srgbClr val="7030A0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32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32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sz="32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sz="32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7030A0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num>
                      <m:den>
                        <m:sSup>
                          <m:sSupPr>
                            <m:ctrlPr>
                              <a:rPr lang="en-US" sz="3200" b="0" i="1" smtClean="0">
                                <a:solidFill>
                                  <a:srgbClr val="7030A0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32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32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2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32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32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32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+…+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7030A0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num>
                      <m:den>
                        <m:sSup>
                          <m:sSupPr>
                            <m:ctrlPr>
                              <a:rPr lang="en-US" sz="3200" i="1">
                                <a:solidFill>
                                  <a:srgbClr val="7030A0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3200" i="1">
                                    <a:solidFill>
                                      <a:srgbClr val="7030A0"/>
                                    </a:solidFill>
                                    <a:latin typeface="Cambria Math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sz="32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320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d>
                          </m:e>
                          <m:sup>
                            <m:r>
                              <a:rPr lang="en-US" sz="32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3200" dirty="0">
                    <a:solidFill>
                      <a:srgbClr val="7030A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+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 dirty="0" smtClean="0">
                            <a:solidFill>
                              <a:srgbClr val="7030A0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3200" i="1" dirty="0" smtClean="0">
                                <a:solidFill>
                                  <a:srgbClr val="7030A0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dirty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3200" b="0" i="1" dirty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3200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3200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3200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sz="3200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3200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sz="3200" dirty="0">
                  <a:solidFill>
                    <a:srgbClr val="7030A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0904" y="3396962"/>
                <a:ext cx="6847580" cy="876843"/>
              </a:xfrm>
              <a:prstGeom prst="rect">
                <a:avLst/>
              </a:prstGeom>
              <a:blipFill>
                <a:blip r:embed="rId3"/>
                <a:stretch>
                  <a:fillRect b="-138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241741" y="2701438"/>
                <a:ext cx="4962769" cy="4056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dirty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i="1" dirty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  <m:sup>
                        <m: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sz="2000" dirty="0">
                    <a:latin typeface="Cambria" panose="02040503050406030204" pitchFamily="18" charset="0"/>
                  </a:rPr>
                  <a:t> specifies a repeated root of order </a:t>
                </a:r>
                <a:r>
                  <a:rPr lang="en-US" sz="2000" i="1" dirty="0">
                    <a:latin typeface="Cambria" panose="02040503050406030204" pitchFamily="18" charset="0"/>
                  </a:rPr>
                  <a:t>k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1741" y="2701438"/>
                <a:ext cx="4962769" cy="405624"/>
              </a:xfrm>
              <a:prstGeom prst="rect">
                <a:avLst/>
              </a:prstGeom>
              <a:blipFill>
                <a:blip r:embed="rId4"/>
                <a:stretch>
                  <a:fillRect t="-7463" r="-246" b="-2388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277408" y="4623489"/>
                <a:ext cx="8496621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 smtClean="0">
                            <a:solidFill>
                              <a:srgbClr val="C00000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0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0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sz="20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rgbClr val="C00000"/>
                    </a:solidFill>
                    <a:latin typeface="Cambria" panose="02040503050406030204" pitchFamily="18" charset="0"/>
                  </a:rPr>
                  <a:t> and d(s) are whatever remains in the partial fraction expansion of F(s)</a:t>
                </a: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7408" y="4623489"/>
                <a:ext cx="8496621" cy="400110"/>
              </a:xfrm>
              <a:prstGeom prst="rect">
                <a:avLst/>
              </a:prstGeom>
              <a:blipFill>
                <a:blip r:embed="rId5"/>
                <a:stretch>
                  <a:fillRect t="-7576" b="-2575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1256812" y="1185817"/>
            <a:ext cx="2861424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rgbClr val="C00000"/>
                </a:solidFill>
                <a:latin typeface="Cambria" panose="02040503050406030204" pitchFamily="18" charset="0"/>
              </a:rPr>
              <a:t>2</a:t>
            </a:r>
            <a:r>
              <a:rPr lang="lv-LV" sz="2800" dirty="0">
                <a:solidFill>
                  <a:srgbClr val="C00000"/>
                </a:solidFill>
                <a:latin typeface="Cambria" panose="02040503050406030204" pitchFamily="18" charset="0"/>
              </a:rPr>
              <a:t>. </a:t>
            </a:r>
            <a:r>
              <a:rPr lang="en-US" sz="2800" dirty="0">
                <a:solidFill>
                  <a:srgbClr val="C00000"/>
                </a:solidFill>
                <a:latin typeface="Cambria" panose="02040503050406030204" pitchFamily="18" charset="0"/>
              </a:rPr>
              <a:t>Repeated Poles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xmlns="" id="{E38259AB-FC96-4E4F-813B-CBF48B051D11}"/>
                  </a:ext>
                </a:extLst>
              </p:cNvPr>
              <p:cNvSpPr/>
              <p:nvPr/>
            </p:nvSpPr>
            <p:spPr>
              <a:xfrm>
                <a:off x="1277408" y="5471083"/>
                <a:ext cx="2949012" cy="10271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dirty="0">
                    <a:latin typeface="Cambria" panose="02040503050406030204" pitchFamily="18" charset="0"/>
                  </a:rPr>
                  <a:t>Start with obtaining </a:t>
                </a:r>
                <a:r>
                  <a:rPr lang="en-US" sz="2000" i="1" dirty="0">
                    <a:latin typeface="Cambria" panose="02040503050406030204" pitchFamily="18" charset="0"/>
                  </a:rPr>
                  <a:t>D</a:t>
                </a:r>
                <a:r>
                  <a:rPr lang="en-US" sz="2000" dirty="0">
                    <a:latin typeface="Cambria" panose="02040503050406030204" pitchFamily="18" charset="0"/>
                  </a:rPr>
                  <a:t> as:</a:t>
                </a:r>
              </a:p>
              <a:p>
                <a:endParaRPr lang="en-US" sz="2000" dirty="0">
                  <a:latin typeface="Cambria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sz="200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i="1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  <m:sup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sz="200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200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000">
                          <a:latin typeface="Cambria Math" panose="02040503050406030204" pitchFamily="18" charset="0"/>
                        </a:rPr>
                        <m:t>)</m:t>
                      </m:r>
                      <m:d>
                        <m:dPr>
                          <m:begChr m:val="|"/>
                          <m:endChr m:val=""/>
                          <m:ctrlPr>
                            <a:rPr lang="en-US" sz="20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</m:oMath>
                  </m:oMathPara>
                </a14:m>
                <a:endParaRPr lang="en-US" sz="2000" dirty="0"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E38259AB-FC96-4E4F-813B-CBF48B051D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7408" y="5471083"/>
                <a:ext cx="2949012" cy="1027141"/>
              </a:xfrm>
              <a:prstGeom prst="rect">
                <a:avLst/>
              </a:prstGeom>
              <a:blipFill>
                <a:blip r:embed="rId6"/>
                <a:stretch>
                  <a:fillRect l="-2277" t="-2959" r="-1242" b="-7041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E38D1A8-E91A-103A-D8C9-8F3D69E503BF}"/>
              </a:ext>
            </a:extLst>
          </p:cNvPr>
          <p:cNvSpPr txBox="1"/>
          <p:nvPr/>
        </p:nvSpPr>
        <p:spPr>
          <a:xfrm>
            <a:off x="1066625" y="345532"/>
            <a:ext cx="6659965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0000CC"/>
                </a:solidFill>
                <a:latin typeface="Cambria" panose="02040503050406030204" pitchFamily="18" charset="0"/>
              </a:rPr>
              <a:t>Partial Fraction Expansions</a:t>
            </a:r>
          </a:p>
        </p:txBody>
      </p:sp>
    </p:spTree>
    <p:extLst>
      <p:ext uri="{BB962C8B-B14F-4D97-AF65-F5344CB8AC3E}">
        <p14:creationId xmlns:p14="http://schemas.microsoft.com/office/powerpoint/2010/main" val="40152346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4010" y="200777"/>
            <a:ext cx="2941383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00CC"/>
                </a:solidFill>
                <a:latin typeface="Cambria" panose="02040503050406030204" pitchFamily="18" charset="0"/>
              </a:rPr>
              <a:t>Exercise (p. 571)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44010" y="893039"/>
            <a:ext cx="46736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ambria" panose="02040503050406030204" pitchFamily="18" charset="0"/>
              </a:rPr>
              <a:t>Find f(t) for the following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6139144" y="646186"/>
                <a:ext cx="3905162" cy="94115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32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F(s) 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b="1" i="1" dirty="0">
                            <a:solidFill>
                              <a:schemeClr val="tx1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3200" b="1" i="1" dirty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1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𝟑</m:t>
                            </m:r>
                            <m:r>
                              <a:rPr lang="en-US" sz="3200" b="1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𝒔</m:t>
                            </m:r>
                          </m:e>
                          <m:sup>
                            <m:r>
                              <a:rPr lang="en-US" sz="3200" b="1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sz="32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32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𝟏𝟎</m:t>
                        </m:r>
                        <m:r>
                          <a:rPr lang="en-US" sz="32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</m:t>
                        </m:r>
                        <m:r>
                          <a:rPr lang="en-US" sz="32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32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𝟗</m:t>
                        </m:r>
                      </m:num>
                      <m:den>
                        <m:r>
                          <a:rPr lang="en-US" sz="32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</m:t>
                        </m:r>
                        <m:r>
                          <a:rPr lang="en-US" sz="32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32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  <m:r>
                          <a:rPr lang="en-US" sz="32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sSup>
                          <m:sSupPr>
                            <m:ctrlPr>
                              <a:rPr lang="en-US" sz="3200" b="1" i="1" dirty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1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3200" b="1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𝒔</m:t>
                            </m:r>
                            <m:r>
                              <a:rPr lang="en-US" sz="3200" b="1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3200" b="1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sz="3200" b="1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3200" b="1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den>
                    </m:f>
                  </m:oMath>
                </a14:m>
                <a:endParaRPr lang="en-US" sz="32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9144" y="646186"/>
                <a:ext cx="3905162" cy="941155"/>
              </a:xfrm>
              <a:prstGeom prst="rect">
                <a:avLst/>
              </a:prstGeom>
              <a:blipFill>
                <a:blip r:embed="rId2"/>
                <a:stretch>
                  <a:fillRect l="-3900" b="-19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444291" y="1460843"/>
                <a:ext cx="4635785" cy="7705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F(s) =</a:t>
                </a:r>
                <a:r>
                  <a:rPr lang="en-US" sz="2800" b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b="1" i="1" dirty="0" smtClean="0">
                            <a:solidFill>
                              <a:schemeClr val="tx1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𝑨</m:t>
                        </m:r>
                      </m:num>
                      <m:den>
                        <m:r>
                          <a:rPr lang="en-US" sz="28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</m:t>
                        </m:r>
                        <m:r>
                          <a:rPr lang="en-US" sz="28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28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  <m:r>
                          <a:rPr lang="en-US" sz="28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sz="28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800" b="1" i="1" dirty="0" smtClean="0">
                            <a:solidFill>
                              <a:schemeClr val="tx1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𝑩</m:t>
                        </m:r>
                      </m:num>
                      <m:den>
                        <m:r>
                          <a:rPr lang="en-US" sz="28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</m:t>
                        </m:r>
                        <m:r>
                          <a:rPr lang="en-US" sz="28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28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  <m:r>
                          <a:rPr lang="en-US" sz="28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sz="28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800" b="1" i="1" dirty="0" smtClean="0">
                            <a:solidFill>
                              <a:schemeClr val="tx1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𝑪</m:t>
                        </m:r>
                      </m:num>
                      <m:den>
                        <m:sSup>
                          <m:sSupPr>
                            <m:ctrlPr>
                              <a:rPr lang="en-US" sz="2800" b="1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8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𝒔</m:t>
                            </m:r>
                            <m:r>
                              <a:rPr lang="en-US" sz="28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8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sz="28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28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den>
                    </m:f>
                  </m:oMath>
                </a14:m>
                <a:endParaRPr lang="en-US" sz="2800" b="1" dirty="0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291" y="1460843"/>
                <a:ext cx="4635785" cy="770532"/>
              </a:xfrm>
              <a:prstGeom prst="rect">
                <a:avLst/>
              </a:prstGeom>
              <a:blipFill>
                <a:blip r:embed="rId3"/>
                <a:stretch>
                  <a:fillRect l="-2763" b="-7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6282382" y="1738718"/>
                <a:ext cx="337696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400" b="1" i="1" dirty="0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sz="2400" b="1" i="1" dirty="0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400" b="1" i="1" dirty="0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1" i="1" dirty="0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sz="2400" b="1" i="1" dirty="0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dirty="0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2400" b="1" i="1" dirty="0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1" i="1" dirty="0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𝑪</m:t>
                      </m:r>
                      <m:r>
                        <a:rPr lang="en-US" sz="2400" b="1" i="1" dirty="0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dirty="0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sz="2400" b="1" dirty="0">
                  <a:solidFill>
                    <a:srgbClr val="0000CC"/>
                  </a:solidFill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2382" y="1738718"/>
                <a:ext cx="3376961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846426" y="2566733"/>
                <a:ext cx="5433667" cy="3776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  <m:r>
                        <a:rPr lang="en-US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p>
                      </m:sSup>
                      <m:r>
                        <a:rPr lang="en-US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𝒖</m:t>
                      </m:r>
                      <m:d>
                        <m:dPr>
                          <m:ctrlP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  <m:r>
                        <a:rPr lang="en-US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sSup>
                        <m:sSupPr>
                          <m:ctrlP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p>
                      </m:sSup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𝒖</m:t>
                      </m:r>
                      <m:d>
                        <m:dPr>
                          <m:ctrlP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sSup>
                        <m:sSupPr>
                          <m:ctrlP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p>
                      </m:sSup>
                      <m:r>
                        <a:rPr lang="en-US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𝒓</m:t>
                      </m:r>
                      <m:d>
                        <m:dPr>
                          <m:ctrlP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</m:oMath>
                  </m:oMathPara>
                </a14:m>
                <a:endParaRPr lang="en-US" sz="24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6426" y="2566733"/>
                <a:ext cx="5433667" cy="377667"/>
              </a:xfrm>
              <a:prstGeom prst="rect">
                <a:avLst/>
              </a:prstGeom>
              <a:blipFill>
                <a:blip r:embed="rId5"/>
                <a:stretch>
                  <a:fillRect l="-337" t="-1613" b="-3548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344010" y="3773410"/>
                <a:ext cx="4521302" cy="7136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solidFill>
                      <a:srgbClr val="C00000"/>
                    </a:solidFill>
                    <a:latin typeface="Cambria" panose="02040503050406030204" pitchFamily="18" charset="0"/>
                  </a:rPr>
                  <a:t>Find f(t), when F(s)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𝐴𝑠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num>
                      <m:den>
                        <m:sSup>
                          <m:sSupPr>
                            <m:ctrlPr>
                              <a:rPr lang="en-US" sz="2800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800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sz="2800" dirty="0"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010" y="3773410"/>
                <a:ext cx="4521302" cy="713657"/>
              </a:xfrm>
              <a:prstGeom prst="rect">
                <a:avLst/>
              </a:prstGeom>
              <a:blipFill>
                <a:blip r:embed="rId6"/>
                <a:stretch>
                  <a:fillRect l="-2695" b="-769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2968780" y="4843264"/>
                <a:ext cx="5439246" cy="8577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800" dirty="0">
                    <a:latin typeface="Cambria" panose="02040503050406030204" pitchFamily="18" charset="0"/>
                  </a:rPr>
                  <a:t>F(s)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𝐴𝑠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𝐵</m:t>
                        </m:r>
                      </m:num>
                      <m:den>
                        <m:sSup>
                          <m:sSupPr>
                            <m:ctrlPr>
                              <a:rPr lang="en-US" sz="32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32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3200" dirty="0">
                    <a:latin typeface="Cambria" panose="02040503050406030204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 dirty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32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32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sz="32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num>
                      <m:den>
                        <m:sSup>
                          <m:sSupPr>
                            <m:ctrlPr>
                              <a:rPr lang="en-US" sz="320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32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32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32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3200" b="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32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sz="32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3200" b="0" i="1" dirty="0" smtClean="0">
                            <a:solidFill>
                              <a:srgbClr val="00660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3200" b="0" i="1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3200" b="0" i="1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sz="3200" b="0" i="1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num>
                      <m:den>
                        <m:r>
                          <a:rPr lang="en-US" sz="3200" b="0" i="1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sz="3200" b="0" i="1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×(</m:t>
                        </m:r>
                        <m:sSup>
                          <m:sSupPr>
                            <m:ctrlPr>
                              <a:rPr lang="en-US" sz="3200" i="1" dirty="0">
                                <a:solidFill>
                                  <a:srgbClr val="00660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3200" i="1" dirty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3200" i="1" dirty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3200" i="1" dirty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3200" i="1" dirty="0">
                                <a:solidFill>
                                  <a:srgbClr val="00660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3200" i="1" dirty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sz="3200" i="1" dirty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3200" b="0" i="1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sz="3200" dirty="0"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8780" y="4843264"/>
                <a:ext cx="5439246" cy="857735"/>
              </a:xfrm>
              <a:prstGeom prst="rect">
                <a:avLst/>
              </a:prstGeom>
              <a:blipFill>
                <a:blip r:embed="rId7"/>
                <a:stretch>
                  <a:fillRect l="-2242" b="-14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2941305" y="5929113"/>
                <a:ext cx="5494196" cy="71109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800" dirty="0">
                    <a:solidFill>
                      <a:srgbClr val="7030A0"/>
                    </a:solidFill>
                    <a:latin typeface="Cambria" panose="02040503050406030204" pitchFamily="18" charset="0"/>
                  </a:rPr>
                  <a:t>f (t) =</a:t>
                </a:r>
                <a:r>
                  <a:rPr lang="en-US" sz="2800" dirty="0">
                    <a:solidFill>
                      <a:srgbClr val="7030A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A cos(</a:t>
                </a:r>
                <a:r>
                  <a:rPr lang="en-US" sz="2800" dirty="0" err="1">
                    <a:solidFill>
                      <a:srgbClr val="7030A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wt</a:t>
                </a:r>
                <a:r>
                  <a:rPr lang="en-US" sz="2800" dirty="0">
                    <a:solidFill>
                      <a:srgbClr val="7030A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)u(t)+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solidFill>
                              <a:srgbClr val="7030A0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800" b="0" i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B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2800" b="0" i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w</m:t>
                        </m:r>
                      </m:den>
                    </m:f>
                    <m:func>
                      <m:funcPr>
                        <m:ctrlPr>
                          <a:rPr lang="en-US" sz="2800" b="0" i="1" smtClean="0">
                            <a:solidFill>
                              <a:srgbClr val="7030A0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 b="0" i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sz="2800" b="0" i="1" smtClean="0">
                                <a:solidFill>
                                  <a:srgbClr val="7030A0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2800" b="0" i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wt</m:t>
                            </m:r>
                          </m:e>
                        </m:d>
                        <m:r>
                          <m:rPr>
                            <m:sty m:val="p"/>
                          </m:rPr>
                          <a:rPr lang="en-US" sz="2800" b="0" i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u</m:t>
                        </m:r>
                        <m:r>
                          <a:rPr lang="en-US" sz="2800" b="0" i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2800" b="0" i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</m:t>
                        </m:r>
                        <m:r>
                          <a:rPr lang="en-US" sz="2800" b="0" i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sz="3200" dirty="0">
                  <a:solidFill>
                    <a:srgbClr val="7030A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1305" y="5929113"/>
                <a:ext cx="5494196" cy="711092"/>
              </a:xfrm>
              <a:prstGeom prst="rect">
                <a:avLst/>
              </a:prstGeom>
              <a:blipFill>
                <a:blip r:embed="rId8"/>
                <a:stretch>
                  <a:fillRect l="-2217" b="-948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344010" y="3174342"/>
            <a:ext cx="18949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00CC"/>
                </a:solidFill>
                <a:latin typeface="Cambria" panose="02040503050406030204" pitchFamily="18" charset="0"/>
              </a:rPr>
              <a:t>Example 1</a:t>
            </a:r>
          </a:p>
        </p:txBody>
      </p:sp>
    </p:spTree>
    <p:extLst>
      <p:ext uri="{BB962C8B-B14F-4D97-AF65-F5344CB8AC3E}">
        <p14:creationId xmlns:p14="http://schemas.microsoft.com/office/powerpoint/2010/main" val="687135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353866" y="1428048"/>
                <a:ext cx="5046061" cy="819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solidFill>
                      <a:srgbClr val="C00000"/>
                    </a:solidFill>
                    <a:latin typeface="Cambria" panose="02040503050406030204" pitchFamily="18" charset="0"/>
                  </a:rPr>
                  <a:t>Find f(t), when F(s)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800" i="1" dirty="0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+3</m:t>
                        </m:r>
                      </m:num>
                      <m:den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+1)(</m:t>
                        </m:r>
                        <m:sSup>
                          <m:sSupPr>
                            <m:ctrlPr>
                              <a:rPr lang="en-US" sz="2800" i="1" dirty="0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+4)</m:t>
                        </m:r>
                      </m:den>
                    </m:f>
                  </m:oMath>
                </a14:m>
                <a:endParaRPr lang="en-US" sz="2800" dirty="0"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3866" y="1428048"/>
                <a:ext cx="5046061" cy="819776"/>
              </a:xfrm>
              <a:prstGeom prst="rect">
                <a:avLst/>
              </a:prstGeom>
              <a:blipFill>
                <a:blip r:embed="rId2"/>
                <a:stretch>
                  <a:fillRect l="-241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3416664" y="2528911"/>
                <a:ext cx="6613029" cy="8197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F(s)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dirty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800" i="1" dirty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sz="2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+3</m:t>
                        </m:r>
                      </m:num>
                      <m:den>
                        <m:r>
                          <a:rPr lang="en-US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+1)(</m:t>
                        </m:r>
                        <m:sSup>
                          <m:sSupPr>
                            <m:ctrlPr>
                              <a:rPr lang="en-US" sz="2800" i="1" dirty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+4)</m:t>
                        </m:r>
                      </m:den>
                    </m:f>
                  </m:oMath>
                </a14:m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dirty="0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num>
                      <m:den>
                        <m:r>
                          <a:rPr lang="en-US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+1)</m:t>
                        </m:r>
                      </m:den>
                    </m:f>
                    <m:r>
                      <a:rPr lang="en-US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800" b="0" i="1" dirty="0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𝐵𝑠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num>
                      <m:den>
                        <m:r>
                          <a:rPr lang="en-US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2800" b="0" i="1" dirty="0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+4)</m:t>
                        </m:r>
                      </m:den>
                    </m:f>
                  </m:oMath>
                </a14:m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</a:t>
                </a:r>
                <a:r>
                  <a:rPr lang="en-US" sz="28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Eq</a:t>
                </a:r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(1)</a:t>
                </a: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6664" y="2528911"/>
                <a:ext cx="6613029" cy="819776"/>
              </a:xfrm>
              <a:prstGeom prst="rect">
                <a:avLst/>
              </a:prstGeom>
              <a:blipFill>
                <a:blip r:embed="rId3"/>
                <a:stretch>
                  <a:fillRect l="-1843" r="-829" b="-74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5138641" y="3650685"/>
                <a:ext cx="3169073" cy="8197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dirty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800" i="1" dirty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(−1)</m:t>
                            </m:r>
                          </m:e>
                          <m:sup>
                            <m:r>
                              <a:rPr lang="en-US" sz="2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(−1)+</m:t>
                        </m:r>
                        <m:r>
                          <a:rPr lang="en-US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2800" i="1" dirty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(−1)</m:t>
                            </m:r>
                          </m:e>
                          <m:sup>
                            <m:r>
                              <a:rPr lang="en-US" sz="2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+4)</m:t>
                        </m:r>
                      </m:den>
                    </m:f>
                  </m:oMath>
                </a14:m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=1</a:t>
                </a: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8641" y="3650685"/>
                <a:ext cx="3169073" cy="819776"/>
              </a:xfrm>
              <a:prstGeom prst="rect">
                <a:avLst/>
              </a:prstGeom>
              <a:blipFill>
                <a:blip r:embed="rId4"/>
                <a:stretch>
                  <a:fillRect l="-4038" r="-2692" b="-74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1353866" y="500393"/>
            <a:ext cx="5638916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0000CC"/>
                </a:solidFill>
                <a:latin typeface="Cambria" panose="02040503050406030204" pitchFamily="18" charset="0"/>
              </a:rPr>
              <a:t>Example 12.</a:t>
            </a:r>
            <a:r>
              <a:rPr lang="lv-LV" sz="4000" b="1" dirty="0">
                <a:solidFill>
                  <a:srgbClr val="0000CC"/>
                </a:solidFill>
                <a:latin typeface="Cambria" panose="02040503050406030204" pitchFamily="18" charset="0"/>
              </a:rPr>
              <a:t>1</a:t>
            </a:r>
            <a:r>
              <a:rPr lang="en-US" sz="4000" b="1" dirty="0">
                <a:solidFill>
                  <a:srgbClr val="0000CC"/>
                </a:solidFill>
                <a:latin typeface="Cambria" panose="02040503050406030204" pitchFamily="18" charset="0"/>
              </a:rPr>
              <a:t>6 (p. 574)</a:t>
            </a:r>
          </a:p>
        </p:txBody>
      </p:sp>
      <p:sp>
        <p:nvSpPr>
          <p:cNvPr id="10" name="Rectangle 9"/>
          <p:cNvSpPr/>
          <p:nvPr/>
        </p:nvSpPr>
        <p:spPr>
          <a:xfrm>
            <a:off x="1567589" y="4778954"/>
            <a:ext cx="60544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ambria" panose="02040503050406030204" pitchFamily="18" charset="0"/>
              </a:rPr>
              <a:t>Determine C, use s = 0 in </a:t>
            </a:r>
            <a:r>
              <a:rPr lang="en-US" sz="2400" dirty="0" err="1">
                <a:solidFill>
                  <a:srgbClr val="0000FF"/>
                </a:solidFill>
                <a:latin typeface="Cambria" panose="02040503050406030204" pitchFamily="18" charset="0"/>
              </a:rPr>
              <a:t>Eq</a:t>
            </a:r>
            <a:r>
              <a:rPr lang="en-US" sz="2400" dirty="0">
                <a:solidFill>
                  <a:srgbClr val="0000FF"/>
                </a:solidFill>
                <a:latin typeface="Cambria" panose="02040503050406030204" pitchFamily="18" charset="0"/>
              </a:rPr>
              <a:t>(1) to get rid of 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4317506" y="5680158"/>
                <a:ext cx="5377306" cy="7621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800" i="1" dirty="0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(1)(4)</m:t>
                        </m:r>
                      </m:den>
                    </m:f>
                  </m:oMath>
                </a14:m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dirty="0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(1)</m:t>
                        </m:r>
                      </m:den>
                    </m:f>
                    <m:r>
                      <a:rPr lang="en-US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800" b="0" i="1" dirty="0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0+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num>
                      <m:den>
                        <m:r>
                          <a:rPr lang="en-US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(4)</m:t>
                        </m:r>
                      </m:den>
                    </m:f>
                    <m:r>
                      <a:rPr lang="en-US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              </m:t>
                    </m:r>
                    <m:r>
                      <a:rPr lang="en-US" sz="2800" b="1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𝐂</m:t>
                    </m:r>
                    <m:r>
                      <a:rPr lang="en-US" sz="2800" b="1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r>
                      <a:rPr lang="en-US" sz="2800" b="1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</m:oMath>
                </a14:m>
                <a:endParaRPr lang="en-US" sz="28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7506" y="5680158"/>
                <a:ext cx="5377306" cy="762196"/>
              </a:xfrm>
              <a:prstGeom prst="rect">
                <a:avLst/>
              </a:prstGeom>
              <a:blipFill>
                <a:blip r:embed="rId5"/>
                <a:stretch>
                  <a:fillRect b="-8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005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3" grpId="0"/>
    </p:bld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</TotalTime>
  <Words>1987</Words>
  <Application>Microsoft Office PowerPoint</Application>
  <PresentationFormat>Custom</PresentationFormat>
  <Paragraphs>144</Paragraphs>
  <Slides>19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SALMAN</cp:lastModifiedBy>
  <cp:revision>67</cp:revision>
  <dcterms:created xsi:type="dcterms:W3CDTF">2017-10-25T09:04:12Z</dcterms:created>
  <dcterms:modified xsi:type="dcterms:W3CDTF">2025-01-13T14:00:44Z</dcterms:modified>
</cp:coreProperties>
</file>