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86" r:id="rId2"/>
    <p:sldId id="263" r:id="rId3"/>
    <p:sldId id="281" r:id="rId4"/>
    <p:sldId id="288" r:id="rId5"/>
    <p:sldId id="265" r:id="rId6"/>
    <p:sldId id="266" r:id="rId7"/>
    <p:sldId id="267" r:id="rId8"/>
    <p:sldId id="289" r:id="rId9"/>
    <p:sldId id="268" r:id="rId10"/>
    <p:sldId id="269" r:id="rId11"/>
    <p:sldId id="290" r:id="rId12"/>
    <p:sldId id="271" r:id="rId13"/>
    <p:sldId id="272" r:id="rId14"/>
    <p:sldId id="291" r:id="rId15"/>
    <p:sldId id="273" r:id="rId16"/>
    <p:sldId id="292" r:id="rId17"/>
    <p:sldId id="274" r:id="rId18"/>
    <p:sldId id="275" r:id="rId19"/>
    <p:sldId id="285" r:id="rId20"/>
    <p:sldId id="293" r:id="rId21"/>
    <p:sldId id="276" r:id="rId22"/>
    <p:sldId id="294" r:id="rId23"/>
    <p:sldId id="277" r:id="rId24"/>
    <p:sldId id="278" r:id="rId25"/>
    <p:sldId id="279" r:id="rId26"/>
    <p:sldId id="280" r:id="rId27"/>
    <p:sldId id="295" r:id="rId28"/>
    <p:sldId id="282" r:id="rId29"/>
    <p:sldId id="283" r:id="rId30"/>
    <p:sldId id="284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8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3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7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4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1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1.emf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0.png"/><Relationship Id="rId7" Type="http://schemas.openxmlformats.org/officeDocument/2006/relationships/image" Target="../media/image40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10.png"/><Relationship Id="rId3" Type="http://schemas.openxmlformats.org/officeDocument/2006/relationships/image" Target="../media/image66.png"/><Relationship Id="rId7" Type="http://schemas.openxmlformats.org/officeDocument/2006/relationships/image" Target="../media/image30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4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:a16="http://schemas.microsoft.com/office/drawing/2014/main" xmlns="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06" y="392132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6391"/>
          <a:stretch/>
        </p:blipFill>
        <p:spPr>
          <a:xfrm>
            <a:off x="1056652" y="1244094"/>
            <a:ext cx="5252708" cy="49189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97579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8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5571" y="272389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ɯ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mtClean="0"/>
                                      <m:t>s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(s)+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(s)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25000" b="-559000"/>
                          </a:stretch>
                        </a:blipFill>
                      </a:tcPr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25000" r="-107023" b="-45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225000" b="-45900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325000" b="-359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9293" r="-107023" b="-2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429293" b="-262626"/>
                          </a:stretch>
                        </a:blipFill>
                      </a:tcPr>
                    </a:tc>
                  </a:tr>
                  <a:tr h="5598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569565" b="-182609"/>
                          </a:stretch>
                        </a:blipFill>
                      </a:tcPr>
                    </a:tc>
                  </a:tr>
                  <a:tr h="56140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669565" b="-8260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80000" r="-10702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18000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11511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n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𝐹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df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Sf(s) – 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f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f(s)-sf(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)-f(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 rtl="0" fontAlgn="auto"/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 smtClean="0"/>
                            <a:t>f(t)dt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f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0−</m:t>
                                      </m:r>
                                    </m:sup>
                                    <m:e>
                                      <m: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dt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3208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77660" r="-100324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179570" r="-324" b="-556989"/>
                          </a:stretch>
                        </a:blipFill>
                      </a:tcPr>
                    </a:tc>
                  </a:tr>
                  <a:tr h="640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247619" r="-100324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247619" r="-324" b="-393333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361386" r="-100324" b="-3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361386" r="-324" b="-308911"/>
                          </a:stretch>
                        </a:blipFill>
                      </a:tcPr>
                    </a:tc>
                  </a:tr>
                  <a:tr h="641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439623" r="-100324" b="-1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439623" r="-324" b="-194340"/>
                          </a:stretch>
                        </a:blipFill>
                      </a:tcPr>
                    </a:tc>
                  </a:tr>
                  <a:tr h="5811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602105" r="-100324" b="-11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602105" r="-324" b="-1168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41514" y="9802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84747" y="1293960"/>
            <a:ext cx="9101669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The Laplace Transform operation is Linear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For f(t)=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 )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311" y="2832487"/>
            <a:ext cx="101856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(s)+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618" y="455392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002" y="3740769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6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57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6311" y="4377057"/>
            <a:ext cx="563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when f(t)=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v-LV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u(t)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+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2975" y="5402263"/>
          <a:ext cx="2466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402263"/>
                        <a:ext cx="246697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65487"/>
              </p:ext>
            </p:extLst>
          </p:nvPr>
        </p:nvGraphicFramePr>
        <p:xfrm>
          <a:off x="1139333" y="5402618"/>
          <a:ext cx="15414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333" y="5402618"/>
                        <a:ext cx="15414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13813" y="5032375"/>
          <a:ext cx="21018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13" y="5032375"/>
                        <a:ext cx="21018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2870200" y="5715000"/>
            <a:ext cx="2844800" cy="444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239000" y="5537200"/>
            <a:ext cx="1727200" cy="342900"/>
          </a:xfrm>
          <a:prstGeom prst="curvedConnector3">
            <a:avLst>
              <a:gd name="adj1" fmla="val 50000"/>
            </a:avLst>
          </a:prstGeom>
          <a:ln>
            <a:solidFill>
              <a:srgbClr val="D60093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26311" y="4916007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7DFED1-7294-5334-E2F5-8F239FDB7E2E}"/>
              </a:ext>
            </a:extLst>
          </p:cNvPr>
          <p:cNvSpPr txBox="1"/>
          <p:nvPr/>
        </p:nvSpPr>
        <p:spPr>
          <a:xfrm>
            <a:off x="862202" y="123208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1. Linearity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031314"/>
            <a:ext cx="10533704" cy="651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6" y="5156268"/>
            <a:ext cx="11389012" cy="668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609" y="5904834"/>
            <a:ext cx="6066046" cy="7193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391" y="481280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28" y="437385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 smtClean="0"/>
                  <a:t>F(s)=L[f(t-T) u(t-T)}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blipFill rotWithShape="1">
                <a:blip r:embed="rId4"/>
                <a:stretch>
                  <a:fillRect l="-1074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F(s)=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blipFill rotWithShape="1">
                <a:blip r:embed="rId5"/>
                <a:stretch>
                  <a:fillRect l="-809" t="-32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34176" y="1817649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=e</a:t>
                </a:r>
                <a:r>
                  <a:rPr lang="en-US" sz="3200" baseline="30000" dirty="0" smtClean="0"/>
                  <a:t>-</a:t>
                </a:r>
                <a:r>
                  <a:rPr lang="en-US" sz="3200" baseline="30000" dirty="0" err="1" smtClean="0"/>
                  <a:t>st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200" dirty="0" smtClean="0"/>
                  <a:t>f(q)e</a:t>
                </a:r>
                <a:r>
                  <a:rPr lang="en-US" sz="3200" baseline="30000" dirty="0" smtClean="0"/>
                  <a:t>-sq </a:t>
                </a:r>
                <a:r>
                  <a:rPr lang="en-US" sz="3200" dirty="0" smtClean="0"/>
                  <a:t>dq=e</a:t>
                </a:r>
                <a:r>
                  <a:rPr lang="en-US" sz="3200" baseline="30000" dirty="0" smtClean="0"/>
                  <a:t>-st</a:t>
                </a:r>
                <a:r>
                  <a:rPr lang="en-US" sz="3200" dirty="0" smtClean="0"/>
                  <a:t>F(s)</a:t>
                </a:r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blipFill rotWithShape="1">
                <a:blip r:embed="rId6"/>
                <a:stretch>
                  <a:fillRect l="-2076" t="-847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7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3449" y="2518949"/>
            <a:ext cx="5898794" cy="430887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339" y="4326719"/>
            <a:ext cx="5424293" cy="960263"/>
          </a:xfrm>
          <a:prstGeom prst="rect">
            <a:avLst/>
          </a:prstGeom>
          <a:blipFill rotWithShape="0">
            <a:blip r:embed="rId4" cstate="print"/>
            <a:stretch>
              <a:fillRect l="-5730" b="-1656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40363" y="2335137"/>
            <a:ext cx="610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(t) = 3u(t) – 5u(t-1) + 2u(t-2)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4396" y="4305484"/>
                <a:ext cx="6493746" cy="9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/>
                          </a:rPr>
                          <m:t>e</m:t>
                        </m:r>
                        <m:r>
                          <a:rPr lang="en-US" sz="4000" b="0" i="0" baseline="1800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000" b="0" i="0" baseline="18000" smtClean="0">
                            <a:latin typeface="Cambria Math"/>
                          </a:rPr>
                          <m:t>s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/>
                          </a:rPr>
                          <m:t>e</m:t>
                        </m:r>
                        <m:r>
                          <a:rPr lang="en-US" sz="4000" b="0" i="0" baseline="16000" smtClean="0">
                            <a:latin typeface="Cambria Math"/>
                          </a:rPr>
                          <m:t>−</m:t>
                        </m:r>
                        <m:r>
                          <a:rPr lang="en-US" sz="4000" b="0" i="1" baseline="16000" smtClean="0">
                            <a:latin typeface="Cambria Math"/>
                          </a:rPr>
                          <m:t>2</m:t>
                        </m:r>
                        <m:r>
                          <a:rPr lang="en-US" sz="4000" b="0" i="1" baseline="16000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96" y="4305484"/>
                <a:ext cx="6493746" cy="974947"/>
              </a:xfrm>
              <a:prstGeom prst="rect">
                <a:avLst/>
              </a:prstGeom>
              <a:blipFill rotWithShape="1">
                <a:blip r:embed="rId3"/>
                <a:stretch>
                  <a:fillRect l="-3380" b="-1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0743" y="174171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5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141" y="3083342"/>
            <a:ext cx="3471862" cy="2951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863" y="2412745"/>
            <a:ext cx="7451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 (t ) = 3u(t )+ u(t −1)− 2u(t − 2)− u(t − 3)− u(t − 4)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blipFill>
                <a:blip r:embed="rId3"/>
                <a:stretch>
                  <a:fillRect l="-407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1863" y="639094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2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863" y="1533598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780" y="3381442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L[f(t )], then L[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 )]=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blipFill>
                <a:blip r:embed="rId2"/>
                <a:stretch>
                  <a:fillRect l="-1888" b="-82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4442" y="583270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4AD2CD-3583-42E3-FA0C-5D10E365FEA9}"/>
              </a:ext>
            </a:extLst>
          </p:cNvPr>
          <p:cNvSpPr txBox="1"/>
          <p:nvPr/>
        </p:nvSpPr>
        <p:spPr>
          <a:xfrm>
            <a:off x="921128" y="160644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3. Multiplication-by-t property</a:t>
            </a:r>
          </a:p>
        </p:txBody>
      </p:sp>
    </p:spTree>
    <p:extLst>
      <p:ext uri="{BB962C8B-B14F-4D97-AF65-F5344CB8AC3E}">
        <p14:creationId xmlns:p14="http://schemas.microsoft.com/office/powerpoint/2010/main" val="202922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229"/>
          <a:stretch/>
        </p:blipFill>
        <p:spPr>
          <a:xfrm>
            <a:off x="844331" y="2408790"/>
            <a:ext cx="5536840" cy="783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9758"/>
          <a:stretch/>
        </p:blipFill>
        <p:spPr>
          <a:xfrm>
            <a:off x="1773304" y="4274466"/>
            <a:ext cx="582747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080"/>
          <a:stretch/>
        </p:blipFill>
        <p:spPr>
          <a:xfrm>
            <a:off x="1820008" y="3341628"/>
            <a:ext cx="5780771" cy="783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106"/>
          <a:stretch/>
        </p:blipFill>
        <p:spPr>
          <a:xfrm>
            <a:off x="1773304" y="5537747"/>
            <a:ext cx="239715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will be released next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 project groups.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60180" y="2464953"/>
                <a:ext cx="6653722" cy="64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CC"/>
                    </a:solidFill>
                  </a:rPr>
                  <a:t>R(s) </a:t>
                </a:r>
                <a:r>
                  <a:rPr lang="en-US" sz="2800" dirty="0" smtClean="0"/>
                  <a:t>= L[r(t)]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tu</a:t>
                </a:r>
                <a:r>
                  <a:rPr lang="en-US" sz="2800" dirty="0" smtClean="0"/>
                  <a:t>(t)e</a:t>
                </a:r>
                <a:r>
                  <a:rPr lang="en-US" sz="2800" baseline="30000" dirty="0" smtClean="0"/>
                  <a:t>-</a:t>
                </a:r>
                <a:r>
                  <a:rPr lang="en-US" sz="2800" baseline="30000" dirty="0" err="1" smtClean="0"/>
                  <a:t>st</a:t>
                </a:r>
                <a:r>
                  <a:rPr lang="en-US" sz="2800" dirty="0" err="1" smtClean="0"/>
                  <a:t>dt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80" y="2464953"/>
                <a:ext cx="6653722" cy="641009"/>
              </a:xfrm>
              <a:prstGeom prst="rect">
                <a:avLst/>
              </a:prstGeom>
              <a:blipFill rotWithShape="1">
                <a:blip r:embed="rId4"/>
                <a:stretch>
                  <a:fillRect l="-1832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43000" y="3320357"/>
                <a:ext cx="6281057" cy="72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0−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𝑠𝑡𝑑𝑡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0−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</m:t>
                            </m:r>
                            <m:r>
                              <a:rPr lang="en-US" sz="2800">
                                <a:latin typeface="Cambria Math"/>
                              </a:rPr>
                              <m:t>𝑠</m:t>
                            </m:r>
                          </m:den>
                        </m:f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8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20357"/>
                <a:ext cx="6281057" cy="724365"/>
              </a:xfrm>
              <a:prstGeom prst="rect">
                <a:avLst/>
              </a:prstGeom>
              <a:blipFill rotWithShape="1">
                <a:blip r:embed="rId5"/>
                <a:stretch>
                  <a:fillRect l="-2039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3000" y="4169229"/>
                <a:ext cx="5671457" cy="918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 -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d</m:t>
                        </m:r>
                        <m:r>
                          <a:rPr lang="en-US" sz="2800">
                            <a:latin typeface="Cambria Math"/>
                          </a:rPr>
                          <m:t>𝑠</m:t>
                        </m:r>
                      </m:den>
                    </m:f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0−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 smtClean="0"/>
                  <a:t>e</a:t>
                </a:r>
                <a:r>
                  <a:rPr lang="en-US" sz="2800" baseline="30000" dirty="0" smtClean="0"/>
                  <a:t>-</a:t>
                </a:r>
                <a:r>
                  <a:rPr lang="en-US" sz="2800" baseline="30000" dirty="0" err="1" smtClean="0"/>
                  <a:t>st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dt</a:t>
                </a:r>
                <a:r>
                  <a:rPr lang="en-US" sz="2800" dirty="0" smtClean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  <m:r>
                          <a:rPr lang="en-US" sz="28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e</m:t>
                            </m:r>
                            <m:r>
                              <a:rPr lang="en-US" sz="2800" baseline="3000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aseline="30000">
                                <a:latin typeface="Cambria Math"/>
                              </a:rPr>
                              <m:t>st</m:t>
                            </m:r>
                          </m:num>
                          <m:den>
                            <m:r>
                              <a:rPr lang="en-US" sz="280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s</m:t>
                            </m:r>
                          </m:den>
                        </m:f>
                      </m:e>
                    </m:d>
                    <m:r>
                      <a:rPr lang="en-US" sz="2800" i="1" baseline="7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2800" i="1" baseline="-48000">
                        <a:latin typeface="Cambria Math"/>
                        <a:ea typeface="Cambria Math" panose="02040503050406030204" pitchFamily="18" charset="0"/>
                      </a:rPr>
                      <m:t>0−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</m:oMath>
                </a14:m>
                <a:endParaRPr lang="en-US" sz="2800" baseline="-48000" dirty="0" smtClean="0">
                  <a:ea typeface="Cambria Math" panose="02040503050406030204" pitchFamily="18" charset="0"/>
                </a:endParaRPr>
              </a:p>
              <a:p>
                <a:endParaRPr lang="en-US" baseline="30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69229"/>
                <a:ext cx="5671457" cy="918713"/>
              </a:xfrm>
              <a:prstGeom prst="rect">
                <a:avLst/>
              </a:prstGeom>
              <a:blipFill rotWithShape="1">
                <a:blip r:embed="rId6"/>
                <a:stretch>
                  <a:fillRect l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60180" y="5312504"/>
                <a:ext cx="3549277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  <m:r>
                          <a:rPr lang="en-US" sz="28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0000CC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8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80" y="5312504"/>
                <a:ext cx="3549277" cy="737189"/>
              </a:xfrm>
              <a:prstGeom prst="rect">
                <a:avLst/>
              </a:prstGeom>
              <a:blipFill rotWithShape="1">
                <a:blip r:embed="rId7"/>
                <a:stretch>
                  <a:fillRect l="-34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0371" y="27214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458" y="4327675"/>
            <a:ext cx="7991962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170" y="5364300"/>
            <a:ext cx="6754953" cy="847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58285" y="3568779"/>
                <a:ext cx="7200315" cy="72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f(t) = </a:t>
                </a:r>
                <a:r>
                  <a:rPr lang="en-US" sz="2800" dirty="0" err="1" smtClean="0"/>
                  <a:t>ku</a:t>
                </a:r>
                <a:r>
                  <a:rPr lang="en-US" sz="2800" dirty="0" smtClean="0"/>
                  <a:t>(t)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 smtClean="0"/>
                  <a:t>r(t – T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r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 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baseline="-25000" smtClean="0">
                        <a:latin typeface="Cambria Math"/>
                      </a:rPr>
                      <m:t>2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285" y="3568779"/>
                <a:ext cx="7200315" cy="722185"/>
              </a:xfrm>
              <a:prstGeom prst="rect">
                <a:avLst/>
              </a:prstGeom>
              <a:blipFill rotWithShape="1">
                <a:blip r:embed="rId6"/>
                <a:stretch>
                  <a:fillRect l="-1692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0640" y="4733041"/>
                <a:ext cx="7207371" cy="802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CC"/>
                    </a:solidFill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CC"/>
                            </a:solidFill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sz="3200" b="0" i="1" baseline="-2500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C00000"/>
                    </a:solidFill>
                  </a:rPr>
                  <a:t>-</a:t>
                </a:r>
                <a:r>
                  <a:rPr lang="en-US" sz="32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CC"/>
                            </a:solidFill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3200" i="1" baseline="-2500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3200" i="1" baseline="-2500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sz="3200" b="0" i="0" baseline="-2500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rgbClr val="0000CC"/>
                    </a:solidFill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e</m:t>
                        </m:r>
                        <m:r>
                          <a:rPr lang="en-US" sz="3200" b="0" i="0" baseline="22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 b="0" i="0" baseline="22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  <m:r>
                          <a:rPr lang="en-US" sz="3200" b="0" i="0" baseline="22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3200" b="0" i="0" baseline="22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3200" b="0" i="1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C00000"/>
                    </a:solidFill>
                  </a:rPr>
                  <a:t>+</a:t>
                </a:r>
                <a:r>
                  <a:rPr lang="en-US" sz="32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CC"/>
                            </a:solidFill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3200" i="1" baseline="-2500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3200" i="1" baseline="-2500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00CC"/>
                    </a:solidFill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e</m:t>
                        </m:r>
                        <m:r>
                          <a:rPr lang="en-US" sz="32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  <m:r>
                          <a:rPr lang="en-US" sz="32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3200" b="0" i="1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640" y="4733041"/>
                <a:ext cx="7207371" cy="802207"/>
              </a:xfrm>
              <a:prstGeom prst="rect">
                <a:avLst/>
              </a:prstGeom>
              <a:blipFill rotWithShape="1">
                <a:blip r:embed="rId7"/>
                <a:stretch>
                  <a:fillRect l="-2113" t="-758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27714" y="302892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blipFill>
                <a:blip r:embed="rId2"/>
                <a:stretch>
                  <a:fillRect l="-2725" r="-54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blipFill>
                <a:blip r:embed="rId3"/>
                <a:stretch>
                  <a:fillRect l="-3519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7EF2FE0-9BAF-8D07-B5CE-9907BA57EFC7}"/>
              </a:ext>
            </a:extLst>
          </p:cNvPr>
          <p:cNvGrpSpPr/>
          <p:nvPr/>
        </p:nvGrpSpPr>
        <p:grpSpPr>
          <a:xfrm>
            <a:off x="7231491" y="1469089"/>
            <a:ext cx="4691602" cy="3044280"/>
            <a:chOff x="6142066" y="288838"/>
            <a:chExt cx="5707875" cy="377957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550736" y="3443094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023583" y="473504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040201" y="1809608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59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 r="-5000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10" r="-9639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509" r="-7018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V="1">
              <a:off x="8288975" y="1809608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63636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10830198" y="1809607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288975" y="1809607"/>
              <a:ext cx="0" cy="165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9276" y="684358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276" y="1771337"/>
            <a:ext cx="869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depicted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in the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following figure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599" y="1312860"/>
            <a:ext cx="56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>
                <a:solidFill>
                  <a:srgbClr val="006600"/>
                </a:solidFill>
                <a:latin typeface="Cambria" panose="02040503050406030204" pitchFamily="18" charset="0"/>
              </a:rPr>
              <a:t>out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(s)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 for the following Circuit</a:t>
            </a:r>
          </a:p>
        </p:txBody>
      </p:sp>
      <p:sp>
        <p:nvSpPr>
          <p:cNvPr id="4" name="Oval 3"/>
          <p:cNvSpPr/>
          <p:nvPr/>
        </p:nvSpPr>
        <p:spPr>
          <a:xfrm>
            <a:off x="1248726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8726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03239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3239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3063239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83961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8726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63239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8726" y="297649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3961" y="547195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59679" y="297649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199" y="467947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3964" y="3765922"/>
            <a:ext cx="300038" cy="272564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96777" y="4038486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6777" y="4038486"/>
            <a:ext cx="657225" cy="371475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96777" y="4413013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6777" y="4409961"/>
            <a:ext cx="332422" cy="269513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834" y="40384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9108" y="40155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0100" y="4038246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</a:t>
            </a:r>
            <a:r>
              <a:rPr lang="en-US" baseline="-25000" dirty="0">
                <a:latin typeface="Cambria" panose="02040503050406030204" pitchFamily="18" charset="0"/>
              </a:rPr>
              <a:t>out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7828" y="35812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36682" y="45842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479" y="40155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l-GR" dirty="0">
                <a:latin typeface="Cambria" panose="02040503050406030204" pitchFamily="18" charset="0"/>
              </a:rPr>
              <a:t>Ω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7063" y="350962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077605" y="1312860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756" y="1922608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8135939" y="3508744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1615" y="1922608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6672278" y="6323603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126953" y="4518578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7971" y="5332216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177824" y="6299719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45864" y="5332216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8170135" y="5332216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62021" y="334517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9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1529" y="1246737"/>
            <a:ext cx="583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 = 10×(I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(t)+ 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(t))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From linearity:  </a:t>
            </a:r>
            <a:r>
              <a:rPr lang="en-US" sz="2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 = 10×(I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(s)+ 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778" y="3995400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009320" y="1798635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4471" y="2408383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2067654" y="3994519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3330" y="2408383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blipFill>
                <a:blip r:embed="rId7"/>
                <a:stretch>
                  <a:fillRect l="-27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559595" y="637567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4270" y="4570650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5288" y="5384288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065141" y="6351791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181" y="5384288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52" y="5384288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99091" y="3858541"/>
            <a:ext cx="52142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(t)=1.5u(t)-1.5u(t-1)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10×(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  <a:blipFill>
                <a:blip r:embed="rId13"/>
                <a:stretch>
                  <a:fillRect l="-16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blipFill>
                <a:blip r:embed="rId14"/>
                <a:stretch>
                  <a:fillRect l="-2241" t="-22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2867" y="437407"/>
            <a:ext cx="69031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cont.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529" y="2496314"/>
            <a:ext cx="44368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(t)=2u(t)-2r(t)+2r(t-1)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1.5−1.5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  <a:blipFill>
                <a:blip r:embed="rId15"/>
                <a:stretch>
                  <a:fillRect l="-1300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5" grpId="0"/>
      <p:bldP spid="26" grpId="0" animBg="1"/>
      <p:bldP spid="27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26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75A6914-561D-A63B-43B3-6982E2A8D197}"/>
              </a:ext>
            </a:extLst>
          </p:cNvPr>
          <p:cNvGrpSpPr/>
          <p:nvPr/>
        </p:nvGrpSpPr>
        <p:grpSpPr>
          <a:xfrm>
            <a:off x="1047046" y="1455053"/>
            <a:ext cx="5068006" cy="4183135"/>
            <a:chOff x="1047046" y="1112105"/>
            <a:chExt cx="5068006" cy="41831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DFCD5DD4-0DEA-C404-D376-8F56B395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150" y="3429000"/>
              <a:ext cx="5029902" cy="18662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BDE070CE-E161-D836-4B5A-5CB0F097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098" y="1455053"/>
              <a:ext cx="5029902" cy="2077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DB88B6E6-40B7-7463-61D9-EA9D4B302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7046" y="1112105"/>
              <a:ext cx="5048955" cy="34294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85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461020"/>
                  </p:ext>
                </p:extLst>
              </p:nvPr>
            </p:nvGraphicFramePr>
            <p:xfrm>
              <a:off x="204528" y="1411508"/>
              <a:ext cx="6511958" cy="3834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4986"/>
                    <a:gridCol w="3526972"/>
                  </a:tblGrid>
                  <a:tr h="344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Property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Transfor</a:t>
                          </a:r>
                          <a:r>
                            <a:rPr lang="en-US" sz="1400" baseline="0" dirty="0" smtClean="0"/>
                            <a:t>m Pair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44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Linearity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L[a</a:t>
                          </a:r>
                          <a:r>
                            <a:rPr lang="en-US" sz="1400" b="0" baseline="-25000" dirty="0" smtClean="0"/>
                            <a:t>1</a:t>
                          </a:r>
                          <a:r>
                            <a:rPr lang="en-US" sz="1400" b="0" dirty="0" smtClean="0"/>
                            <a:t>f</a:t>
                          </a:r>
                          <a:r>
                            <a:rPr lang="en-US" sz="1400" b="0" baseline="-25000" dirty="0" smtClean="0"/>
                            <a:t>1</a:t>
                          </a:r>
                          <a:r>
                            <a:rPr lang="en-US" sz="1400" b="0" dirty="0" smtClean="0"/>
                            <a:t>(t) + a</a:t>
                          </a:r>
                          <a:r>
                            <a:rPr lang="en-US" sz="1400" b="0" baseline="-25000" dirty="0" smtClean="0"/>
                            <a:t>2</a:t>
                          </a:r>
                          <a:r>
                            <a:rPr lang="en-US" sz="1400" b="0" dirty="0" smtClean="0"/>
                            <a:t>f</a:t>
                          </a:r>
                          <a:r>
                            <a:rPr lang="en-US" sz="1400" b="0" baseline="-25000" dirty="0" smtClean="0"/>
                            <a:t>2</a:t>
                          </a:r>
                          <a:r>
                            <a:rPr lang="en-US" sz="1400" b="0" dirty="0" smtClean="0"/>
                            <a:t>(t)] = a</a:t>
                          </a:r>
                          <a:r>
                            <a:rPr lang="en-US" sz="1400" b="0" baseline="-25000" dirty="0" smtClean="0"/>
                            <a:t>1</a:t>
                          </a:r>
                          <a:r>
                            <a:rPr lang="en-US" sz="1400" b="0" dirty="0" smtClean="0"/>
                            <a:t>f</a:t>
                          </a:r>
                          <a:r>
                            <a:rPr lang="en-US" sz="1400" b="0" baseline="-25000" dirty="0" smtClean="0"/>
                            <a:t>1</a:t>
                          </a:r>
                          <a:r>
                            <a:rPr lang="en-US" sz="1400" b="0" dirty="0" smtClean="0"/>
                            <a:t>(s) + a</a:t>
                          </a:r>
                          <a:r>
                            <a:rPr lang="en-US" sz="1400" b="0" baseline="-25000" dirty="0" smtClean="0"/>
                            <a:t>2</a:t>
                          </a:r>
                          <a:r>
                            <a:rPr lang="en-US" sz="1400" b="0" dirty="0" smtClean="0"/>
                            <a:t>f</a:t>
                          </a:r>
                          <a:r>
                            <a:rPr lang="en-US" sz="1400" b="0" baseline="-25000" dirty="0" smtClean="0"/>
                            <a:t>2</a:t>
                          </a:r>
                          <a:r>
                            <a:rPr lang="en-US" sz="1400" b="0" dirty="0" smtClean="0"/>
                            <a:t>(s)</a:t>
                          </a:r>
                        </a:p>
                      </a:txBody>
                      <a:tcPr/>
                    </a:tc>
                  </a:tr>
                  <a:tr h="344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Time Shift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L[f(t-T)u(t-T)] = e</a:t>
                          </a:r>
                          <a:r>
                            <a:rPr lang="en-US" sz="1400" baseline="30000" dirty="0" smtClean="0"/>
                            <a:t>-</a:t>
                          </a:r>
                          <a:r>
                            <a:rPr lang="en-US" sz="1400" baseline="30000" dirty="0" err="1" smtClean="0"/>
                            <a:t>st</a:t>
                          </a:r>
                          <a:r>
                            <a:rPr lang="en-US" sz="1400" dirty="0" smtClean="0"/>
                            <a:t> F(s), T&gt;0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44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Multiplication by 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L[</a:t>
                          </a:r>
                          <a:r>
                            <a:rPr lang="en-US" sz="1400" dirty="0" err="1" smtClean="0"/>
                            <a:t>tf</a:t>
                          </a:r>
                          <a:r>
                            <a:rPr lang="en-US" sz="1400" dirty="0" smtClean="0"/>
                            <a:t>(t)u(t)] =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latin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400" dirty="0" smtClean="0"/>
                            <a:t> F(s)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44326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Multiplication by </a:t>
                          </a:r>
                          <a:r>
                            <a:rPr lang="en-US" sz="1400" dirty="0" err="1" smtClean="0"/>
                            <a:t>t</a:t>
                          </a:r>
                          <a:r>
                            <a:rPr lang="en-US" sz="1400" baseline="30000" dirty="0" err="1"/>
                            <a:t>n</a:t>
                          </a:r>
                          <a:endParaRPr lang="en-US" sz="1400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L[</a:t>
                          </a:r>
                          <a:r>
                            <a:rPr lang="en-US" sz="1400" dirty="0" err="1" smtClean="0"/>
                            <a:t>t</a:t>
                          </a:r>
                          <a:r>
                            <a:rPr lang="en-US" sz="1400" baseline="30000" dirty="0" err="1" smtClean="0"/>
                            <a:t>n</a:t>
                          </a:r>
                          <a:r>
                            <a:rPr lang="en-US" sz="1400" dirty="0" err="1" smtClean="0"/>
                            <a:t>f</a:t>
                          </a:r>
                          <a:r>
                            <a:rPr lang="en-US" sz="1400" dirty="0" smtClean="0"/>
                            <a:t>(t)] = (-1)</a:t>
                          </a:r>
                          <a:r>
                            <a:rPr lang="en-US" sz="1400" baseline="30000" dirty="0" smtClean="0"/>
                            <a:t>n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1400" b="0" i="1" baseline="3000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400" b="0" i="1" baseline="30000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344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Frequency</a:t>
                          </a:r>
                          <a:r>
                            <a:rPr lang="en-US" sz="1400" baseline="0" dirty="0" smtClean="0"/>
                            <a:t> Shift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L[e</a:t>
                          </a:r>
                          <a:r>
                            <a:rPr lang="en-US" sz="1400" baseline="30000" dirty="0" smtClean="0"/>
                            <a:t>-at</a:t>
                          </a:r>
                          <a:r>
                            <a:rPr lang="en-US" sz="1400" dirty="0" smtClean="0"/>
                            <a:t> f(t)] = F(s + a)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44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Time Differentiation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sz="140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 smtClean="0"/>
                            <a:t> = </a:t>
                          </a:r>
                          <a:r>
                            <a:rPr lang="en-US" sz="1400" dirty="0" err="1" smtClean="0"/>
                            <a:t>sF</a:t>
                          </a:r>
                          <a:r>
                            <a:rPr lang="en-US" sz="1400" dirty="0" smtClean="0"/>
                            <a:t>(s) –</a:t>
                          </a:r>
                          <a:r>
                            <a:rPr lang="en-US" sz="1400" baseline="0" dirty="0" smtClean="0"/>
                            <a:t> f(0</a:t>
                          </a:r>
                          <a:r>
                            <a:rPr lang="en-US" sz="1400" baseline="30000" dirty="0" smtClean="0"/>
                            <a:t>-</a:t>
                          </a:r>
                          <a:r>
                            <a:rPr lang="en-US" sz="1400" baseline="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44326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Second-order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Differentiation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1400" b="0" i="1" baseline="30000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40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400" b="0" i="1" baseline="3000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dirty="0" smtClean="0"/>
                            <a:t> = s</a:t>
                          </a:r>
                          <a:r>
                            <a:rPr lang="en-US" sz="1400" baseline="30000" dirty="0" smtClean="0"/>
                            <a:t>2</a:t>
                          </a:r>
                          <a:r>
                            <a:rPr lang="en-US" sz="1400" dirty="0" smtClean="0"/>
                            <a:t> F(s) –</a:t>
                          </a:r>
                          <a:r>
                            <a:rPr lang="en-US" sz="1400" baseline="0" dirty="0" smtClean="0"/>
                            <a:t> sf(0</a:t>
                          </a:r>
                          <a:r>
                            <a:rPr lang="en-US" sz="1400" baseline="30000" dirty="0" smtClean="0"/>
                            <a:t>-</a:t>
                          </a:r>
                          <a:r>
                            <a:rPr lang="en-US" sz="1400" baseline="0" dirty="0" smtClean="0"/>
                            <a:t>) – f</a:t>
                          </a:r>
                          <a:r>
                            <a:rPr lang="en-US" sz="1400" baseline="30000" dirty="0" smtClean="0"/>
                            <a:t>(1) </a:t>
                          </a:r>
                          <a:r>
                            <a:rPr lang="en-US" sz="1400" baseline="0" dirty="0" smtClean="0"/>
                            <a:t>(0</a:t>
                          </a:r>
                          <a:r>
                            <a:rPr lang="en-US" sz="1400" baseline="30000" dirty="0" smtClean="0"/>
                            <a:t>-</a:t>
                          </a:r>
                          <a:r>
                            <a:rPr lang="en-US" sz="1400" baseline="0" dirty="0" smtClean="0"/>
                            <a:t>)</a:t>
                          </a:r>
                          <a:endParaRPr lang="en-US" sz="1400" dirty="0"/>
                        </a:p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</a:tr>
                  <a:tr h="344326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Nth-order Differentiation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1400" b="0" i="1" baseline="30000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40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400" b="0" i="1" baseline="30000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smtClean="0"/>
                            <a:t>= </a:t>
                          </a:r>
                          <a:r>
                            <a:rPr lang="en-US" sz="1400" dirty="0" err="1" smtClean="0"/>
                            <a:t>s</a:t>
                          </a:r>
                          <a:r>
                            <a:rPr lang="en-US" sz="1400" baseline="30000" dirty="0" err="1" smtClean="0"/>
                            <a:t>n</a:t>
                          </a:r>
                          <a:r>
                            <a:rPr lang="en-US" sz="1400" dirty="0" err="1" smtClean="0"/>
                            <a:t>f</a:t>
                          </a:r>
                          <a:r>
                            <a:rPr lang="en-US" sz="1400" dirty="0" smtClean="0"/>
                            <a:t>(s) – s</a:t>
                          </a:r>
                          <a:r>
                            <a:rPr lang="en-US" sz="1400" baseline="30000" dirty="0" smtClean="0"/>
                            <a:t>n-1</a:t>
                          </a:r>
                          <a:r>
                            <a:rPr lang="en-US" sz="1400" dirty="0" smtClean="0"/>
                            <a:t> f(0</a:t>
                          </a:r>
                          <a:r>
                            <a:rPr lang="en-US" sz="1400" baseline="30000" dirty="0" smtClean="0"/>
                            <a:t>-</a:t>
                          </a:r>
                          <a:r>
                            <a:rPr lang="en-US" sz="1400" dirty="0" smtClean="0"/>
                            <a:t>) – s</a:t>
                          </a:r>
                          <a:r>
                            <a:rPr lang="en-US" sz="1400" baseline="30000" dirty="0" smtClean="0"/>
                            <a:t>n-2</a:t>
                          </a:r>
                          <a:r>
                            <a:rPr lang="en-US" sz="1400" dirty="0" smtClean="0"/>
                            <a:t> f(1)(0</a:t>
                          </a:r>
                          <a:r>
                            <a:rPr lang="en-US" sz="1400" baseline="30000" dirty="0" smtClean="0"/>
                            <a:t>-</a:t>
                          </a:r>
                          <a:r>
                            <a:rPr lang="en-US" sz="1400" dirty="0" smtClean="0"/>
                            <a:t>) -…-  f</a:t>
                          </a:r>
                          <a:r>
                            <a:rPr lang="en-US" sz="1400" baseline="30000" dirty="0" smtClean="0"/>
                            <a:t>(n-1)</a:t>
                          </a:r>
                          <a:r>
                            <a:rPr lang="en-US" sz="1400" dirty="0" smtClean="0"/>
                            <a:t> (0</a:t>
                          </a:r>
                          <a:r>
                            <a:rPr lang="en-US" sz="1400" baseline="30000" dirty="0" smtClean="0"/>
                            <a:t>-</a:t>
                          </a:r>
                          <a:r>
                            <a:rPr lang="en-US" sz="140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461020"/>
                  </p:ext>
                </p:extLst>
              </p:nvPr>
            </p:nvGraphicFramePr>
            <p:xfrm>
              <a:off x="204528" y="1411508"/>
              <a:ext cx="6511958" cy="3834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4986"/>
                    <a:gridCol w="3526972"/>
                  </a:tblGrid>
                  <a:tr h="344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Property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Transfor</a:t>
                          </a:r>
                          <a:r>
                            <a:rPr lang="en-US" sz="1400" baseline="0" dirty="0" smtClean="0"/>
                            <a:t>m Pair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44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Linearity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L[a</a:t>
                          </a:r>
                          <a:r>
                            <a:rPr lang="en-US" sz="1400" b="0" baseline="-25000" dirty="0" smtClean="0"/>
                            <a:t>1</a:t>
                          </a:r>
                          <a:r>
                            <a:rPr lang="en-US" sz="1400" b="0" dirty="0" smtClean="0"/>
                            <a:t>f</a:t>
                          </a:r>
                          <a:r>
                            <a:rPr lang="en-US" sz="1400" b="0" baseline="-25000" dirty="0" smtClean="0"/>
                            <a:t>1</a:t>
                          </a:r>
                          <a:r>
                            <a:rPr lang="en-US" sz="1400" b="0" dirty="0" smtClean="0"/>
                            <a:t>(t) + a</a:t>
                          </a:r>
                          <a:r>
                            <a:rPr lang="en-US" sz="1400" b="0" baseline="-25000" dirty="0" smtClean="0"/>
                            <a:t>2</a:t>
                          </a:r>
                          <a:r>
                            <a:rPr lang="en-US" sz="1400" b="0" dirty="0" smtClean="0"/>
                            <a:t>f</a:t>
                          </a:r>
                          <a:r>
                            <a:rPr lang="en-US" sz="1400" b="0" baseline="-25000" dirty="0" smtClean="0"/>
                            <a:t>2</a:t>
                          </a:r>
                          <a:r>
                            <a:rPr lang="en-US" sz="1400" b="0" dirty="0" smtClean="0"/>
                            <a:t>(t)] = a</a:t>
                          </a:r>
                          <a:r>
                            <a:rPr lang="en-US" sz="1400" b="0" baseline="-25000" dirty="0" smtClean="0"/>
                            <a:t>1</a:t>
                          </a:r>
                          <a:r>
                            <a:rPr lang="en-US" sz="1400" b="0" dirty="0" smtClean="0"/>
                            <a:t>f</a:t>
                          </a:r>
                          <a:r>
                            <a:rPr lang="en-US" sz="1400" b="0" baseline="-25000" dirty="0" smtClean="0"/>
                            <a:t>1</a:t>
                          </a:r>
                          <a:r>
                            <a:rPr lang="en-US" sz="1400" b="0" dirty="0" smtClean="0"/>
                            <a:t>(s) + a</a:t>
                          </a:r>
                          <a:r>
                            <a:rPr lang="en-US" sz="1400" b="0" baseline="-25000" dirty="0" smtClean="0"/>
                            <a:t>2</a:t>
                          </a:r>
                          <a:r>
                            <a:rPr lang="en-US" sz="1400" b="0" dirty="0" smtClean="0"/>
                            <a:t>f</a:t>
                          </a:r>
                          <a:r>
                            <a:rPr lang="en-US" sz="1400" b="0" baseline="-25000" dirty="0" smtClean="0"/>
                            <a:t>2</a:t>
                          </a:r>
                          <a:r>
                            <a:rPr lang="en-US" sz="1400" b="0" dirty="0" smtClean="0"/>
                            <a:t>(s)</a:t>
                          </a:r>
                        </a:p>
                      </a:txBody>
                      <a:tcPr/>
                    </a:tc>
                  </a:tr>
                  <a:tr h="344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Time Shift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L[f(t-T)u(t-T)] = e</a:t>
                          </a:r>
                          <a:r>
                            <a:rPr lang="en-US" sz="1400" baseline="30000" dirty="0" smtClean="0"/>
                            <a:t>-</a:t>
                          </a:r>
                          <a:r>
                            <a:rPr lang="en-US" sz="1400" baseline="30000" dirty="0" err="1" smtClean="0"/>
                            <a:t>st</a:t>
                          </a:r>
                          <a:r>
                            <a:rPr lang="en-US" sz="1400" dirty="0" smtClean="0"/>
                            <a:t> F(s), T&gt;0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98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Multiplication by 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4948" t="-257576" b="-610606"/>
                          </a:stretch>
                        </a:blipFill>
                      </a:tcPr>
                    </a:tc>
                  </a:tr>
                  <a:tr h="403797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Multiplication by </a:t>
                          </a:r>
                          <a:r>
                            <a:rPr lang="en-US" sz="1400" dirty="0" err="1" smtClean="0"/>
                            <a:t>t</a:t>
                          </a:r>
                          <a:r>
                            <a:rPr lang="en-US" sz="1400" baseline="30000" dirty="0" err="1"/>
                            <a:t>n</a:t>
                          </a:r>
                          <a:endParaRPr lang="en-US" sz="1400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4948" t="-357576" b="-510606"/>
                          </a:stretch>
                        </a:blipFill>
                      </a:tcPr>
                    </a:tc>
                  </a:tr>
                  <a:tr h="344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Frequency</a:t>
                          </a:r>
                          <a:r>
                            <a:rPr lang="en-US" sz="1400" baseline="0" dirty="0" smtClean="0"/>
                            <a:t> Shift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L[e</a:t>
                          </a:r>
                          <a:r>
                            <a:rPr lang="en-US" sz="1400" baseline="30000" dirty="0" smtClean="0"/>
                            <a:t>-at</a:t>
                          </a:r>
                          <a:r>
                            <a:rPr lang="en-US" sz="1400" dirty="0" smtClean="0"/>
                            <a:t> f(t)] = F(s + a)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409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Time Differentiation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4948" t="-535821" b="-317910"/>
                          </a:stretch>
                        </a:blipFill>
                      </a:tcPr>
                    </a:tc>
                  </a:tr>
                  <a:tr h="62255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Second-order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Differentiation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4948" t="-417647" b="-108824"/>
                          </a:stretch>
                        </a:blipFill>
                      </a:tcPr>
                    </a:tc>
                  </a:tr>
                  <a:tr h="62255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Nth-order Differentiation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4948" t="-517647" b="-88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8793022"/>
                  </p:ext>
                </p:extLst>
              </p:nvPr>
            </p:nvGraphicFramePr>
            <p:xfrm>
              <a:off x="6836229" y="1445373"/>
              <a:ext cx="5098144" cy="39829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3485"/>
                    <a:gridCol w="3334659"/>
                  </a:tblGrid>
                  <a:tr h="115712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Property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Transform Pair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66871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 Integration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00050" indent="-400050">
                            <a:buAutoNum type="romanLcParenBoth"/>
                          </a:pPr>
                          <a:r>
                            <a:rPr lang="en-US" sz="1800" dirty="0" smtClean="0"/>
                            <a:t>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8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𝑑𝑞</m:t>
                                      </m:r>
                                    </m:e>
                                  </m:nary>
                                </m:e>
                              </m:d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dirty="0" smtClean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dirty="0" smtClean="0"/>
                            <a:t> +</a:t>
                          </a:r>
                          <a:r>
                            <a:rPr lang="en-US" sz="18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8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en-US" sz="1800" b="0" i="1" baseline="18000" smtClean="0">
                                          <a:latin typeface="Cambria Math"/>
                                        </a:rPr>
                                        <m:t>−</m:t>
                                      </m:r>
                                    </m:sup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𝑑𝑞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sz="180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endParaRPr lang="en-US" sz="1800" dirty="0" smtClean="0"/>
                        </a:p>
                        <a:p>
                          <a:pPr marL="400050" indent="-400050">
                            <a:buAutoNum type="romanLcParenBoth"/>
                          </a:pPr>
                          <a:r>
                            <a:rPr lang="en-US" sz="1800" dirty="0" smtClean="0"/>
                            <a:t>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𝑑𝑞</m:t>
                                      </m:r>
                                    </m:e>
                                  </m:nary>
                                </m:e>
                              </m:d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dirty="0" smtClean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5712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Time/Frequency Scaling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L[f(at)] = 1/a F(s/a)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8793022"/>
                  </p:ext>
                </p:extLst>
              </p:nvPr>
            </p:nvGraphicFramePr>
            <p:xfrm>
              <a:off x="6836229" y="1445373"/>
              <a:ext cx="5098144" cy="39829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3485"/>
                    <a:gridCol w="3334659"/>
                  </a:tblGrid>
                  <a:tr h="115712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Property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Transform Pair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66871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 Integration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3016" t="-71429" b="-69963"/>
                          </a:stretch>
                        </a:blipFill>
                      </a:tcPr>
                    </a:tc>
                  </a:tr>
                  <a:tr h="115712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Time/Frequency Scaling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L[f(at)] = 1/a F(s/a)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57200" y="206829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51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857" y="1356835"/>
            <a:ext cx="823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043" y="2016968"/>
            <a:ext cx="38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12 t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u(t-4)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43" y="2775726"/>
            <a:ext cx="648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t×12 e</a:t>
            </a:r>
            <a:r>
              <a:rPr lang="en-US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u(t-4) =t×f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(t)=12 e</a:t>
                </a:r>
                <a:r>
                  <a:rPr lang="en-US" sz="28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-3(t-4)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u(t-4) , then 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8130880" y="2531513"/>
            <a:ext cx="2543175" cy="1371563"/>
          </a:xfrm>
          <a:prstGeom prst="wedgeEllipseCallout">
            <a:avLst>
              <a:gd name="adj1" fmla="val -62968"/>
              <a:gd name="adj2" fmla="val 52083"/>
            </a:avLst>
          </a:prstGeom>
          <a:solidFill>
            <a:srgbClr val="7FFF5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Time Shift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Callout 10"/>
          <p:cNvSpPr/>
          <p:nvPr/>
        </p:nvSpPr>
        <p:spPr>
          <a:xfrm>
            <a:off x="8689931" y="4769422"/>
            <a:ext cx="2663869" cy="1371563"/>
          </a:xfrm>
          <a:prstGeom prst="wedgeEllipseCallout">
            <a:avLst>
              <a:gd name="adj1" fmla="val -71956"/>
              <a:gd name="adj2" fmla="val -250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Cambria" panose="02040503050406030204" pitchFamily="18" charset="0"/>
              </a:rPr>
              <a:t>Time Multiplication Property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641" y="521341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535" y="1444388"/>
            <a:ext cx="877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68" y="2108408"/>
            <a:ext cx="318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10 t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u(t)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468" y="2920501"/>
            <a:ext cx="574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×10 e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u(t)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 f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blipFill>
                <a:blip r:embed="rId2"/>
                <a:stretch>
                  <a:fillRect l="-6566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:r>
                  <a:rPr lang="en-US" sz="4400" dirty="0">
                    <a:solidFill>
                      <a:srgbClr val="C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blipFill>
                <a:blip r:embed="rId3"/>
                <a:stretch>
                  <a:fillRect l="-3662" b="-1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7468" y="57224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basic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advantage of using the Laplace Transform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the time shift property of the Laplace Transform.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What is the multiplication-by-time property of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is applied to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circuits in the frequency domain.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0539" y="5266932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71575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12.25 (p. 585), 12.26 (p. 587)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Basics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Transforms time-domain signals into the frequency domain, simplifying the analysis of circuits.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to solve differential equations by transforming them into algebraic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Properties of Laplace Transform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Shift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Multiplication by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Examples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Unit Step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Exponential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Delta Function and its 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 in Circuit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Conversion of time-domain circuit equations into the s-domain for easier solution.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5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xmlns="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31" y="781699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3AAE5E4-01BA-8066-ED73-AE85B58C76E6}"/>
              </a:ext>
            </a:extLst>
          </p:cNvPr>
          <p:cNvGrpSpPr/>
          <p:nvPr/>
        </p:nvGrpSpPr>
        <p:grpSpPr>
          <a:xfrm>
            <a:off x="1069849" y="3169056"/>
            <a:ext cx="9622535" cy="3145536"/>
            <a:chOff x="161516" y="1880558"/>
            <a:chExt cx="12030484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3785525" y="1880558"/>
              <a:ext cx="4886403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1516" y="2070338"/>
              <a:ext cx="362400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671925" y="2032958"/>
              <a:ext cx="3229653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Output Signal in Laplace domain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34B2100-1899-6F2A-3907-8638A3D972BE}"/>
              </a:ext>
            </a:extLst>
          </p:cNvPr>
          <p:cNvSpPr/>
          <p:nvPr/>
        </p:nvSpPr>
        <p:spPr>
          <a:xfrm>
            <a:off x="874831" y="1783737"/>
            <a:ext cx="10094976" cy="1053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Laplace transform analysis technique transforms the time domain analysis of circuit, system, or differential equation to the frequency domain thus making it easier to solve.</a:t>
            </a:r>
          </a:p>
        </p:txBody>
      </p:sp>
    </p:spTree>
    <p:extLst>
      <p:ext uri="{BB962C8B-B14F-4D97-AF65-F5344CB8AC3E}">
        <p14:creationId xmlns:p14="http://schemas.microsoft.com/office/powerpoint/2010/main" val="27426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062" y="693341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1062" y="1890467"/>
            <a:ext cx="1110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lv-LV" sz="2400" dirty="0">
                <a:latin typeface="Cambria" panose="02040503050406030204" pitchFamily="18" charset="0"/>
              </a:rPr>
              <a:t>one-side</a:t>
            </a:r>
            <a:r>
              <a:rPr lang="lv-LV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Laplace Transform </a:t>
            </a:r>
            <a:r>
              <a:rPr lang="en-US" sz="2400" dirty="0">
                <a:latin typeface="Cambria" panose="02040503050406030204" pitchFamily="18" charset="0"/>
              </a:rPr>
              <a:t>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 </a:t>
                </a:r>
                <a:r>
                  <a:rPr lang="lv-LV" sz="2400" dirty="0">
                    <a:latin typeface="Cambria" panose="02040503050406030204" pitchFamily="18" charset="0"/>
                  </a:rPr>
                  <a:t>(</a:t>
                </a:r>
                <a:r>
                  <a:rPr lang="lv-LV" sz="2400" i="1" dirty="0">
                    <a:latin typeface="Cambria" panose="02040503050406030204" pitchFamily="18" charset="0"/>
                  </a:rPr>
                  <a:t>a complex frequency</a:t>
                </a:r>
                <a:r>
                  <a:rPr lang="lv-LV" sz="2400" dirty="0">
                    <a:latin typeface="Cambria" panose="02040503050406030204" pitchFamily="18" charset="0"/>
                  </a:rPr>
                  <a:t>)</a:t>
                </a:r>
                <a:r>
                  <a:rPr lang="en-GB" sz="2400" dirty="0">
                    <a:latin typeface="Cambria" panose="02040503050406030204" pitchFamily="18" charset="0"/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  <a:blipFill>
                <a:blip r:embed="rId4"/>
                <a:stretch>
                  <a:fillRect l="-943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82375" y="4924175"/>
            <a:ext cx="10824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latin typeface="Cambria" panose="02040503050406030204" pitchFamily="18" charset="0"/>
              </a:rPr>
              <a:t>F(s) is the frequency domain counterpart of f(t). 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</a:p>
          <a:p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Analysis using Laplase transforms is often called </a:t>
            </a:r>
            <a:r>
              <a:rPr lang="lv-LV" sz="2400" i="1" u="sng" dirty="0">
                <a:solidFill>
                  <a:srgbClr val="0000FF"/>
                </a:solidFill>
                <a:latin typeface="Cambria" panose="02040503050406030204" pitchFamily="18" charset="0"/>
              </a:rPr>
              <a:t>frequency domain analysis</a:t>
            </a:r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.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750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0429" y="2656296"/>
            <a:ext cx="553642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7779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71" y="2184247"/>
            <a:ext cx="4920343" cy="147440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0429" y="2184247"/>
            <a:ext cx="5690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 function u(t) =</a:t>
            </a:r>
            <a:r>
              <a:rPr lang="en-US" sz="8000" dirty="0" smtClean="0"/>
              <a:t>{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3537857" y="2515734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dirty="0" smtClean="0"/>
              <a:t>t≥0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237" y="284662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t&lt;0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3" y="304800"/>
            <a:ext cx="27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303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L[</a:t>
                </a:r>
                <a:r>
                  <a:rPr lang="en-US" sz="3200" dirty="0">
                    <a:latin typeface="Cambria" panose="02040503050406030204" pitchFamily="18" charset="0"/>
                  </a:rPr>
                  <a:t>K e</a:t>
                </a:r>
                <a:r>
                  <a:rPr lang="en-US" sz="3200" baseline="30000" dirty="0">
                    <a:latin typeface="Cambria" panose="02040503050406030204" pitchFamily="18" charset="0"/>
                  </a:rPr>
                  <a:t>-at</a:t>
                </a:r>
                <a:r>
                  <a:rPr lang="en-US" sz="3200" dirty="0">
                    <a:latin typeface="Cambria" panose="02040503050406030204" pitchFamily="18" charset="0"/>
                  </a:rPr>
                  <a:t> u(t)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  <a:blipFill rotWithShape="0">
                <a:blip r:embed="rId3"/>
                <a:stretch>
                  <a:fillRect l="-1450" t="-3390" b="-16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  <a:blipFill rotWithShape="0">
                <a:blip r:embed="rId4"/>
                <a:stretch>
                  <a:fillRect l="-3243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9993" y="467846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993" y="1169938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f(t)=K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538" y="3777466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blipFill>
                <a:blip r:embed="rId5"/>
                <a:stretch>
                  <a:fillRect l="-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84017" y="4656242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Delta(s) = L[</a:t>
            </a:r>
            <a:r>
              <a:rPr lang="el-GR" sz="2400" b="1" dirty="0">
                <a:latin typeface="Cambria" panose="02040503050406030204" pitchFamily="18" charset="0"/>
              </a:rPr>
              <a:t>δ(</a:t>
            </a:r>
            <a:r>
              <a:rPr lang="en-US" sz="2400" b="1" dirty="0">
                <a:latin typeface="Cambria" panose="02040503050406030204" pitchFamily="18" charset="0"/>
              </a:rPr>
              <a:t>t)]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Delta(s) </a:t>
                </a:r>
                <a:r>
                  <a:rPr lang="en-US" sz="2800" b="1" dirty="0">
                    <a:latin typeface="Cambria" panose="02040503050406030204" pitchFamily="18" charset="0"/>
                  </a:rPr>
                  <a:t>= L[</a:t>
                </a:r>
                <a:r>
                  <a:rPr lang="el-GR" sz="2800" b="1" dirty="0">
                    <a:latin typeface="Cambria" panose="02040503050406030204" pitchFamily="18" charset="0"/>
                  </a:rPr>
                  <a:t>δ (</a:t>
                </a:r>
                <a:r>
                  <a:rPr lang="en-US" sz="2800" b="1" dirty="0">
                    <a:latin typeface="Cambria" panose="02040503050406030204" pitchFamily="18" charset="0"/>
                  </a:rPr>
                  <a:t>t )]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800" b="1" dirty="0">
                            <a:latin typeface="Cambria" panose="02040503050406030204" pitchFamily="18" charset="0"/>
                          </a:rPr>
                          <m:t>δ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800" b="1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2800" b="1" dirty="0">
                    <a:latin typeface="Cambria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D60093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  <a:blipFill>
                <a:blip r:embed="rId6"/>
                <a:stretch>
                  <a:fillRect l="-2241" t="-1136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784017" y="3959654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Delta </a:t>
            </a:r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(s)</a:t>
            </a:r>
            <a:endParaRPr lang="en-US" sz="2400" b="1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267" y="4576007"/>
            <a:ext cx="4780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Delta function (or Impulse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3039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6152</TotalTime>
  <Words>2950</Words>
  <Application>Microsoft Office PowerPoint</Application>
  <PresentationFormat>Custom</PresentationFormat>
  <Paragraphs>362</Paragraphs>
  <Slides>31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118</cp:revision>
  <dcterms:created xsi:type="dcterms:W3CDTF">2017-10-25T09:04:12Z</dcterms:created>
  <dcterms:modified xsi:type="dcterms:W3CDTF">2025-01-11T12:05:14Z</dcterms:modified>
</cp:coreProperties>
</file>