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84" r:id="rId2"/>
    <p:sldId id="285" r:id="rId3"/>
    <p:sldId id="288" r:id="rId4"/>
    <p:sldId id="303" r:id="rId5"/>
    <p:sldId id="256" r:id="rId6"/>
    <p:sldId id="304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 Abdolmaleki" initials="MA" lastIdx="38" clrIdx="0">
    <p:extLst>
      <p:ext uri="{19B8F6BF-5375-455C-9EA6-DF929625EA0E}">
        <p15:presenceInfo xmlns:p15="http://schemas.microsoft.com/office/powerpoint/2012/main" userId="S-1-5-21-3217185839-3634796212-1114009176-629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CC"/>
    <a:srgbClr val="66FFFF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18"/>
    <p:restoredTop sz="94666"/>
  </p:normalViewPr>
  <p:slideViewPr>
    <p:cSldViewPr snapToGrid="0" snapToObjects="1">
      <p:cViewPr varScale="1">
        <p:scale>
          <a:sx n="105" d="100"/>
          <a:sy n="105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17T16:37:47.762" idx="38">
    <p:pos x="775" y="807"/>
    <p:text>reciprocals to inverses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A942-A70C-4431-BB03-BBA24021C65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04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A942-A70C-4431-BB03-BBA24021C65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13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A942-A70C-4431-BB03-BBA24021C65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77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A942-A70C-4431-BB03-BBA24021C65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13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A942-A70C-4431-BB03-BBA24021C65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36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A942-A70C-4431-BB03-BBA24021C65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90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A942-A70C-4431-BB03-BBA24021C65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82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A942-A70C-4431-BB03-BBA24021C65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87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A942-A70C-4431-BB03-BBA24021C65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41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A942-A70C-4431-BB03-BBA24021C65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43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A942-A70C-4431-BB03-BBA24021C65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27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A942-A70C-4431-BB03-BBA24021C65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31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A942-A70C-4431-BB03-BBA24021C65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66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BABB2-76A4-4850-911E-CDC3635C7F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656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BABB2-76A4-4850-911E-CDC3635C7F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20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BABB2-76A4-4850-911E-CDC3635C7F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01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BABB2-76A4-4850-911E-CDC3635C7F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8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A942-A70C-4431-BB03-BBA24021C65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03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A942-A70C-4431-BB03-BBA24021C65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68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A942-A70C-4431-BB03-BBA24021C65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55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A942-A70C-4431-BB03-BBA24021C65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64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A942-A70C-4431-BB03-BBA24021C65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60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A942-A70C-4431-BB03-BBA24021C65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25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A942-A70C-4431-BB03-BBA24021C65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3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8BA51-D3EA-CD41-976F-9A9696589C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0.jpeg"/><Relationship Id="rId7" Type="http://schemas.openxmlformats.org/officeDocument/2006/relationships/image" Target="../media/image32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37.wmf"/><Relationship Id="rId3" Type="http://schemas.openxmlformats.org/officeDocument/2006/relationships/oleObject" Target="../embeddings/oleObject6.bin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10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36.wmf"/><Relationship Id="rId5" Type="http://schemas.openxmlformats.org/officeDocument/2006/relationships/image" Target="../media/image34.emf"/><Relationship Id="rId10" Type="http://schemas.openxmlformats.org/officeDocument/2006/relationships/oleObject" Target="../embeddings/oleObject9.bin"/><Relationship Id="rId4" Type="http://schemas.openxmlformats.org/officeDocument/2006/relationships/image" Target="../media/image33.wmf"/><Relationship Id="rId9" Type="http://schemas.openxmlformats.org/officeDocument/2006/relationships/image" Target="../media/image3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9.png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wmf"/><Relationship Id="rId7" Type="http://schemas.openxmlformats.org/officeDocument/2006/relationships/image" Target="../media/image47.jpeg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5" Type="http://schemas.openxmlformats.org/officeDocument/2006/relationships/image" Target="../media/image45.jpe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55.png"/><Relationship Id="rId3" Type="http://schemas.openxmlformats.org/officeDocument/2006/relationships/image" Target="../media/image49.wmf"/><Relationship Id="rId7" Type="http://schemas.openxmlformats.org/officeDocument/2006/relationships/image" Target="../media/image51.wmf"/><Relationship Id="rId12" Type="http://schemas.openxmlformats.org/officeDocument/2006/relationships/image" Target="../media/image54.png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52.wmf"/><Relationship Id="rId1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43.wmf"/><Relationship Id="rId7" Type="http://schemas.openxmlformats.org/officeDocument/2006/relationships/image" Target="../media/image53.wmf"/><Relationship Id="rId12" Type="http://schemas.openxmlformats.org/officeDocument/2006/relationships/image" Target="../media/image56.png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59.wmf"/><Relationship Id="rId5" Type="http://schemas.openxmlformats.org/officeDocument/2006/relationships/image" Target="../media/image57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5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C8A2-EF3D-1041-BD61-E0B1E1DB3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B2B41-7431-1B4F-B7C8-30CAE64FD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2583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Linear Circuit Analysis</a:t>
            </a:r>
          </a:p>
          <a:p>
            <a:r>
              <a:rPr lang="en-US" b="1" dirty="0">
                <a:solidFill>
                  <a:srgbClr val="C00000"/>
                </a:solidFill>
              </a:rPr>
              <a:t>EECE 202</a:t>
            </a:r>
          </a:p>
        </p:txBody>
      </p:sp>
    </p:spTree>
    <p:extLst>
      <p:ext uri="{BB962C8B-B14F-4D97-AF65-F5344CB8AC3E}">
        <p14:creationId xmlns:p14="http://schemas.microsoft.com/office/powerpoint/2010/main" val="793725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i\Desktop\All Folders\CIC &amp; Academy\elec(1)\images\fadf74b4730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685801"/>
            <a:ext cx="4800600" cy="2844281"/>
          </a:xfrm>
          <a:prstGeom prst="rect">
            <a:avLst/>
          </a:prstGeom>
          <a:noFill/>
        </p:spPr>
      </p:pic>
      <p:sp>
        <p:nvSpPr>
          <p:cNvPr id="3" name="مربع نص 2"/>
          <p:cNvSpPr txBox="1"/>
          <p:nvPr/>
        </p:nvSpPr>
        <p:spPr>
          <a:xfrm>
            <a:off x="1280098" y="312275"/>
            <a:ext cx="96318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Power calculations according to Ohm’s Law</a:t>
            </a:r>
          </a:p>
        </p:txBody>
      </p:sp>
      <p:sp>
        <p:nvSpPr>
          <p:cNvPr id="5" name="وسيلة شرح مع سهم إلى اليسار واليمين 4"/>
          <p:cNvSpPr/>
          <p:nvPr/>
        </p:nvSpPr>
        <p:spPr>
          <a:xfrm>
            <a:off x="4495800" y="4267200"/>
            <a:ext cx="3352800" cy="1371600"/>
          </a:xfrm>
          <a:prstGeom prst="leftRight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2060"/>
            </a:solidFill>
          </a:ln>
          <a:scene3d>
            <a:camera prst="orthographicFront"/>
            <a:lightRig rig="flat" dir="tl">
              <a:rot lat="0" lon="0" rev="6600000"/>
            </a:lightRig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 pitchFamily="18" charset="0"/>
              </a:rPr>
              <a:t>P =  V × I</a:t>
            </a:r>
          </a:p>
        </p:txBody>
      </p:sp>
      <p:sp>
        <p:nvSpPr>
          <p:cNvPr id="6" name="مخطط انسيابي: معالجة متعاقبة 5"/>
          <p:cNvSpPr/>
          <p:nvPr/>
        </p:nvSpPr>
        <p:spPr>
          <a:xfrm>
            <a:off x="8382000" y="4419600"/>
            <a:ext cx="1828800" cy="990600"/>
          </a:xfrm>
          <a:prstGeom prst="flowChartAlternateProcess">
            <a:avLst/>
          </a:prstGeom>
          <a:solidFill>
            <a:srgbClr val="FFFF00"/>
          </a:solidFill>
          <a:ln>
            <a:solidFill>
              <a:srgbClr val="002060"/>
            </a:solidFill>
          </a:ln>
          <a:scene3d>
            <a:camera prst="orthographicFront"/>
            <a:lightRig rig="flat" dir="tl">
              <a:rot lat="0" lon="0" rev="6600000"/>
            </a:lightRig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 pitchFamily="18" charset="0"/>
              </a:rPr>
              <a:t>P = V</a:t>
            </a:r>
            <a:r>
              <a:rPr lang="en-US" sz="2800" b="1" baseline="300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 pitchFamily="18" charset="0"/>
              </a:rPr>
              <a:t>2</a:t>
            </a:r>
            <a:r>
              <a:rPr lang="en-US" sz="2800" b="1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 pitchFamily="18" charset="0"/>
              </a:rPr>
              <a:t>/ R</a:t>
            </a:r>
          </a:p>
        </p:txBody>
      </p:sp>
      <p:sp>
        <p:nvSpPr>
          <p:cNvPr id="7" name="مخطط انسيابي: معالجة متعاقبة 6"/>
          <p:cNvSpPr/>
          <p:nvPr/>
        </p:nvSpPr>
        <p:spPr>
          <a:xfrm>
            <a:off x="2057400" y="4419600"/>
            <a:ext cx="1828800" cy="990600"/>
          </a:xfrm>
          <a:prstGeom prst="flowChartAlternateProcess">
            <a:avLst/>
          </a:prstGeom>
          <a:solidFill>
            <a:srgbClr val="FFFF00"/>
          </a:solidFill>
          <a:ln>
            <a:solidFill>
              <a:srgbClr val="002060"/>
            </a:solidFill>
          </a:ln>
          <a:scene3d>
            <a:camera prst="orthographicFront"/>
            <a:lightRig rig="flat" dir="tl">
              <a:rot lat="0" lon="0" rev="6600000"/>
            </a:lightRig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 pitchFamily="18" charset="0"/>
              </a:rPr>
              <a:t>P = I</a:t>
            </a:r>
            <a:r>
              <a:rPr lang="en-US" sz="2800" b="1" baseline="300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 pitchFamily="18" charset="0"/>
              </a:rPr>
              <a:t>2</a:t>
            </a:r>
            <a:r>
              <a:rPr lang="en-US" sz="2800" b="1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 pitchFamily="18" charset="0"/>
              </a:rPr>
              <a:t>× R</a:t>
            </a:r>
          </a:p>
        </p:txBody>
      </p:sp>
      <p:sp>
        <p:nvSpPr>
          <p:cNvPr id="8" name="مربع نص 7"/>
          <p:cNvSpPr txBox="1"/>
          <p:nvPr/>
        </p:nvSpPr>
        <p:spPr>
          <a:xfrm>
            <a:off x="2667001" y="1828801"/>
            <a:ext cx="189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Cambria" pitchFamily="18" charset="0"/>
              </a:rPr>
              <a:t>V = I × R</a:t>
            </a:r>
          </a:p>
        </p:txBody>
      </p:sp>
    </p:spTree>
    <p:extLst>
      <p:ext uri="{BB962C8B-B14F-4D97-AF65-F5344CB8AC3E}">
        <p14:creationId xmlns:p14="http://schemas.microsoft.com/office/powerpoint/2010/main" val="883113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li\Desktop\All Folders\CIC &amp; Academy\elec(1)\images\ohms-law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81001"/>
            <a:ext cx="8305800" cy="60333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4432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/>
          <p:cNvSpPr txBox="1"/>
          <p:nvPr/>
        </p:nvSpPr>
        <p:spPr>
          <a:xfrm>
            <a:off x="1676400" y="228601"/>
            <a:ext cx="2468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Example 7</a:t>
            </a:r>
          </a:p>
        </p:txBody>
      </p:sp>
      <p:sp>
        <p:nvSpPr>
          <p:cNvPr id="4" name="مربع نص 3"/>
          <p:cNvSpPr txBox="1"/>
          <p:nvPr/>
        </p:nvSpPr>
        <p:spPr>
          <a:xfrm>
            <a:off x="1752600" y="914400"/>
            <a:ext cx="8686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Cambria" pitchFamily="18" charset="0"/>
              </a:rPr>
              <a:t>A resistor formed of a copper conductor of length 0.1 m and cross-sectional area 4×10</a:t>
            </a:r>
            <a:r>
              <a:rPr lang="en-US" sz="2200" baseline="30000" dirty="0">
                <a:latin typeface="Cambria" pitchFamily="18" charset="0"/>
              </a:rPr>
              <a:t>-4</a:t>
            </a:r>
            <a:r>
              <a:rPr lang="en-US" sz="2200" dirty="0">
                <a:latin typeface="Cambria" pitchFamily="18" charset="0"/>
              </a:rPr>
              <a:t> m</a:t>
            </a:r>
            <a:r>
              <a:rPr lang="en-US" sz="2200" baseline="30000" dirty="0">
                <a:latin typeface="Cambria" pitchFamily="18" charset="0"/>
              </a:rPr>
              <a:t>2</a:t>
            </a:r>
            <a:r>
              <a:rPr lang="en-US" sz="2200" dirty="0">
                <a:latin typeface="Cambria" pitchFamily="18" charset="0"/>
              </a:rPr>
              <a:t>, the resistivity of copper is 1.72×10</a:t>
            </a:r>
            <a:r>
              <a:rPr lang="en-US" sz="2200" baseline="30000" dirty="0">
                <a:latin typeface="Cambria" pitchFamily="18" charset="0"/>
              </a:rPr>
              <a:t>-8</a:t>
            </a:r>
            <a:r>
              <a:rPr lang="en-US" sz="2200" dirty="0">
                <a:latin typeface="Cambria" pitchFamily="18" charset="0"/>
              </a:rPr>
              <a:t> </a:t>
            </a:r>
            <a:r>
              <a:rPr lang="el-GR" sz="2200" dirty="0">
                <a:latin typeface="Cambria" pitchFamily="18" charset="0"/>
              </a:rPr>
              <a:t>Ω</a:t>
            </a:r>
            <a:r>
              <a:rPr lang="en-US" sz="2200" dirty="0">
                <a:latin typeface="Cambria" pitchFamily="18" charset="0"/>
              </a:rPr>
              <a:t>.m find the current flowing through the resistor when a 10 V battery is connected across its terminals.</a:t>
            </a:r>
            <a:endParaRPr lang="en-US" sz="2200" dirty="0">
              <a:solidFill>
                <a:srgbClr val="C00000"/>
              </a:solidFill>
              <a:latin typeface="Cambria" pitchFamily="18" charset="0"/>
            </a:endParaRPr>
          </a:p>
        </p:txBody>
      </p:sp>
      <p:sp>
        <p:nvSpPr>
          <p:cNvPr id="5" name="مربع نص 4"/>
          <p:cNvSpPr txBox="1"/>
          <p:nvPr/>
        </p:nvSpPr>
        <p:spPr>
          <a:xfrm>
            <a:off x="1905001" y="3124200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2800" b="1" dirty="0">
                <a:ln w="50800"/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Solution</a:t>
            </a:r>
          </a:p>
        </p:txBody>
      </p:sp>
      <p:sp>
        <p:nvSpPr>
          <p:cNvPr id="6" name="مربع نص 5"/>
          <p:cNvSpPr txBox="1"/>
          <p:nvPr/>
        </p:nvSpPr>
        <p:spPr>
          <a:xfrm>
            <a:off x="2907137" y="3886200"/>
            <a:ext cx="6787436" cy="2193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dirty="0">
                <a:latin typeface="Cambria" pitchFamily="18" charset="0"/>
              </a:rPr>
              <a:t>Since I = V/R</a:t>
            </a:r>
          </a:p>
          <a:p>
            <a:pPr algn="ctr">
              <a:lnSpc>
                <a:spcPct val="200000"/>
              </a:lnSpc>
            </a:pPr>
            <a:r>
              <a:rPr lang="en-US" sz="2400" dirty="0">
                <a:latin typeface="Cambria" pitchFamily="18" charset="0"/>
              </a:rPr>
              <a:t>And R = </a:t>
            </a:r>
            <a:r>
              <a:rPr lang="el-GR" sz="2400" dirty="0">
                <a:latin typeface="Cambria" pitchFamily="18" charset="0"/>
              </a:rPr>
              <a:t>δ</a:t>
            </a:r>
            <a:r>
              <a:rPr lang="en-US" sz="2400" dirty="0">
                <a:latin typeface="Cambria" pitchFamily="18" charset="0"/>
              </a:rPr>
              <a:t>L/A = 1.72×10</a:t>
            </a:r>
            <a:r>
              <a:rPr lang="en-US" sz="2400" baseline="30000" dirty="0">
                <a:latin typeface="Cambria" pitchFamily="18" charset="0"/>
              </a:rPr>
              <a:t>-8</a:t>
            </a:r>
            <a:r>
              <a:rPr lang="en-US" sz="2400" dirty="0">
                <a:latin typeface="Cambria" pitchFamily="18" charset="0"/>
              </a:rPr>
              <a:t> ×0.1/4×10</a:t>
            </a:r>
            <a:r>
              <a:rPr lang="en-US" sz="2400" baseline="30000" dirty="0">
                <a:latin typeface="Cambria" pitchFamily="18" charset="0"/>
              </a:rPr>
              <a:t>-4</a:t>
            </a:r>
            <a:r>
              <a:rPr lang="en-US" sz="2400" dirty="0">
                <a:latin typeface="Cambria" pitchFamily="18" charset="0"/>
              </a:rPr>
              <a:t> = 43×10</a:t>
            </a:r>
            <a:r>
              <a:rPr lang="en-US" sz="2400" baseline="30000" dirty="0">
                <a:latin typeface="Cambria" pitchFamily="18" charset="0"/>
              </a:rPr>
              <a:t>-7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l-GR" sz="2400" dirty="0">
                <a:latin typeface="Cambria" pitchFamily="18" charset="0"/>
              </a:rPr>
              <a:t>Ω</a:t>
            </a:r>
            <a:endParaRPr lang="en-US" sz="2400" dirty="0">
              <a:latin typeface="Cambria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sz="2400" dirty="0">
                <a:latin typeface="Cambria" pitchFamily="18" charset="0"/>
              </a:rPr>
              <a:t>Then I = 10/43×10</a:t>
            </a:r>
            <a:r>
              <a:rPr lang="en-US" sz="2400" baseline="30000" dirty="0">
                <a:latin typeface="Cambria" pitchFamily="18" charset="0"/>
              </a:rPr>
              <a:t>-7</a:t>
            </a:r>
            <a:r>
              <a:rPr lang="en-US" sz="2400" dirty="0">
                <a:latin typeface="Cambria" pitchFamily="18" charset="0"/>
              </a:rPr>
              <a:t> = 2.3 MA</a:t>
            </a:r>
          </a:p>
        </p:txBody>
      </p:sp>
    </p:spTree>
    <p:extLst>
      <p:ext uri="{BB962C8B-B14F-4D97-AF65-F5344CB8AC3E}">
        <p14:creationId xmlns:p14="http://schemas.microsoft.com/office/powerpoint/2010/main" val="110434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107636" y="175350"/>
            <a:ext cx="6000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Nodes, Branches and Loops</a:t>
            </a:r>
          </a:p>
        </p:txBody>
      </p:sp>
      <p:pic>
        <p:nvPicPr>
          <p:cNvPr id="2050" name="Picture 2" descr="C:\Users\Ali\Desktop\All Folders\cocktail\New Folder (5)\Chapter2\Images2\ale63317_020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3930" y="889576"/>
            <a:ext cx="5029200" cy="3124200"/>
          </a:xfrm>
          <a:prstGeom prst="rect">
            <a:avLst/>
          </a:prstGeom>
          <a:noFill/>
        </p:spPr>
      </p:pic>
      <p:sp>
        <p:nvSpPr>
          <p:cNvPr id="4" name="مربع نص 3"/>
          <p:cNvSpPr txBox="1"/>
          <p:nvPr/>
        </p:nvSpPr>
        <p:spPr>
          <a:xfrm>
            <a:off x="1828800" y="1828800"/>
            <a:ext cx="3124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i="1" dirty="0">
                <a:solidFill>
                  <a:srgbClr val="FF0000"/>
                </a:solidFill>
                <a:latin typeface="Cambria" pitchFamily="18" charset="0"/>
              </a:rPr>
              <a:t>Branch:</a:t>
            </a:r>
            <a:r>
              <a:rPr lang="en-US" sz="2200" dirty="0">
                <a:latin typeface="Cambria" pitchFamily="18" charset="0"/>
              </a:rPr>
              <a:t> represents a single element such as a voltage source or a resistor</a:t>
            </a:r>
          </a:p>
        </p:txBody>
      </p:sp>
      <p:sp>
        <p:nvSpPr>
          <p:cNvPr id="5" name="مربع نص 4"/>
          <p:cNvSpPr txBox="1"/>
          <p:nvPr/>
        </p:nvSpPr>
        <p:spPr>
          <a:xfrm>
            <a:off x="414130" y="4211359"/>
            <a:ext cx="3945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2060"/>
                </a:solidFill>
                <a:latin typeface="Cambria" pitchFamily="18" charset="0"/>
              </a:rPr>
              <a:t>A branch represents any element with two terminals</a:t>
            </a:r>
          </a:p>
        </p:txBody>
      </p:sp>
      <p:sp>
        <p:nvSpPr>
          <p:cNvPr id="6" name="مربع نص 5"/>
          <p:cNvSpPr txBox="1"/>
          <p:nvPr/>
        </p:nvSpPr>
        <p:spPr>
          <a:xfrm>
            <a:off x="414130" y="5348409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Cambria" pitchFamily="18" charset="0"/>
              </a:rPr>
              <a:t>There are five branches in the shown figure, namely the 10 V voltage source, the 2-A current source and the three resistors.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A10D4-1FB1-BB4C-95B8-6E9BAF18383F}"/>
              </a:ext>
            </a:extLst>
          </p:cNvPr>
          <p:cNvSpPr txBox="1"/>
          <p:nvPr/>
        </p:nvSpPr>
        <p:spPr>
          <a:xfrm>
            <a:off x="5817705" y="4365247"/>
            <a:ext cx="5155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(Vb-10)/5 - (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Vb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/2) - (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Vb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/3) – 2 = 0</a:t>
            </a:r>
          </a:p>
        </p:txBody>
      </p:sp>
    </p:spTree>
    <p:extLst>
      <p:ext uri="{BB962C8B-B14F-4D97-AF65-F5344CB8AC3E}">
        <p14:creationId xmlns:p14="http://schemas.microsoft.com/office/powerpoint/2010/main" val="2239405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li\Desktop\All Folders\cocktail\New Folder (5)\Chapter2\Images2\ale63317_020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1" y="990600"/>
            <a:ext cx="4960471" cy="3429000"/>
          </a:xfrm>
          <a:prstGeom prst="rect">
            <a:avLst/>
          </a:prstGeom>
          <a:noFill/>
        </p:spPr>
      </p:pic>
      <p:sp>
        <p:nvSpPr>
          <p:cNvPr id="3" name="مربع نص 2"/>
          <p:cNvSpPr txBox="1"/>
          <p:nvPr/>
        </p:nvSpPr>
        <p:spPr>
          <a:xfrm>
            <a:off x="1828800" y="1371600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i="1" dirty="0">
                <a:solidFill>
                  <a:srgbClr val="FF0000"/>
                </a:solidFill>
                <a:latin typeface="Cambria" pitchFamily="18" charset="0"/>
              </a:rPr>
              <a:t>Node:</a:t>
            </a:r>
            <a:r>
              <a:rPr lang="en-US" sz="2400" dirty="0">
                <a:latin typeface="Cambria" pitchFamily="18" charset="0"/>
              </a:rPr>
              <a:t> is the point of connection between two or more branches</a:t>
            </a:r>
          </a:p>
        </p:txBody>
      </p:sp>
      <p:sp>
        <p:nvSpPr>
          <p:cNvPr id="4" name="مربع نص 3"/>
          <p:cNvSpPr txBox="1"/>
          <p:nvPr/>
        </p:nvSpPr>
        <p:spPr>
          <a:xfrm>
            <a:off x="1828800" y="340044"/>
            <a:ext cx="6190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Nodes, Branches and Loops</a:t>
            </a:r>
          </a:p>
        </p:txBody>
      </p:sp>
      <p:sp>
        <p:nvSpPr>
          <p:cNvPr id="5" name="مربع نص 4"/>
          <p:cNvSpPr txBox="1"/>
          <p:nvPr/>
        </p:nvSpPr>
        <p:spPr>
          <a:xfrm>
            <a:off x="1752600" y="4953000"/>
            <a:ext cx="868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Cambria" pitchFamily="18" charset="0"/>
              </a:rPr>
              <a:t>A node is usually indicated by a dot in a circuit, but if a short circuit connects two nodes, the two nodes constitute a single node</a:t>
            </a:r>
          </a:p>
        </p:txBody>
      </p:sp>
      <p:sp>
        <p:nvSpPr>
          <p:cNvPr id="6" name="مربع نص 5"/>
          <p:cNvSpPr txBox="1"/>
          <p:nvPr/>
        </p:nvSpPr>
        <p:spPr>
          <a:xfrm>
            <a:off x="1752600" y="3429001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7030A0"/>
                </a:solidFill>
                <a:latin typeface="Cambria" pitchFamily="18" charset="0"/>
              </a:rPr>
              <a:t>There are three nodes in the shown circuit, a, b and c</a:t>
            </a:r>
          </a:p>
        </p:txBody>
      </p:sp>
    </p:spTree>
    <p:extLst>
      <p:ext uri="{BB962C8B-B14F-4D97-AF65-F5344CB8AC3E}">
        <p14:creationId xmlns:p14="http://schemas.microsoft.com/office/powerpoint/2010/main" val="2717971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1828800" y="1371601"/>
            <a:ext cx="335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i="1" dirty="0">
                <a:solidFill>
                  <a:srgbClr val="FF0000"/>
                </a:solidFill>
                <a:latin typeface="Cambria" pitchFamily="18" charset="0"/>
              </a:rPr>
              <a:t>Loop:</a:t>
            </a:r>
            <a:r>
              <a:rPr lang="en-US" sz="2400" dirty="0">
                <a:latin typeface="Cambria" pitchFamily="18" charset="0"/>
              </a:rPr>
              <a:t> is a closed path formed by starting at a node, passing through a set of nodes and returning to the starting node without passing through any node more than once</a:t>
            </a:r>
          </a:p>
        </p:txBody>
      </p:sp>
      <p:sp>
        <p:nvSpPr>
          <p:cNvPr id="3" name="مربع نص 2"/>
          <p:cNvSpPr txBox="1"/>
          <p:nvPr/>
        </p:nvSpPr>
        <p:spPr>
          <a:xfrm>
            <a:off x="1734452" y="282714"/>
            <a:ext cx="6190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Nodes, Branches and Loops</a:t>
            </a:r>
          </a:p>
        </p:txBody>
      </p:sp>
      <p:pic>
        <p:nvPicPr>
          <p:cNvPr id="4" name="Picture 2" descr="C:\Users\Ali\Desktop\All Folders\cocktail\New Folder (5)\Chapter2\Images2\ale63317_020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1" y="990600"/>
            <a:ext cx="4960471" cy="3429000"/>
          </a:xfrm>
          <a:prstGeom prst="rect">
            <a:avLst/>
          </a:prstGeom>
          <a:noFill/>
        </p:spPr>
      </p:pic>
      <p:sp>
        <p:nvSpPr>
          <p:cNvPr id="5" name="مربع نص 4"/>
          <p:cNvSpPr txBox="1"/>
          <p:nvPr/>
        </p:nvSpPr>
        <p:spPr>
          <a:xfrm>
            <a:off x="5486401" y="4800600"/>
            <a:ext cx="4876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i="1" dirty="0">
                <a:solidFill>
                  <a:srgbClr val="C00000"/>
                </a:solidFill>
                <a:latin typeface="Cambria" pitchFamily="18" charset="0"/>
              </a:rPr>
              <a:t>abca is a loop, where the flow from b to c could be done via: the 2 ohm resistor, the 3 ohm resistor, …………………etc</a:t>
            </a:r>
          </a:p>
        </p:txBody>
      </p:sp>
    </p:spTree>
    <p:extLst>
      <p:ext uri="{BB962C8B-B14F-4D97-AF65-F5344CB8AC3E}">
        <p14:creationId xmlns:p14="http://schemas.microsoft.com/office/powerpoint/2010/main" val="2666580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1676400" y="228601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Example(8)</a:t>
            </a:r>
          </a:p>
        </p:txBody>
      </p:sp>
      <p:sp>
        <p:nvSpPr>
          <p:cNvPr id="3" name="مربع نص 2"/>
          <p:cNvSpPr txBox="1"/>
          <p:nvPr/>
        </p:nvSpPr>
        <p:spPr>
          <a:xfrm>
            <a:off x="1752600" y="914401"/>
            <a:ext cx="38100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Cambria" pitchFamily="18" charset="0"/>
              </a:rPr>
              <a:t>Determine the number of branches and nodes in the shown circuit</a:t>
            </a:r>
            <a:endParaRPr lang="en-US" sz="2200" dirty="0">
              <a:solidFill>
                <a:srgbClr val="C00000"/>
              </a:solidFill>
              <a:latin typeface="Cambria" pitchFamily="18" charset="0"/>
            </a:endParaRPr>
          </a:p>
        </p:txBody>
      </p:sp>
      <p:sp>
        <p:nvSpPr>
          <p:cNvPr id="4" name="مربع نص 3"/>
          <p:cNvSpPr txBox="1"/>
          <p:nvPr/>
        </p:nvSpPr>
        <p:spPr>
          <a:xfrm>
            <a:off x="1752601" y="2819400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2800" b="1" dirty="0">
                <a:ln w="50800"/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Solution</a:t>
            </a:r>
          </a:p>
        </p:txBody>
      </p:sp>
      <p:pic>
        <p:nvPicPr>
          <p:cNvPr id="4098" name="Picture 2" descr="C:\Users\Ali\Desktop\All Folders\cocktail\New Folder (5)\Chapter2\Images2\ale63317_020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685800"/>
            <a:ext cx="4742330" cy="2519362"/>
          </a:xfrm>
          <a:prstGeom prst="rect">
            <a:avLst/>
          </a:prstGeom>
          <a:noFill/>
        </p:spPr>
      </p:pic>
      <p:sp>
        <p:nvSpPr>
          <p:cNvPr id="6" name="مربع نص 5"/>
          <p:cNvSpPr txBox="1"/>
          <p:nvPr/>
        </p:nvSpPr>
        <p:spPr>
          <a:xfrm>
            <a:off x="1905000" y="3429000"/>
            <a:ext cx="845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mbria" pitchFamily="18" charset="0"/>
              </a:rPr>
              <a:t>As the circuit has four elements, then there are </a:t>
            </a:r>
            <a:r>
              <a:rPr lang="en-US" sz="2000" i="1" dirty="0">
                <a:solidFill>
                  <a:srgbClr val="FF0000"/>
                </a:solidFill>
                <a:latin typeface="Cambria" pitchFamily="18" charset="0"/>
              </a:rPr>
              <a:t>four branches </a:t>
            </a:r>
            <a:r>
              <a:rPr lang="en-US" sz="2000" dirty="0">
                <a:latin typeface="Cambria" pitchFamily="18" charset="0"/>
              </a:rPr>
              <a:t>as follows: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Cambria" pitchFamily="18" charset="0"/>
              </a:rPr>
              <a:t> the 10 V voltage source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Cambria" pitchFamily="18" charset="0"/>
              </a:rPr>
              <a:t> the 2A current source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Cambria" pitchFamily="18" charset="0"/>
              </a:rPr>
              <a:t> the 5 ohm resistor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Cambria" pitchFamily="18" charset="0"/>
              </a:rPr>
              <a:t> the 6 ohm resistor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itchFamily="18" charset="0"/>
              </a:rPr>
              <a:t>There are </a:t>
            </a:r>
            <a:r>
              <a:rPr lang="en-US" sz="2000" i="1" dirty="0">
                <a:solidFill>
                  <a:srgbClr val="FF0000"/>
                </a:solidFill>
                <a:latin typeface="Cambria" pitchFamily="18" charset="0"/>
              </a:rPr>
              <a:t>three nodes </a:t>
            </a:r>
            <a:r>
              <a:rPr lang="en-US" sz="2000" dirty="0">
                <a:latin typeface="Cambria" pitchFamily="18" charset="0"/>
              </a:rPr>
              <a:t>in the circuit 1, 2 and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0AEAF-3931-474D-908D-3DBC3D5C425F}"/>
              </a:ext>
            </a:extLst>
          </p:cNvPr>
          <p:cNvSpPr txBox="1"/>
          <p:nvPr/>
        </p:nvSpPr>
        <p:spPr>
          <a:xfrm>
            <a:off x="6758609" y="4439478"/>
            <a:ext cx="3908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(V2-10/5) + (V2/6) – 2 = 0</a:t>
            </a:r>
          </a:p>
        </p:txBody>
      </p:sp>
    </p:spTree>
    <p:extLst>
      <p:ext uri="{BB962C8B-B14F-4D97-AF65-F5344CB8AC3E}">
        <p14:creationId xmlns:p14="http://schemas.microsoft.com/office/powerpoint/2010/main" val="290680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li\Desktop\All Folders\cocktail\New Folder (5)\Chapter2\Images2\ale63317_0201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533400"/>
            <a:ext cx="5105400" cy="2667000"/>
          </a:xfrm>
          <a:prstGeom prst="rect">
            <a:avLst/>
          </a:prstGeom>
          <a:noFill/>
        </p:spPr>
      </p:pic>
      <p:sp>
        <p:nvSpPr>
          <p:cNvPr id="3" name="مربع نص 2"/>
          <p:cNvSpPr txBox="1"/>
          <p:nvPr/>
        </p:nvSpPr>
        <p:spPr>
          <a:xfrm>
            <a:off x="1676400" y="228601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Example(9)</a:t>
            </a:r>
          </a:p>
        </p:txBody>
      </p:sp>
      <p:sp>
        <p:nvSpPr>
          <p:cNvPr id="4" name="مربع نص 3"/>
          <p:cNvSpPr txBox="1"/>
          <p:nvPr/>
        </p:nvSpPr>
        <p:spPr>
          <a:xfrm>
            <a:off x="1752600" y="914401"/>
            <a:ext cx="35814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Cambria" pitchFamily="18" charset="0"/>
              </a:rPr>
              <a:t>Determine the number of branches and nodes in the shown circuit</a:t>
            </a:r>
            <a:endParaRPr lang="en-US" sz="2200" dirty="0">
              <a:solidFill>
                <a:srgbClr val="C00000"/>
              </a:solidFill>
              <a:latin typeface="Cambria" pitchFamily="18" charset="0"/>
            </a:endParaRPr>
          </a:p>
        </p:txBody>
      </p:sp>
      <p:sp>
        <p:nvSpPr>
          <p:cNvPr id="5" name="مربع نص 4"/>
          <p:cNvSpPr txBox="1"/>
          <p:nvPr/>
        </p:nvSpPr>
        <p:spPr>
          <a:xfrm>
            <a:off x="1752601" y="2819400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2800" b="1" dirty="0">
                <a:ln w="50800"/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Solution</a:t>
            </a:r>
          </a:p>
        </p:txBody>
      </p:sp>
      <p:sp>
        <p:nvSpPr>
          <p:cNvPr id="6" name="مربع نص 5"/>
          <p:cNvSpPr txBox="1"/>
          <p:nvPr/>
        </p:nvSpPr>
        <p:spPr>
          <a:xfrm>
            <a:off x="1905000" y="3429001"/>
            <a:ext cx="8458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mbria" pitchFamily="18" charset="0"/>
              </a:rPr>
              <a:t>As the circuit has five elements, then there are </a:t>
            </a:r>
            <a:r>
              <a:rPr lang="en-US" sz="2000" i="1" dirty="0">
                <a:solidFill>
                  <a:srgbClr val="FF0000"/>
                </a:solidFill>
                <a:latin typeface="Cambria" pitchFamily="18" charset="0"/>
              </a:rPr>
              <a:t>five branches </a:t>
            </a:r>
            <a:r>
              <a:rPr lang="en-US" sz="2000" dirty="0">
                <a:latin typeface="Cambria" pitchFamily="18" charset="0"/>
              </a:rPr>
              <a:t>as follows: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Cambria" pitchFamily="18" charset="0"/>
              </a:rPr>
              <a:t> the 10 V voltage source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Cambria" pitchFamily="18" charset="0"/>
              </a:rPr>
              <a:t> the 1ohm resistor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Cambria" pitchFamily="18" charset="0"/>
              </a:rPr>
              <a:t> the 2 ohm resistor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Cambria" pitchFamily="18" charset="0"/>
              </a:rPr>
              <a:t> the 3 ohm resistor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Cambria" pitchFamily="18" charset="0"/>
              </a:rPr>
              <a:t> the 4 ohm resistor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itchFamily="18" charset="0"/>
              </a:rPr>
              <a:t>There are </a:t>
            </a:r>
            <a:r>
              <a:rPr lang="en-US" sz="2000" i="1" dirty="0">
                <a:solidFill>
                  <a:srgbClr val="FF0000"/>
                </a:solidFill>
                <a:latin typeface="Cambria" pitchFamily="18" charset="0"/>
              </a:rPr>
              <a:t>three nodes </a:t>
            </a:r>
            <a:r>
              <a:rPr lang="en-US" sz="2000" dirty="0">
                <a:latin typeface="Cambria" pitchFamily="18" charset="0"/>
              </a:rPr>
              <a:t>in the circuit 1, 2 and 3</a:t>
            </a:r>
          </a:p>
        </p:txBody>
      </p:sp>
    </p:spTree>
    <p:extLst>
      <p:ext uri="{BB962C8B-B14F-4D97-AF65-F5344CB8AC3E}">
        <p14:creationId xmlns:p14="http://schemas.microsoft.com/office/powerpoint/2010/main" val="72379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1828800" y="511315"/>
            <a:ext cx="5673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Resistor’s  Arrangements</a:t>
            </a:r>
          </a:p>
        </p:txBody>
      </p:sp>
      <p:sp>
        <p:nvSpPr>
          <p:cNvPr id="3" name="مربع نص 2"/>
          <p:cNvSpPr txBox="1"/>
          <p:nvPr/>
        </p:nvSpPr>
        <p:spPr>
          <a:xfrm>
            <a:off x="1676400" y="1219201"/>
            <a:ext cx="8686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i="1" dirty="0">
                <a:latin typeface="Cambria" pitchFamily="18" charset="0"/>
              </a:rPr>
              <a:t>There are three possible arrangements for resistors in an electrical circuit</a:t>
            </a:r>
          </a:p>
        </p:txBody>
      </p:sp>
      <p:sp>
        <p:nvSpPr>
          <p:cNvPr id="4" name="دمعة 3"/>
          <p:cNvSpPr/>
          <p:nvPr/>
        </p:nvSpPr>
        <p:spPr>
          <a:xfrm>
            <a:off x="1828800" y="3124200"/>
            <a:ext cx="2286000" cy="2133600"/>
          </a:xfrm>
          <a:prstGeom prst="teardrop">
            <a:avLst>
              <a:gd name="adj" fmla="val 122482"/>
            </a:avLst>
          </a:prstGeom>
          <a:solidFill>
            <a:srgbClr val="FFC000"/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Cambria" pitchFamily="18" charset="0"/>
              </a:rPr>
              <a:t>Series</a:t>
            </a:r>
          </a:p>
        </p:txBody>
      </p:sp>
      <p:sp>
        <p:nvSpPr>
          <p:cNvPr id="8" name="مستطيل مستدير الزوايا 7"/>
          <p:cNvSpPr/>
          <p:nvPr/>
        </p:nvSpPr>
        <p:spPr>
          <a:xfrm>
            <a:off x="5181600" y="3200400"/>
            <a:ext cx="2514600" cy="16002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Cambria" pitchFamily="18" charset="0"/>
              </a:rPr>
              <a:t>Parallel</a:t>
            </a:r>
          </a:p>
        </p:txBody>
      </p:sp>
      <p:sp>
        <p:nvSpPr>
          <p:cNvPr id="9" name="تمرير عمودي 8"/>
          <p:cNvSpPr/>
          <p:nvPr/>
        </p:nvSpPr>
        <p:spPr>
          <a:xfrm>
            <a:off x="7924800" y="2286000"/>
            <a:ext cx="2514600" cy="3657600"/>
          </a:xfrm>
          <a:prstGeom prst="verticalScroll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7030A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ambria" pitchFamily="18" charset="0"/>
              </a:rPr>
              <a:t>Series </a:t>
            </a:r>
          </a:p>
          <a:p>
            <a:pPr algn="ctr"/>
            <a:r>
              <a:rPr lang="en-US" sz="3600" b="1" dirty="0">
                <a:solidFill>
                  <a:schemeClr val="tx1"/>
                </a:solidFill>
                <a:latin typeface="Cambria" pitchFamily="18" charset="0"/>
              </a:rPr>
              <a:t>&amp; </a:t>
            </a:r>
          </a:p>
          <a:p>
            <a:pPr algn="ctr"/>
            <a:r>
              <a:rPr lang="en-US" sz="3600" b="1" dirty="0">
                <a:solidFill>
                  <a:schemeClr val="tx1"/>
                </a:solidFill>
                <a:latin typeface="Cambria" pitchFamily="18" charset="0"/>
              </a:rPr>
              <a:t>Parallel</a:t>
            </a:r>
          </a:p>
        </p:txBody>
      </p:sp>
    </p:spTree>
    <p:extLst>
      <p:ext uri="{BB962C8B-B14F-4D97-AF65-F5344CB8AC3E}">
        <p14:creationId xmlns:p14="http://schemas.microsoft.com/office/powerpoint/2010/main" val="3978773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مخطط انسيابي: معالجة متعاقبة 9"/>
          <p:cNvSpPr/>
          <p:nvPr/>
        </p:nvSpPr>
        <p:spPr>
          <a:xfrm>
            <a:off x="1828800" y="4953000"/>
            <a:ext cx="4191000" cy="1219200"/>
          </a:xfrm>
          <a:prstGeom prst="flowChartAlternateProcess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Ali\Desktop\All Folders\cocktail\New Folder (5)\Chapter2\Images2\ale63317_0202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381001"/>
            <a:ext cx="4038600" cy="2362200"/>
          </a:xfrm>
          <a:prstGeom prst="rect">
            <a:avLst/>
          </a:prstGeom>
          <a:noFill/>
        </p:spPr>
      </p:pic>
      <p:pic>
        <p:nvPicPr>
          <p:cNvPr id="1027" name="Picture 3" descr="C:\Users\Ali\Desktop\All Folders\cocktail\New Folder (5)\Chapter2\Images2\ale63317_0203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3886200"/>
            <a:ext cx="4114800" cy="2694062"/>
          </a:xfrm>
          <a:prstGeom prst="rect">
            <a:avLst/>
          </a:prstGeom>
          <a:noFill/>
        </p:spPr>
      </p:pic>
      <p:sp>
        <p:nvSpPr>
          <p:cNvPr id="5" name="مربع نص 4"/>
          <p:cNvSpPr txBox="1"/>
          <p:nvPr/>
        </p:nvSpPr>
        <p:spPr>
          <a:xfrm>
            <a:off x="1752600" y="228600"/>
            <a:ext cx="3207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Resistors in Series</a:t>
            </a:r>
          </a:p>
        </p:txBody>
      </p:sp>
      <p:sp>
        <p:nvSpPr>
          <p:cNvPr id="6" name="سهم للأسفل 5"/>
          <p:cNvSpPr/>
          <p:nvPr/>
        </p:nvSpPr>
        <p:spPr>
          <a:xfrm>
            <a:off x="7924800" y="2667000"/>
            <a:ext cx="990600" cy="12954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مربع نص 6"/>
          <p:cNvSpPr txBox="1"/>
          <p:nvPr/>
        </p:nvSpPr>
        <p:spPr>
          <a:xfrm>
            <a:off x="1752600" y="3733801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mbria" pitchFamily="18" charset="0"/>
              </a:rPr>
              <a:t>V</a:t>
            </a:r>
            <a:r>
              <a:rPr lang="en-US" sz="2400" dirty="0">
                <a:latin typeface="Cambria" pitchFamily="18" charset="0"/>
              </a:rPr>
              <a:t>  = V</a:t>
            </a:r>
            <a:r>
              <a:rPr lang="en-US" sz="2400" baseline="-25000" dirty="0">
                <a:latin typeface="Cambria" pitchFamily="18" charset="0"/>
              </a:rPr>
              <a:t>1</a:t>
            </a:r>
            <a:r>
              <a:rPr lang="en-US" sz="2400" dirty="0">
                <a:latin typeface="Cambria" pitchFamily="18" charset="0"/>
              </a:rPr>
              <a:t> + V</a:t>
            </a:r>
            <a:r>
              <a:rPr lang="en-US" sz="2400" baseline="-25000" dirty="0">
                <a:latin typeface="Cambria" pitchFamily="18" charset="0"/>
              </a:rPr>
              <a:t>2</a:t>
            </a:r>
            <a:r>
              <a:rPr lang="en-US" sz="2400" dirty="0">
                <a:latin typeface="Cambria" pitchFamily="18" charset="0"/>
              </a:rPr>
              <a:t> = I R</a:t>
            </a:r>
            <a:r>
              <a:rPr lang="en-US" sz="2400" baseline="-25000" dirty="0">
                <a:latin typeface="Cambria" pitchFamily="18" charset="0"/>
              </a:rPr>
              <a:t>1</a:t>
            </a:r>
            <a:r>
              <a:rPr lang="en-US" sz="2400" dirty="0">
                <a:latin typeface="Cambria" pitchFamily="18" charset="0"/>
              </a:rPr>
              <a:t> + I R</a:t>
            </a:r>
            <a:r>
              <a:rPr lang="en-US" sz="2400" baseline="-25000" dirty="0">
                <a:latin typeface="Cambria" pitchFamily="18" charset="0"/>
              </a:rPr>
              <a:t>2</a:t>
            </a:r>
            <a:r>
              <a:rPr lang="en-US" sz="2400" dirty="0">
                <a:latin typeface="Cambria" pitchFamily="18" charset="0"/>
              </a:rPr>
              <a:t>= I (R</a:t>
            </a:r>
            <a:r>
              <a:rPr lang="en-US" sz="2400" baseline="-25000" dirty="0">
                <a:latin typeface="Cambria" pitchFamily="18" charset="0"/>
              </a:rPr>
              <a:t>1</a:t>
            </a:r>
            <a:r>
              <a:rPr lang="en-US" sz="2400" dirty="0">
                <a:latin typeface="Cambria" pitchFamily="18" charset="0"/>
              </a:rPr>
              <a:t> + R</a:t>
            </a:r>
            <a:r>
              <a:rPr lang="en-US" sz="2400" baseline="-25000" dirty="0">
                <a:latin typeface="Cambria" pitchFamily="18" charset="0"/>
              </a:rPr>
              <a:t>2</a:t>
            </a:r>
            <a:r>
              <a:rPr lang="en-US" sz="2400" dirty="0">
                <a:latin typeface="Cambria" pitchFamily="18" charset="0"/>
              </a:rPr>
              <a:t>)</a:t>
            </a:r>
          </a:p>
          <a:p>
            <a:r>
              <a:rPr lang="en-US" sz="2400" dirty="0">
                <a:solidFill>
                  <a:srgbClr val="FF0000"/>
                </a:solidFill>
                <a:latin typeface="Cambria" pitchFamily="18" charset="0"/>
              </a:rPr>
              <a:t>V </a:t>
            </a:r>
            <a:r>
              <a:rPr lang="en-US" sz="2400" dirty="0">
                <a:latin typeface="Cambria" pitchFamily="18" charset="0"/>
              </a:rPr>
              <a:t> = I R</a:t>
            </a:r>
            <a:r>
              <a:rPr lang="en-US" sz="2400" baseline="-25000" dirty="0">
                <a:latin typeface="Cambria" pitchFamily="18" charset="0"/>
              </a:rPr>
              <a:t>eq</a:t>
            </a:r>
            <a:r>
              <a:rPr lang="en-US" sz="2400" dirty="0">
                <a:latin typeface="Cambria" pitchFamily="18" charset="0"/>
              </a:rPr>
              <a:t> </a:t>
            </a:r>
          </a:p>
        </p:txBody>
      </p:sp>
      <p:sp>
        <p:nvSpPr>
          <p:cNvPr id="8" name="مربع نص 7"/>
          <p:cNvSpPr txBox="1"/>
          <p:nvPr/>
        </p:nvSpPr>
        <p:spPr>
          <a:xfrm>
            <a:off x="1905000" y="1066801"/>
            <a:ext cx="4114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  <a:latin typeface="Cambria" pitchFamily="18" charset="0"/>
              </a:rPr>
              <a:t>Two or more elements are said to be in </a:t>
            </a:r>
            <a:r>
              <a:rPr lang="en-US" sz="2000" b="1" i="1" u="sng" dirty="0">
                <a:solidFill>
                  <a:srgbClr val="002060"/>
                </a:solidFill>
                <a:latin typeface="Cambria" pitchFamily="18" charset="0"/>
              </a:rPr>
              <a:t>series</a:t>
            </a:r>
            <a:r>
              <a:rPr lang="en-US" sz="2000" b="1" dirty="0">
                <a:solidFill>
                  <a:srgbClr val="C00000"/>
                </a:solidFill>
                <a:latin typeface="Cambria" pitchFamily="18" charset="0"/>
              </a:rPr>
              <a:t> if they exclusively share a single node and consequently </a:t>
            </a:r>
            <a:r>
              <a:rPr lang="en-US" sz="2000" b="1" i="1" u="sng" dirty="0">
                <a:solidFill>
                  <a:srgbClr val="002060"/>
                </a:solidFill>
                <a:latin typeface="Cambria" pitchFamily="18" charset="0"/>
              </a:rPr>
              <a:t>carry the same current </a:t>
            </a:r>
          </a:p>
        </p:txBody>
      </p:sp>
      <p:sp>
        <p:nvSpPr>
          <p:cNvPr id="9" name="مربع نص 8"/>
          <p:cNvSpPr txBox="1"/>
          <p:nvPr/>
        </p:nvSpPr>
        <p:spPr>
          <a:xfrm>
            <a:off x="1718938" y="4953001"/>
            <a:ext cx="4289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Cambria" pitchFamily="18" charset="0"/>
              </a:rPr>
              <a:t> For N resistors placed in series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latin typeface="Cambria" pitchFamily="18" charset="0"/>
              </a:rPr>
              <a:t>R</a:t>
            </a:r>
            <a:r>
              <a:rPr lang="en-US" sz="2400" baseline="-25000" dirty="0">
                <a:latin typeface="Cambria" pitchFamily="18" charset="0"/>
              </a:rPr>
              <a:t>eq</a:t>
            </a:r>
            <a:r>
              <a:rPr lang="en-US" sz="2400" dirty="0">
                <a:latin typeface="Cambria" pitchFamily="18" charset="0"/>
              </a:rPr>
              <a:t> = R</a:t>
            </a:r>
            <a:r>
              <a:rPr lang="en-US" sz="2400" baseline="-25000" dirty="0">
                <a:latin typeface="Cambria" pitchFamily="18" charset="0"/>
              </a:rPr>
              <a:t>1</a:t>
            </a:r>
            <a:r>
              <a:rPr lang="en-US" sz="2400" dirty="0">
                <a:latin typeface="Cambria" pitchFamily="18" charset="0"/>
              </a:rPr>
              <a:t> + R</a:t>
            </a:r>
            <a:r>
              <a:rPr lang="en-US" sz="2400" baseline="-25000" dirty="0">
                <a:latin typeface="Cambria" pitchFamily="18" charset="0"/>
              </a:rPr>
              <a:t>2</a:t>
            </a:r>
            <a:r>
              <a:rPr lang="en-US" sz="2400" dirty="0">
                <a:latin typeface="Cambria" pitchFamily="18" charset="0"/>
              </a:rPr>
              <a:t> +……………….R</a:t>
            </a:r>
            <a:r>
              <a:rPr lang="en-US" sz="2400" baseline="-25000" dirty="0">
                <a:latin typeface="Cambria" pitchFamily="18" charset="0"/>
              </a:rPr>
              <a:t>N</a:t>
            </a:r>
            <a:endParaRPr lang="en-US" sz="24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12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1192AE-575C-C443-84ED-060AE85A6C46}"/>
              </a:ext>
            </a:extLst>
          </p:cNvPr>
          <p:cNvSpPr/>
          <p:nvPr/>
        </p:nvSpPr>
        <p:spPr>
          <a:xfrm>
            <a:off x="277091" y="1265485"/>
            <a:ext cx="11540836" cy="342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800" b="1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credits: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3 credits	</a:t>
            </a:r>
            <a:endParaRPr lang="en-CA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800" b="1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Prerequisites: 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EECE 201</a:t>
            </a:r>
            <a:endParaRPr lang="en-CA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800" b="1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Hours: 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 </a:t>
            </a:r>
            <a:r>
              <a:rPr lang="en-US" sz="2800" i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hrs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Lecture</a:t>
            </a:r>
            <a:endParaRPr lang="en-CA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800" b="1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CA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800" b="1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Textbook/material required: </a:t>
            </a:r>
            <a:r>
              <a:rPr lang="en-US" sz="2800" i="1" dirty="0"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R. A. DeCarlo and P-M. Lin, “Linear Circuit Analysis; The Time Domain, Phasor and Laplace Transform Approach”, 3rd Edition, 2009.</a:t>
            </a:r>
            <a:endParaRPr lang="en-CA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438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مستطيل مستدير الزوايا 10"/>
          <p:cNvSpPr/>
          <p:nvPr/>
        </p:nvSpPr>
        <p:spPr>
          <a:xfrm>
            <a:off x="1676400" y="5562600"/>
            <a:ext cx="4800600" cy="1066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مربع نص 1"/>
          <p:cNvSpPr txBox="1"/>
          <p:nvPr/>
        </p:nvSpPr>
        <p:spPr>
          <a:xfrm>
            <a:off x="1752601" y="228600"/>
            <a:ext cx="340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Resistors in Parallel</a:t>
            </a:r>
          </a:p>
        </p:txBody>
      </p:sp>
      <p:sp>
        <p:nvSpPr>
          <p:cNvPr id="3" name="مربع نص 2"/>
          <p:cNvSpPr txBox="1"/>
          <p:nvPr/>
        </p:nvSpPr>
        <p:spPr>
          <a:xfrm>
            <a:off x="1905000" y="1066801"/>
            <a:ext cx="4267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  <a:latin typeface="Cambria" pitchFamily="18" charset="0"/>
              </a:rPr>
              <a:t>Two or more elements are said to be in </a:t>
            </a:r>
            <a:r>
              <a:rPr lang="en-US" sz="2000" b="1" i="1" u="sng" dirty="0">
                <a:solidFill>
                  <a:srgbClr val="002060"/>
                </a:solidFill>
                <a:latin typeface="Cambria" pitchFamily="18" charset="0"/>
              </a:rPr>
              <a:t>parallel</a:t>
            </a:r>
            <a:r>
              <a:rPr lang="en-US" sz="2000" b="1" dirty="0">
                <a:solidFill>
                  <a:srgbClr val="C00000"/>
                </a:solidFill>
                <a:latin typeface="Cambria" pitchFamily="18" charset="0"/>
              </a:rPr>
              <a:t> if they  are connected to the same two nodes and consequently have the </a:t>
            </a:r>
            <a:r>
              <a:rPr lang="en-US" sz="2000" b="1" i="1" u="sng" dirty="0">
                <a:solidFill>
                  <a:srgbClr val="002060"/>
                </a:solidFill>
                <a:latin typeface="Cambria" pitchFamily="18" charset="0"/>
              </a:rPr>
              <a:t>same voltage across them</a:t>
            </a:r>
          </a:p>
        </p:txBody>
      </p:sp>
      <p:pic>
        <p:nvPicPr>
          <p:cNvPr id="6146" name="Picture 2" descr="C:\Users\Ali\Desktop\All Folders\cocktail\New Folder (5)\Chapter2\Images2\ale63317_0203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762001"/>
            <a:ext cx="4038600" cy="2695575"/>
          </a:xfrm>
          <a:prstGeom prst="rect">
            <a:avLst/>
          </a:prstGeom>
          <a:noFill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4114800"/>
            <a:ext cx="3810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سهم للأسفل 6"/>
          <p:cNvSpPr/>
          <p:nvPr/>
        </p:nvSpPr>
        <p:spPr>
          <a:xfrm>
            <a:off x="7848600" y="3352800"/>
            <a:ext cx="990600" cy="9144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مربع نص 7"/>
          <p:cNvSpPr txBox="1"/>
          <p:nvPr/>
        </p:nvSpPr>
        <p:spPr>
          <a:xfrm>
            <a:off x="1752600" y="3505200"/>
            <a:ext cx="4800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Cambria" pitchFamily="18" charset="0"/>
              </a:rPr>
              <a:t>V  =  I</a:t>
            </a:r>
            <a:r>
              <a:rPr lang="en-US" sz="2200" baseline="-25000" dirty="0">
                <a:latin typeface="Cambria" pitchFamily="18" charset="0"/>
              </a:rPr>
              <a:t>1</a:t>
            </a:r>
            <a:r>
              <a:rPr lang="en-US" sz="2200" dirty="0">
                <a:latin typeface="Cambria" pitchFamily="18" charset="0"/>
              </a:rPr>
              <a:t>R</a:t>
            </a:r>
            <a:r>
              <a:rPr lang="en-US" sz="2200" baseline="-25000" dirty="0">
                <a:latin typeface="Cambria" pitchFamily="18" charset="0"/>
              </a:rPr>
              <a:t>1</a:t>
            </a:r>
            <a:r>
              <a:rPr lang="en-US" sz="2200" dirty="0">
                <a:latin typeface="Cambria" pitchFamily="18" charset="0"/>
              </a:rPr>
              <a:t> = I</a:t>
            </a:r>
            <a:r>
              <a:rPr lang="en-US" sz="2200" baseline="-25000" dirty="0">
                <a:latin typeface="Cambria" pitchFamily="18" charset="0"/>
              </a:rPr>
              <a:t>2</a:t>
            </a:r>
            <a:r>
              <a:rPr lang="en-US" sz="2200" dirty="0">
                <a:latin typeface="Cambria" pitchFamily="18" charset="0"/>
              </a:rPr>
              <a:t>R</a:t>
            </a:r>
            <a:r>
              <a:rPr lang="en-US" sz="2200" baseline="-25000" dirty="0">
                <a:latin typeface="Cambria" pitchFamily="18" charset="0"/>
              </a:rPr>
              <a:t>2</a:t>
            </a:r>
            <a:endParaRPr lang="en-US" sz="2200" dirty="0">
              <a:latin typeface="Cambria" pitchFamily="18" charset="0"/>
            </a:endParaRPr>
          </a:p>
          <a:p>
            <a:pPr algn="ctr"/>
            <a:r>
              <a:rPr lang="en-US" sz="2200" dirty="0">
                <a:latin typeface="Cambria" pitchFamily="18" charset="0"/>
              </a:rPr>
              <a:t>But since I = I</a:t>
            </a:r>
            <a:r>
              <a:rPr lang="en-US" sz="2200" baseline="-25000" dirty="0">
                <a:latin typeface="Cambria" pitchFamily="18" charset="0"/>
              </a:rPr>
              <a:t>1</a:t>
            </a:r>
            <a:r>
              <a:rPr lang="en-US" sz="2200" dirty="0">
                <a:latin typeface="Cambria" pitchFamily="18" charset="0"/>
              </a:rPr>
              <a:t> + I</a:t>
            </a:r>
            <a:r>
              <a:rPr lang="en-US" sz="2200" baseline="-25000" dirty="0">
                <a:latin typeface="Cambria" pitchFamily="18" charset="0"/>
              </a:rPr>
              <a:t>2</a:t>
            </a:r>
            <a:r>
              <a:rPr lang="en-US" sz="2200" dirty="0">
                <a:latin typeface="Cambria" pitchFamily="18" charset="0"/>
              </a:rPr>
              <a:t> , then</a:t>
            </a:r>
          </a:p>
          <a:p>
            <a:pPr algn="ctr"/>
            <a:r>
              <a:rPr lang="en-US" sz="2200" dirty="0">
                <a:latin typeface="Cambria" pitchFamily="18" charset="0"/>
              </a:rPr>
              <a:t>I  = (V/R</a:t>
            </a:r>
            <a:r>
              <a:rPr lang="en-US" sz="2200" baseline="-25000" dirty="0">
                <a:latin typeface="Cambria" pitchFamily="18" charset="0"/>
              </a:rPr>
              <a:t>1</a:t>
            </a:r>
            <a:r>
              <a:rPr lang="en-US" sz="2200" dirty="0">
                <a:latin typeface="Cambria" pitchFamily="18" charset="0"/>
              </a:rPr>
              <a:t> + V/R</a:t>
            </a:r>
            <a:r>
              <a:rPr lang="en-US" sz="2200" baseline="-25000" dirty="0">
                <a:latin typeface="Cambria" pitchFamily="18" charset="0"/>
              </a:rPr>
              <a:t>2</a:t>
            </a:r>
            <a:r>
              <a:rPr lang="en-US" sz="2200" dirty="0">
                <a:latin typeface="Cambria" pitchFamily="18" charset="0"/>
              </a:rPr>
              <a:t>) = V (R</a:t>
            </a:r>
            <a:r>
              <a:rPr lang="en-US" sz="2200" baseline="-25000" dirty="0">
                <a:latin typeface="Cambria" pitchFamily="18" charset="0"/>
              </a:rPr>
              <a:t>1</a:t>
            </a:r>
            <a:r>
              <a:rPr lang="en-US" sz="2200" dirty="0">
                <a:latin typeface="Cambria" pitchFamily="18" charset="0"/>
              </a:rPr>
              <a:t>+R</a:t>
            </a:r>
            <a:r>
              <a:rPr lang="en-US" sz="2200" baseline="-25000" dirty="0">
                <a:latin typeface="Cambria" pitchFamily="18" charset="0"/>
              </a:rPr>
              <a:t>2</a:t>
            </a:r>
            <a:r>
              <a:rPr lang="en-US" sz="2200" dirty="0">
                <a:latin typeface="Cambria" pitchFamily="18" charset="0"/>
              </a:rPr>
              <a:t>)/R</a:t>
            </a:r>
            <a:r>
              <a:rPr lang="en-US" sz="2200" baseline="-25000" dirty="0">
                <a:latin typeface="Cambria" pitchFamily="18" charset="0"/>
              </a:rPr>
              <a:t>1</a:t>
            </a:r>
            <a:r>
              <a:rPr lang="en-US" sz="2200" dirty="0">
                <a:latin typeface="Cambria" pitchFamily="18" charset="0"/>
              </a:rPr>
              <a:t>R</a:t>
            </a:r>
            <a:r>
              <a:rPr lang="en-US" sz="2200" baseline="-25000" dirty="0">
                <a:latin typeface="Cambria" pitchFamily="18" charset="0"/>
              </a:rPr>
              <a:t>2</a:t>
            </a:r>
          </a:p>
          <a:p>
            <a:pPr algn="ctr"/>
            <a:r>
              <a:rPr lang="en-US" sz="2200" dirty="0">
                <a:latin typeface="Cambria" pitchFamily="18" charset="0"/>
              </a:rPr>
              <a:t>and as, R</a:t>
            </a:r>
            <a:r>
              <a:rPr lang="en-US" sz="2200" baseline="-25000" dirty="0">
                <a:latin typeface="Cambria" pitchFamily="18" charset="0"/>
              </a:rPr>
              <a:t>eq</a:t>
            </a:r>
            <a:r>
              <a:rPr lang="en-US" sz="2200" dirty="0">
                <a:latin typeface="Cambria" pitchFamily="18" charset="0"/>
              </a:rPr>
              <a:t> = V/I…then</a:t>
            </a:r>
          </a:p>
          <a:p>
            <a:pPr algn="ctr"/>
            <a:r>
              <a:rPr lang="en-US" sz="2200" b="1" i="1" dirty="0">
                <a:solidFill>
                  <a:srgbClr val="00B050"/>
                </a:solidFill>
                <a:latin typeface="Cambria" pitchFamily="18" charset="0"/>
              </a:rPr>
              <a:t>R</a:t>
            </a:r>
            <a:r>
              <a:rPr lang="en-US" sz="2200" b="1" i="1" baseline="-25000" dirty="0">
                <a:solidFill>
                  <a:srgbClr val="00B050"/>
                </a:solidFill>
                <a:latin typeface="Cambria" pitchFamily="18" charset="0"/>
              </a:rPr>
              <a:t>eq</a:t>
            </a:r>
            <a:r>
              <a:rPr lang="en-US" sz="2200" b="1" i="1" dirty="0">
                <a:solidFill>
                  <a:srgbClr val="00B050"/>
                </a:solidFill>
                <a:latin typeface="Cambria" pitchFamily="18" charset="0"/>
              </a:rPr>
              <a:t> = R</a:t>
            </a:r>
            <a:r>
              <a:rPr lang="en-US" sz="2200" b="1" i="1" baseline="-25000" dirty="0">
                <a:solidFill>
                  <a:srgbClr val="00B050"/>
                </a:solidFill>
                <a:latin typeface="Cambria" pitchFamily="18" charset="0"/>
              </a:rPr>
              <a:t>1</a:t>
            </a:r>
            <a:r>
              <a:rPr lang="en-US" sz="2200" b="1" i="1" dirty="0">
                <a:solidFill>
                  <a:srgbClr val="00B050"/>
                </a:solidFill>
                <a:latin typeface="Cambria" pitchFamily="18" charset="0"/>
              </a:rPr>
              <a:t>R</a:t>
            </a:r>
            <a:r>
              <a:rPr lang="en-US" sz="2200" b="1" i="1" baseline="-25000" dirty="0">
                <a:solidFill>
                  <a:srgbClr val="00B050"/>
                </a:solidFill>
                <a:latin typeface="Cambria" pitchFamily="18" charset="0"/>
              </a:rPr>
              <a:t>2</a:t>
            </a:r>
            <a:r>
              <a:rPr lang="en-US" sz="2200" b="1" i="1" dirty="0">
                <a:solidFill>
                  <a:srgbClr val="00B050"/>
                </a:solidFill>
                <a:latin typeface="Cambria" pitchFamily="18" charset="0"/>
              </a:rPr>
              <a:t>/(R</a:t>
            </a:r>
            <a:r>
              <a:rPr lang="en-US" sz="2200" b="1" i="1" baseline="-25000" dirty="0">
                <a:solidFill>
                  <a:srgbClr val="00B050"/>
                </a:solidFill>
                <a:latin typeface="Cambria" pitchFamily="18" charset="0"/>
              </a:rPr>
              <a:t>1</a:t>
            </a:r>
            <a:r>
              <a:rPr lang="en-US" sz="2200" b="1" i="1" dirty="0">
                <a:solidFill>
                  <a:srgbClr val="00B050"/>
                </a:solidFill>
                <a:latin typeface="Cambria" pitchFamily="18" charset="0"/>
              </a:rPr>
              <a:t>+R</a:t>
            </a:r>
            <a:r>
              <a:rPr lang="en-US" sz="2200" b="1" i="1" baseline="-25000" dirty="0">
                <a:solidFill>
                  <a:srgbClr val="00B050"/>
                </a:solidFill>
                <a:latin typeface="Cambria" pitchFamily="18" charset="0"/>
              </a:rPr>
              <a:t>2</a:t>
            </a:r>
            <a:r>
              <a:rPr lang="en-US" sz="2200" b="1" i="1" dirty="0">
                <a:solidFill>
                  <a:srgbClr val="00B050"/>
                </a:solidFill>
                <a:latin typeface="Cambria" pitchFamily="18" charset="0"/>
              </a:rPr>
              <a:t>)</a:t>
            </a:r>
          </a:p>
        </p:txBody>
      </p:sp>
      <p:sp>
        <p:nvSpPr>
          <p:cNvPr id="9" name="مربع نص 8"/>
          <p:cNvSpPr txBox="1"/>
          <p:nvPr/>
        </p:nvSpPr>
        <p:spPr>
          <a:xfrm>
            <a:off x="1648104" y="5410201"/>
            <a:ext cx="4803752" cy="120032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Cambria" pitchFamily="18" charset="0"/>
              </a:rPr>
              <a:t> For N resistors placed in parallel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latin typeface="Cambria" pitchFamily="18" charset="0"/>
              </a:rPr>
              <a:t>1/R</a:t>
            </a:r>
            <a:r>
              <a:rPr lang="en-US" sz="2400" baseline="-25000" dirty="0">
                <a:latin typeface="Cambria" pitchFamily="18" charset="0"/>
              </a:rPr>
              <a:t>eq</a:t>
            </a:r>
            <a:r>
              <a:rPr lang="en-US" sz="2400" dirty="0">
                <a:latin typeface="Cambria" pitchFamily="18" charset="0"/>
              </a:rPr>
              <a:t> = 1/R</a:t>
            </a:r>
            <a:r>
              <a:rPr lang="en-US" sz="2400" baseline="-25000" dirty="0">
                <a:latin typeface="Cambria" pitchFamily="18" charset="0"/>
              </a:rPr>
              <a:t>1</a:t>
            </a:r>
            <a:r>
              <a:rPr lang="en-US" sz="2400" dirty="0">
                <a:latin typeface="Cambria" pitchFamily="18" charset="0"/>
              </a:rPr>
              <a:t> + 1/R</a:t>
            </a:r>
            <a:r>
              <a:rPr lang="en-US" sz="2400" baseline="-25000" dirty="0">
                <a:latin typeface="Cambria" pitchFamily="18" charset="0"/>
              </a:rPr>
              <a:t>2</a:t>
            </a:r>
            <a:r>
              <a:rPr lang="en-US" sz="2400" dirty="0">
                <a:latin typeface="Cambria" pitchFamily="18" charset="0"/>
              </a:rPr>
              <a:t> +……………1/R</a:t>
            </a:r>
            <a:r>
              <a:rPr lang="en-US" sz="2400" baseline="-25000" dirty="0">
                <a:latin typeface="Cambria" pitchFamily="18" charset="0"/>
              </a:rPr>
              <a:t>N</a:t>
            </a:r>
            <a:endParaRPr lang="en-US" sz="24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885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1828800" y="228601"/>
            <a:ext cx="3091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Conductance “G”</a:t>
            </a:r>
          </a:p>
        </p:txBody>
      </p:sp>
      <p:sp>
        <p:nvSpPr>
          <p:cNvPr id="3" name="مربع نص 2"/>
          <p:cNvSpPr txBox="1"/>
          <p:nvPr/>
        </p:nvSpPr>
        <p:spPr>
          <a:xfrm>
            <a:off x="1752600" y="1143001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Cambria" pitchFamily="18" charset="0"/>
              </a:rPr>
              <a:t>The conductance is a measure of how well an element will conduct electric current</a:t>
            </a:r>
          </a:p>
        </p:txBody>
      </p:sp>
      <p:sp>
        <p:nvSpPr>
          <p:cNvPr id="4" name="مربع نص 3"/>
          <p:cNvSpPr txBox="1"/>
          <p:nvPr/>
        </p:nvSpPr>
        <p:spPr>
          <a:xfrm>
            <a:off x="1752600" y="2590801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Cambria" pitchFamily="18" charset="0"/>
              </a:rPr>
              <a:t>The unit of conductance is “Siemens” and with the symbol of  “S”</a:t>
            </a:r>
          </a:p>
        </p:txBody>
      </p:sp>
      <p:sp>
        <p:nvSpPr>
          <p:cNvPr id="5" name="مربع نص 4"/>
          <p:cNvSpPr txBox="1"/>
          <p:nvPr/>
        </p:nvSpPr>
        <p:spPr>
          <a:xfrm>
            <a:off x="4495800" y="3505201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>
                <a:solidFill>
                  <a:srgbClr val="0070C0"/>
                </a:solidFill>
                <a:latin typeface="Cambria" pitchFamily="18" charset="0"/>
              </a:rPr>
              <a:t>G = 1/R = I/V (S) </a:t>
            </a:r>
          </a:p>
        </p:txBody>
      </p:sp>
      <p:sp>
        <p:nvSpPr>
          <p:cNvPr id="6" name="مربع نص 5"/>
          <p:cNvSpPr txBox="1"/>
          <p:nvPr/>
        </p:nvSpPr>
        <p:spPr>
          <a:xfrm>
            <a:off x="1752601" y="4572000"/>
            <a:ext cx="86868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Cambria" pitchFamily="18" charset="0"/>
              </a:rPr>
              <a:t>Note: the equivalent of N parallel resistors could be calculated using conductance, where:</a:t>
            </a:r>
          </a:p>
          <a:p>
            <a:pPr algn="ctr">
              <a:lnSpc>
                <a:spcPct val="150000"/>
              </a:lnSpc>
            </a:pPr>
            <a:r>
              <a:rPr lang="en-US" sz="2400" dirty="0" err="1">
                <a:latin typeface="Cambria" pitchFamily="18" charset="0"/>
              </a:rPr>
              <a:t>G</a:t>
            </a:r>
            <a:r>
              <a:rPr lang="en-US" sz="2400" baseline="-25000" dirty="0" err="1">
                <a:latin typeface="Cambria" pitchFamily="18" charset="0"/>
              </a:rPr>
              <a:t>eq</a:t>
            </a:r>
            <a:r>
              <a:rPr lang="en-US" sz="2400" dirty="0">
                <a:latin typeface="Cambria" pitchFamily="18" charset="0"/>
              </a:rPr>
              <a:t> = G</a:t>
            </a:r>
            <a:r>
              <a:rPr lang="en-US" sz="2400" baseline="-25000" dirty="0">
                <a:latin typeface="Cambria" pitchFamily="18" charset="0"/>
              </a:rPr>
              <a:t>1</a:t>
            </a:r>
            <a:r>
              <a:rPr lang="en-US" sz="2400" dirty="0">
                <a:latin typeface="Cambria" pitchFamily="18" charset="0"/>
              </a:rPr>
              <a:t> + G</a:t>
            </a:r>
            <a:r>
              <a:rPr lang="en-US" sz="2400" baseline="-25000" dirty="0">
                <a:latin typeface="Cambria" pitchFamily="18" charset="0"/>
              </a:rPr>
              <a:t>2</a:t>
            </a:r>
            <a:r>
              <a:rPr lang="en-US" sz="2400" dirty="0">
                <a:latin typeface="Cambria" pitchFamily="18" charset="0"/>
              </a:rPr>
              <a:t> +…………………..G</a:t>
            </a:r>
            <a:r>
              <a:rPr lang="en-US" sz="2400" baseline="-25000" dirty="0">
                <a:latin typeface="Cambria" pitchFamily="18" charset="0"/>
              </a:rPr>
              <a:t>N</a:t>
            </a:r>
            <a:endParaRPr lang="en-US" sz="24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109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1752600" y="228600"/>
            <a:ext cx="5352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Voltage sources placed  in Series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1" y="1007880"/>
            <a:ext cx="8381999" cy="463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مربع نص 4"/>
          <p:cNvSpPr txBox="1"/>
          <p:nvPr/>
        </p:nvSpPr>
        <p:spPr>
          <a:xfrm>
            <a:off x="1752601" y="6019801"/>
            <a:ext cx="8686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  <a:latin typeface="Cambria" pitchFamily="18" charset="0"/>
              </a:rPr>
              <a:t>Note the voltage source sign when obtaining their equivalence  </a:t>
            </a:r>
          </a:p>
        </p:txBody>
      </p:sp>
    </p:spTree>
    <p:extLst>
      <p:ext uri="{BB962C8B-B14F-4D97-AF65-F5344CB8AC3E}">
        <p14:creationId xmlns:p14="http://schemas.microsoft.com/office/powerpoint/2010/main" val="1866634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1676401" y="228601"/>
            <a:ext cx="290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Example(10)</a:t>
            </a:r>
          </a:p>
        </p:txBody>
      </p:sp>
      <p:sp>
        <p:nvSpPr>
          <p:cNvPr id="3" name="مربع نص 2"/>
          <p:cNvSpPr txBox="1"/>
          <p:nvPr/>
        </p:nvSpPr>
        <p:spPr>
          <a:xfrm>
            <a:off x="1752601" y="2819400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2800" b="1" dirty="0">
                <a:ln w="50800"/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Solution</a:t>
            </a:r>
          </a:p>
        </p:txBody>
      </p:sp>
      <p:sp>
        <p:nvSpPr>
          <p:cNvPr id="4" name="مربع نص 3"/>
          <p:cNvSpPr txBox="1"/>
          <p:nvPr/>
        </p:nvSpPr>
        <p:spPr>
          <a:xfrm>
            <a:off x="1752600" y="1371601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itchFamily="18" charset="0"/>
              </a:rPr>
              <a:t>Find R</a:t>
            </a:r>
            <a:r>
              <a:rPr lang="en-US" sz="2400" baseline="-25000" dirty="0">
                <a:latin typeface="Cambria" pitchFamily="18" charset="0"/>
              </a:rPr>
              <a:t>eq</a:t>
            </a:r>
            <a:r>
              <a:rPr lang="en-US" sz="2400" dirty="0">
                <a:latin typeface="Cambria" pitchFamily="18" charset="0"/>
              </a:rPr>
              <a:t> for the shown resistor arrangement</a:t>
            </a:r>
          </a:p>
        </p:txBody>
      </p:sp>
      <p:pic>
        <p:nvPicPr>
          <p:cNvPr id="9218" name="Picture 2" descr="C:\Users\Ali\Desktop\All Folders\cocktail\New Folder (5)\Chapter2\Images2\ale63317_0203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1" y="762002"/>
            <a:ext cx="5527729" cy="2438399"/>
          </a:xfrm>
          <a:prstGeom prst="rect">
            <a:avLst/>
          </a:prstGeom>
          <a:noFill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3733800"/>
            <a:ext cx="3581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سهم إلى اليمين 6"/>
          <p:cNvSpPr/>
          <p:nvPr/>
        </p:nvSpPr>
        <p:spPr>
          <a:xfrm>
            <a:off x="5562600" y="4648200"/>
            <a:ext cx="1066800" cy="6096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733800"/>
            <a:ext cx="3733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مربع نص 8"/>
          <p:cNvSpPr txBox="1"/>
          <p:nvPr/>
        </p:nvSpPr>
        <p:spPr>
          <a:xfrm>
            <a:off x="4876800" y="6096001"/>
            <a:ext cx="338990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itchFamily="18" charset="0"/>
              </a:rPr>
              <a:t>R</a:t>
            </a:r>
            <a:r>
              <a:rPr lang="en-US" sz="2400" baseline="-25000" dirty="0">
                <a:latin typeface="Cambria" pitchFamily="18" charset="0"/>
              </a:rPr>
              <a:t>eq</a:t>
            </a:r>
            <a:r>
              <a:rPr lang="en-US" sz="2400" dirty="0">
                <a:latin typeface="Cambria" pitchFamily="18" charset="0"/>
              </a:rPr>
              <a:t> = 4 + 8 + 2.4 = 14.4 </a:t>
            </a:r>
            <a:r>
              <a:rPr lang="el-GR" sz="2400" dirty="0">
                <a:latin typeface="Cambria" pitchFamily="18" charset="0"/>
              </a:rPr>
              <a:t>Ω</a:t>
            </a:r>
            <a:endParaRPr lang="en-US" sz="24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2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3886200"/>
            <a:ext cx="3794090" cy="230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مربع نص 1"/>
          <p:cNvSpPr txBox="1"/>
          <p:nvPr/>
        </p:nvSpPr>
        <p:spPr>
          <a:xfrm>
            <a:off x="1676401" y="228601"/>
            <a:ext cx="290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Example(11)</a:t>
            </a:r>
          </a:p>
        </p:txBody>
      </p:sp>
      <p:sp>
        <p:nvSpPr>
          <p:cNvPr id="3" name="مربع نص 2"/>
          <p:cNvSpPr txBox="1"/>
          <p:nvPr/>
        </p:nvSpPr>
        <p:spPr>
          <a:xfrm>
            <a:off x="1752601" y="2819400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2800" b="1" dirty="0">
                <a:ln w="50800"/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Solution</a:t>
            </a:r>
          </a:p>
        </p:txBody>
      </p:sp>
      <p:sp>
        <p:nvSpPr>
          <p:cNvPr id="4" name="مربع نص 3"/>
          <p:cNvSpPr txBox="1"/>
          <p:nvPr/>
        </p:nvSpPr>
        <p:spPr>
          <a:xfrm>
            <a:off x="1752600" y="1371601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itchFamily="18" charset="0"/>
              </a:rPr>
              <a:t>Find R</a:t>
            </a:r>
            <a:r>
              <a:rPr lang="en-US" sz="2400" baseline="-25000" dirty="0">
                <a:latin typeface="Cambria" pitchFamily="18" charset="0"/>
              </a:rPr>
              <a:t>eq</a:t>
            </a:r>
            <a:r>
              <a:rPr lang="en-US" sz="2400" dirty="0">
                <a:latin typeface="Cambria" pitchFamily="18" charset="0"/>
              </a:rPr>
              <a:t> for the shown resistor arrangement</a:t>
            </a:r>
          </a:p>
        </p:txBody>
      </p:sp>
      <p:pic>
        <p:nvPicPr>
          <p:cNvPr id="10242" name="Picture 2" descr="C:\Users\Ali\Desktop\All Folders\cocktail\New Folder (5)\Chapter2\Images2\ale63317_0203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914400"/>
            <a:ext cx="4800600" cy="2343150"/>
          </a:xfrm>
          <a:prstGeom prst="rect">
            <a:avLst/>
          </a:prstGeom>
          <a:noFill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1" y="3886200"/>
            <a:ext cx="389238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سهم إلى اليمين 6"/>
          <p:cNvSpPr/>
          <p:nvPr/>
        </p:nvSpPr>
        <p:spPr>
          <a:xfrm>
            <a:off x="5638800" y="5181600"/>
            <a:ext cx="1066800" cy="6096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مربع نص 8"/>
          <p:cNvSpPr txBox="1"/>
          <p:nvPr/>
        </p:nvSpPr>
        <p:spPr>
          <a:xfrm>
            <a:off x="4191000" y="6248401"/>
            <a:ext cx="4321248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itchFamily="18" charset="0"/>
              </a:rPr>
              <a:t>R</a:t>
            </a:r>
            <a:r>
              <a:rPr lang="en-US" sz="2400" baseline="-25000" dirty="0">
                <a:latin typeface="Cambria" pitchFamily="18" charset="0"/>
              </a:rPr>
              <a:t>eq</a:t>
            </a:r>
            <a:r>
              <a:rPr lang="en-US" sz="2400" dirty="0">
                <a:latin typeface="Cambria" pitchFamily="18" charset="0"/>
              </a:rPr>
              <a:t> = 10 + (3×2)/(3+2) = 11.2 </a:t>
            </a:r>
            <a:r>
              <a:rPr lang="el-GR" sz="2400" dirty="0">
                <a:latin typeface="Cambria" pitchFamily="18" charset="0"/>
              </a:rPr>
              <a:t>Ω</a:t>
            </a:r>
            <a:endParaRPr lang="en-US" sz="24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0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1676401" y="228601"/>
            <a:ext cx="290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Example(12)</a:t>
            </a:r>
          </a:p>
        </p:txBody>
      </p:sp>
      <p:sp>
        <p:nvSpPr>
          <p:cNvPr id="3" name="مربع نص 2"/>
          <p:cNvSpPr txBox="1"/>
          <p:nvPr/>
        </p:nvSpPr>
        <p:spPr>
          <a:xfrm>
            <a:off x="1752601" y="2819400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2800" b="1" dirty="0">
                <a:ln w="50800"/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Solution</a:t>
            </a:r>
          </a:p>
        </p:txBody>
      </p:sp>
      <p:pic>
        <p:nvPicPr>
          <p:cNvPr id="8194" name="Picture 2" descr="C:\Users\Ali\Desktop\All Folders\cocktail\New Folder (5)\Chapter2\Images2\ale63317_0203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838200"/>
            <a:ext cx="5486400" cy="2057400"/>
          </a:xfrm>
          <a:prstGeom prst="rect">
            <a:avLst/>
          </a:prstGeom>
          <a:noFill/>
        </p:spPr>
      </p:pic>
      <p:sp>
        <p:nvSpPr>
          <p:cNvPr id="5" name="مربع نص 4"/>
          <p:cNvSpPr txBox="1"/>
          <p:nvPr/>
        </p:nvSpPr>
        <p:spPr>
          <a:xfrm>
            <a:off x="1752600" y="1371601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itchFamily="18" charset="0"/>
              </a:rPr>
              <a:t>Find R</a:t>
            </a:r>
            <a:r>
              <a:rPr lang="en-US" sz="2400" baseline="-25000" dirty="0">
                <a:latin typeface="Cambria" pitchFamily="18" charset="0"/>
              </a:rPr>
              <a:t>eq</a:t>
            </a:r>
            <a:r>
              <a:rPr lang="en-US" sz="2400" dirty="0">
                <a:latin typeface="Cambria" pitchFamily="18" charset="0"/>
              </a:rPr>
              <a:t> for the shown resistor arrangement</a:t>
            </a:r>
          </a:p>
        </p:txBody>
      </p:sp>
      <p:sp>
        <p:nvSpPr>
          <p:cNvPr id="6" name="مربع نص 5"/>
          <p:cNvSpPr txBox="1"/>
          <p:nvPr/>
        </p:nvSpPr>
        <p:spPr>
          <a:xfrm>
            <a:off x="4800601" y="3886201"/>
            <a:ext cx="27512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Cambria" pitchFamily="18" charset="0"/>
              </a:rPr>
              <a:t>Try to solve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latin typeface="Cambria" pitchFamily="18" charset="0"/>
              </a:rPr>
              <a:t>Final answer 6 </a:t>
            </a:r>
            <a:r>
              <a:rPr lang="el-GR" sz="2800" dirty="0">
                <a:latin typeface="Cambria" pitchFamily="18" charset="0"/>
              </a:rPr>
              <a:t>Ω</a:t>
            </a:r>
            <a:endParaRPr lang="en-US" sz="28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373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 txBox="1">
            <a:spLocks noGrp="1"/>
          </p:cNvSpPr>
          <p:nvPr/>
        </p:nvSpPr>
        <p:spPr bwMode="auto">
          <a:xfrm>
            <a:off x="10233063" y="6471715"/>
            <a:ext cx="1920875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ctr">
              <a:defRPr/>
            </a:pPr>
            <a:fld id="{06B8C77F-0819-419B-AD2D-C2AF18E0FCD1}" type="datetime5">
              <a:rPr lang="en-US" sz="1100" b="1">
                <a:latin typeface="Palatino Linotype" pitchFamily="18" charset="0"/>
                <a:cs typeface="Aharoni" pitchFamily="2" charset="-79"/>
              </a:rPr>
              <a:pPr algn="ctr">
                <a:defRPr/>
              </a:pPr>
              <a:t>31-Jan-24</a:t>
            </a:fld>
            <a:r>
              <a:rPr lang="en-US" sz="1100" b="1" dirty="0">
                <a:latin typeface="Palatino Linotype" pitchFamily="18" charset="0"/>
                <a:cs typeface="Aharoni" pitchFamily="2" charset="-79"/>
              </a:rPr>
              <a:t>    Dr. Gaouda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933995" y="466067"/>
            <a:ext cx="2307363" cy="646331"/>
          </a:xfr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Inductors</a:t>
            </a:r>
            <a:endParaRPr lang="en-CA" sz="4000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pic>
        <p:nvPicPr>
          <p:cNvPr id="16" name="Picture 9" descr="06-02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3706" y="2164315"/>
            <a:ext cx="3454813" cy="1917159"/>
          </a:xfrm>
          <a:prstGeom prst="rect">
            <a:avLst/>
          </a:prstGeom>
        </p:spPr>
      </p:pic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534150"/>
            <a:ext cx="381000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fld id="{FFCC9B03-4B15-400B-B1F4-61E3BFC76A11}" type="slidenum">
              <a:rPr lang="en-US" b="1" smtClean="0">
                <a:latin typeface="Times New Roman" pitchFamily="18" charset="0"/>
              </a:rPr>
              <a:pPr algn="ctr" eaLnBrk="1" hangingPunct="1"/>
              <a:t>26</a:t>
            </a:fld>
            <a:endParaRPr lang="en-US" b="1"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7192" y="1168799"/>
            <a:ext cx="106512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Lucida Sans" panose="020B0602030504020204" pitchFamily="34" charset="0"/>
              </a:rPr>
              <a:t>An inductor is a two terminal passive element designed to store energy in its magnetic field.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57081" y="4353338"/>
            <a:ext cx="7952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Lucida Sans" panose="020B0602030504020204" pitchFamily="34" charset="0"/>
              </a:rPr>
              <a:t>An inductor consists of a coil of conducting wire.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57081" y="4965534"/>
            <a:ext cx="10282447" cy="12850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Lucida Sans" panose="020B0602030504020204" pitchFamily="34" charset="0"/>
              </a:rPr>
              <a:t>Inductors store electromagnetic energy.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Lucida Sans" panose="020B0602030504020204" pitchFamily="34" charset="0"/>
              </a:rPr>
              <a:t>They may supply stored energy back to the circuit, but they cannot create energy.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Lucida Sans" panose="020B0602030504020204" pitchFamily="34" charset="0"/>
              </a:rPr>
              <a:t>They must abide by the passive sign convention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384735" y="3657833"/>
            <a:ext cx="20547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b="1" dirty="0">
                <a:solidFill>
                  <a:srgbClr val="0000CC"/>
                </a:solidFill>
              </a:rPr>
              <a:t>Follow passive sign </a:t>
            </a:r>
          </a:p>
          <a:p>
            <a:pPr algn="ctr"/>
            <a:r>
              <a:rPr lang="en-US" altLang="en-US" b="1" dirty="0">
                <a:solidFill>
                  <a:srgbClr val="0000CC"/>
                </a:solidFill>
              </a:rPr>
              <a:t>convention</a:t>
            </a:r>
          </a:p>
        </p:txBody>
      </p:sp>
      <p:pic>
        <p:nvPicPr>
          <p:cNvPr id="236546" name="Picture 2" descr="R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5" r="11872" b="-596"/>
          <a:stretch/>
        </p:blipFill>
        <p:spPr bwMode="auto">
          <a:xfrm rot="19000381">
            <a:off x="5964118" y="2207514"/>
            <a:ext cx="1524700" cy="204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8843916" y="2053652"/>
            <a:ext cx="2883370" cy="1360805"/>
            <a:chOff x="8686799" y="2972248"/>
            <a:chExt cx="3316296" cy="1360805"/>
          </a:xfrm>
        </p:grpSpPr>
        <p:pic>
          <p:nvPicPr>
            <p:cNvPr id="236548" name="Picture 4" descr="Image result for inductor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6" r="5849" b="63535"/>
            <a:stretch/>
          </p:blipFill>
          <p:spPr bwMode="auto">
            <a:xfrm>
              <a:off x="8776569" y="3080398"/>
              <a:ext cx="3226526" cy="1031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0175966" y="2972248"/>
              <a:ext cx="31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934994" y="351390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688810" y="3226058"/>
              <a:ext cx="572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baseline="-25000" dirty="0"/>
                <a:t>L</a:t>
              </a:r>
              <a:r>
                <a:rPr lang="en-US" dirty="0"/>
                <a:t> (t)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975106" y="3902166"/>
              <a:ext cx="289374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/>
                <a:t>+</a:t>
              </a:r>
              <a:r>
                <a:rPr lang="en-US" sz="2200" dirty="0"/>
                <a:t>               V</a:t>
              </a:r>
              <a:r>
                <a:rPr lang="en-US" sz="2200" baseline="-25000" dirty="0"/>
                <a:t>L</a:t>
              </a:r>
              <a:r>
                <a:rPr lang="en-US" sz="2200" dirty="0"/>
                <a:t> (t)             </a:t>
              </a:r>
              <a:r>
                <a:rPr lang="en-US" sz="2200" b="1" dirty="0"/>
                <a:t>–</a:t>
              </a:r>
              <a:r>
                <a:rPr lang="en-US" sz="2200" dirty="0"/>
                <a:t> 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8686799" y="3600686"/>
              <a:ext cx="5486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9457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154" y="313556"/>
            <a:ext cx="10515599" cy="811326"/>
          </a:xfr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Current voltage relationship of an inductor</a:t>
            </a:r>
            <a:endParaRPr lang="en-CA" sz="4000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pic>
        <p:nvPicPr>
          <p:cNvPr id="24" name="Picture 16" descr="Chap6_Fig2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75" y="2210594"/>
            <a:ext cx="1238250" cy="3581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534150"/>
            <a:ext cx="381000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fld id="{FFCC9B03-4B15-400B-B1F4-61E3BFC76A11}" type="slidenum">
              <a:rPr lang="en-US" b="1" smtClean="0">
                <a:latin typeface="Times New Roman" pitchFamily="18" charset="0"/>
              </a:rPr>
              <a:pPr algn="ctr" eaLnBrk="1" hangingPunct="1"/>
              <a:t>27</a:t>
            </a:fld>
            <a:endParaRPr lang="en-US" b="1">
              <a:latin typeface="Times New Roman" pitchFamily="18" charset="0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1197483" y="5676556"/>
            <a:ext cx="8558784" cy="905481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400" dirty="0"/>
              <a:t>An inductor acts like a short circuit in a DC circuit since di/</a:t>
            </a:r>
            <a:r>
              <a:rPr lang="en-US" altLang="en-US" sz="2400" dirty="0" err="1"/>
              <a:t>dt</a:t>
            </a:r>
            <a:r>
              <a:rPr lang="en-US" altLang="en-US" sz="2400" dirty="0"/>
              <a:t> = 0.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400" dirty="0"/>
              <a:t>The inductor current cannot change abruptly.</a:t>
            </a:r>
          </a:p>
        </p:txBody>
      </p:sp>
      <p:sp>
        <p:nvSpPr>
          <p:cNvPr id="2" name="Rectangle 1"/>
          <p:cNvSpPr/>
          <p:nvPr/>
        </p:nvSpPr>
        <p:spPr>
          <a:xfrm>
            <a:off x="610973" y="1228253"/>
            <a:ext cx="10492455" cy="8679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/>
              <a:t>The inductor voltage is proportional to the derivative of the current passing through it.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519537" y="2107523"/>
          <a:ext cx="276860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91880" imgH="406080" progId="Equation.3">
                  <p:embed/>
                </p:oleObj>
              </mc:Choice>
              <mc:Fallback>
                <p:oleObj name="Equation" r:id="rId4" imgW="10918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537" y="2107523"/>
                        <a:ext cx="2768600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877575" y="3207620"/>
            <a:ext cx="101796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Where L is the inductance of the inductor and its unit is Henry (H).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052513" y="4149725"/>
          <a:ext cx="724535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76360" imgH="507960" progId="Equation.3">
                  <p:embed/>
                </p:oleObj>
              </mc:Choice>
              <mc:Fallback>
                <p:oleObj name="Equation" r:id="rId6" imgW="32763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4149725"/>
                        <a:ext cx="7245350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6441829" y="2107522"/>
            <a:ext cx="3205718" cy="1145486"/>
            <a:chOff x="8588474" y="2972248"/>
            <a:chExt cx="3517508" cy="1413140"/>
          </a:xfrm>
        </p:grpSpPr>
        <p:pic>
          <p:nvPicPr>
            <p:cNvPr id="19" name="Picture 4" descr="Image result for inductor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6" r="5849" b="63535"/>
            <a:stretch/>
          </p:blipFill>
          <p:spPr bwMode="auto">
            <a:xfrm>
              <a:off x="8776569" y="3080398"/>
              <a:ext cx="3226526" cy="1031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0175966" y="2972248"/>
              <a:ext cx="31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934994" y="351390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88474" y="3113252"/>
              <a:ext cx="572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baseline="-25000" dirty="0"/>
                <a:t>L</a:t>
              </a:r>
              <a:r>
                <a:rPr lang="en-US" dirty="0"/>
                <a:t> (t)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860438" y="3853820"/>
              <a:ext cx="3245544" cy="531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/>
                <a:t>+</a:t>
              </a:r>
              <a:r>
                <a:rPr lang="en-US" sz="2200" dirty="0"/>
                <a:t>               V</a:t>
              </a:r>
              <a:r>
                <a:rPr lang="en-US" sz="2200" baseline="-25000" dirty="0"/>
                <a:t>L</a:t>
              </a:r>
              <a:r>
                <a:rPr lang="en-US" sz="2200" dirty="0"/>
                <a:t> (t)             </a:t>
              </a:r>
              <a:r>
                <a:rPr lang="en-US" sz="2200" b="1" dirty="0"/>
                <a:t>–</a:t>
              </a:r>
              <a:r>
                <a:rPr lang="en-US" sz="2200" dirty="0"/>
                <a:t> 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8658132" y="3600686"/>
              <a:ext cx="5486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ounded Rectangle 2"/>
          <p:cNvSpPr/>
          <p:nvPr/>
        </p:nvSpPr>
        <p:spPr>
          <a:xfrm>
            <a:off x="610973" y="2096183"/>
            <a:ext cx="10492455" cy="194243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7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534150"/>
            <a:ext cx="381000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fld id="{FFCC9B03-4B15-400B-B1F4-61E3BFC76A11}" type="slidenum">
              <a:rPr lang="en-US" b="1" smtClean="0">
                <a:latin typeface="Times New Roman" pitchFamily="18" charset="0"/>
              </a:rPr>
              <a:pPr algn="ctr" eaLnBrk="1" hangingPunct="1"/>
              <a:t>28</a:t>
            </a:fld>
            <a:endParaRPr lang="en-US" b="1"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6922" y="508989"/>
            <a:ext cx="53633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 7.1 (page 274)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295948" y="1957911"/>
          <a:ext cx="190023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49160" imgH="253800" progId="Equation.3">
                  <p:embed/>
                </p:oleObj>
              </mc:Choice>
              <mc:Fallback>
                <p:oleObj name="Equation" r:id="rId3" imgW="749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948" y="1957911"/>
                        <a:ext cx="190023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970722" y="1416492"/>
            <a:ext cx="5820427" cy="52509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rgbClr val="C00000"/>
                </a:solidFill>
              </a:rPr>
              <a:t>Find the voltage across the Inductor.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l="38005" t="17115" r="18389" b="49284"/>
          <a:stretch/>
        </p:blipFill>
        <p:spPr>
          <a:xfrm>
            <a:off x="6071982" y="2599261"/>
            <a:ext cx="4121240" cy="2060620"/>
          </a:xfrm>
          <a:prstGeom prst="rect">
            <a:avLst/>
          </a:prstGeom>
        </p:spPr>
      </p:pic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1265591" y="2691981"/>
          <a:ext cx="27686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91880" imgH="406080" progId="Equation.3">
                  <p:embed/>
                </p:oleObj>
              </mc:Choice>
              <mc:Fallback>
                <p:oleObj name="Equation" r:id="rId6" imgW="10918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591" y="2691981"/>
                        <a:ext cx="2768600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1298135" y="4673962"/>
          <a:ext cx="37353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73120" imgH="253800" progId="Equation.3">
                  <p:embed/>
                </p:oleObj>
              </mc:Choice>
              <mc:Fallback>
                <p:oleObj name="Equation" r:id="rId8" imgW="14731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135" y="4673962"/>
                        <a:ext cx="373538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1295948" y="3494894"/>
          <a:ext cx="3541712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96800" imgH="444240" progId="Equation.3">
                  <p:embed/>
                </p:oleObj>
              </mc:Choice>
              <mc:Fallback>
                <p:oleObj name="Equation" r:id="rId10" imgW="13968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948" y="3494894"/>
                        <a:ext cx="3541712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1295948" y="5554597"/>
          <a:ext cx="280193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04840" imgH="253800" progId="Equation.3">
                  <p:embed/>
                </p:oleObj>
              </mc:Choice>
              <mc:Fallback>
                <p:oleObj name="Equation" r:id="rId12" imgW="11048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948" y="5554597"/>
                        <a:ext cx="280193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5685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80116" y="960398"/>
            <a:ext cx="115118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The equivalent inductance of </a:t>
            </a:r>
            <a:r>
              <a:rPr lang="en-US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series-connected inductors 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is the sum of the individual inductances.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456251" y="5354638"/>
          <a:ext cx="42846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8760" imgH="241200" progId="Equation.3">
                  <p:embed/>
                </p:oleObj>
              </mc:Choice>
              <mc:Fallback>
                <p:oleObj name="Equation" r:id="rId3" imgW="1688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251" y="5354638"/>
                        <a:ext cx="42846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208" y="1670217"/>
            <a:ext cx="3986485" cy="16205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951" y="3154382"/>
            <a:ext cx="1972963" cy="1692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76112" y="1631802"/>
                <a:ext cx="6032790" cy="46559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0" dirty="0"/>
                  <a:t>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 + … +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Substituting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𝑟𝑒𝑠𝑢𝑙𝑡𝑠</m:t>
                    </m:r>
                  </m:oMath>
                </a14:m>
                <a:r>
                  <a:rPr lang="en-US" sz="2800" b="0" dirty="0"/>
                  <a:t> in: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800" b="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800" b="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800" b="0" dirty="0"/>
                  <a:t> 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800" b="0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400" b="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12" y="1631802"/>
                <a:ext cx="6032790" cy="465595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5142474" y="5499799"/>
            <a:ext cx="849663" cy="314557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61452" y="402913"/>
            <a:ext cx="6429517" cy="646331"/>
          </a:xfr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Series and parallel inductors</a:t>
            </a:r>
            <a:endParaRPr lang="en-CA" sz="4000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456251" y="5349919"/>
            <a:ext cx="4284663" cy="6143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3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C4ACB1C-2358-41EF-B19E-C1148FB5C5D1}"/>
              </a:ext>
            </a:extLst>
          </p:cNvPr>
          <p:cNvSpPr/>
          <p:nvPr/>
        </p:nvSpPr>
        <p:spPr>
          <a:xfrm>
            <a:off x="1144043" y="567319"/>
            <a:ext cx="10254641" cy="5723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</a:pPr>
            <a:r>
              <a:rPr lang="en-US" sz="2800" b="1" kern="0" dirty="0">
                <a:solidFill>
                  <a:srgbClr val="2F5496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Outcomes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i="1" dirty="0">
                <a:latin typeface="Calibri" panose="020F0502020204030204" pitchFamily="34" charset="0"/>
                <a:ea typeface="Calibri" panose="020F0502020204030204" pitchFamily="34" charset="0"/>
              </a:rPr>
              <a:t>By the end of this course, the student should be able to: </a:t>
            </a:r>
            <a:endParaRPr lang="en-US" sz="2000" b="1" dirty="0"/>
          </a:p>
          <a:p>
            <a:pPr marL="34290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</a:rPr>
              <a:t>An ability to compute impedances and admittances of components and circuits. SO[1]</a:t>
            </a:r>
            <a:endParaRPr lang="en-US" sz="2000" dirty="0"/>
          </a:p>
          <a:p>
            <a:pPr marL="34290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</a:rPr>
              <a:t>An ability to compute responses of linear circuits with and without initial conditions via one-sided Laplace transform techniques. SO[1]</a:t>
            </a:r>
            <a:endParaRPr lang="en-US" sz="2000" dirty="0"/>
          </a:p>
          <a:p>
            <a:pPr marL="34290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</a:rPr>
              <a:t>An ability to compute responses to linear circuits using transfer function and convolution techniques. SO[1]</a:t>
            </a:r>
            <a:endParaRPr lang="en-US" sz="2000" dirty="0"/>
          </a:p>
          <a:p>
            <a:pPr marL="34290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</a:rPr>
              <a:t>An ability to analyze and compute responses of linear circuits containing mutually coupled inductors and ideal transformers in the s-domain. SO[1]</a:t>
            </a:r>
            <a:endParaRPr lang="en-US" sz="2000" dirty="0"/>
          </a:p>
          <a:p>
            <a:pPr marL="34290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</a:rPr>
              <a:t>An ability to analyze basic two port circuits using the various types of two port parameters and be able to construct such parameters from a given circuit. SO[1]</a:t>
            </a:r>
            <a:endParaRPr lang="en-US" sz="2000" dirty="0"/>
          </a:p>
          <a:p>
            <a:pPr marL="34290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</a:rPr>
              <a:t>An ability to analyze and design basic LP, BP, HP and resonant circuits in the s-domain. SO[1]</a:t>
            </a:r>
            <a:endParaRPr lang="en-US" sz="2000" dirty="0"/>
          </a:p>
          <a:p>
            <a:pPr marL="34290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</a:rPr>
              <a:t>an ability to work within a team, develop hands-on experience, draw conclusion and communicate results through the offered course project. SO[2,3,5]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1633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6004" y="1049195"/>
            <a:ext cx="108671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The equivalent inductance of </a:t>
            </a:r>
            <a:r>
              <a:rPr lang="en-US" sz="20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parallel inductors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is the reciprocal of the sum of the reciprocals of the individual inductances.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753385" y="5399264"/>
          <a:ext cx="4432391" cy="1072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444240" progId="Equation.3">
                  <p:embed/>
                </p:oleObj>
              </mc:Choice>
              <mc:Fallback>
                <p:oleObj name="Equation" r:id="rId2" imgW="18288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3385" y="5399264"/>
                        <a:ext cx="4432391" cy="1072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845439" y="381946"/>
            <a:ext cx="6429517" cy="646331"/>
          </a:xfr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Series and parallel inductors</a:t>
            </a:r>
            <a:endParaRPr lang="en-CA" sz="4000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162" y="1727369"/>
            <a:ext cx="4041985" cy="16989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672" y="3919929"/>
            <a:ext cx="1972963" cy="1692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834400"/>
                <a:ext cx="8315952" cy="32469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+…+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…+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…+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d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34400"/>
                <a:ext cx="8315952" cy="324697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3677048" y="5367716"/>
            <a:ext cx="4585063" cy="11355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770984" y="3432995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3790406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534150"/>
            <a:ext cx="381000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fld id="{FFCC9B03-4B15-400B-B1F4-61E3BFC76A11}" type="slidenum">
              <a:rPr lang="en-US" b="1" smtClean="0">
                <a:latin typeface="Times New Roman" pitchFamily="18" charset="0"/>
              </a:rPr>
              <a:pPr algn="ctr" eaLnBrk="1" hangingPunct="1"/>
              <a:t>31</a:t>
            </a:fld>
            <a:endParaRPr lang="en-US" b="1">
              <a:latin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39693" y="178308"/>
            <a:ext cx="25013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Capacitors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234855" y="824639"/>
            <a:ext cx="101535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A capacitor is a passive element designed to store energy in its electric field. </a:t>
            </a:r>
            <a:r>
              <a:rPr lang="en-US" sz="2400" dirty="0"/>
              <a:t>It consists of two conducting plates separated by an insulator (or dielectric).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47948" y="4218315"/>
            <a:ext cx="69507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Capacitance of a capacitor is the ratio of the charge on one plate to the voltage difference between the two plates, measured in farads (F).</a:t>
            </a:r>
          </a:p>
        </p:txBody>
      </p:sp>
      <p:sp>
        <p:nvSpPr>
          <p:cNvPr id="7" name="Rectangle 6"/>
          <p:cNvSpPr/>
          <p:nvPr/>
        </p:nvSpPr>
        <p:spPr>
          <a:xfrm>
            <a:off x="5971449" y="1873401"/>
            <a:ext cx="53619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1" dirty="0">
                <a:latin typeface="Times New Roman" panose="02020603050405020304" pitchFamily="18" charset="0"/>
              </a:rPr>
              <a:t>Fixed capacitors</a:t>
            </a:r>
            <a:endParaRPr lang="en-US" sz="2400" b="1" i="1" dirty="0"/>
          </a:p>
        </p:txBody>
      </p:sp>
      <p:graphicFrame>
        <p:nvGraphicFramePr>
          <p:cNvPr id="44" name="Object 9"/>
          <p:cNvGraphicFramePr>
            <a:graphicFrameLocks noChangeAspect="1"/>
          </p:cNvGraphicFramePr>
          <p:nvPr/>
        </p:nvGraphicFramePr>
        <p:xfrm>
          <a:off x="2836051" y="5674092"/>
          <a:ext cx="181927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080" imgH="203040" progId="Equation.3">
                  <p:embed/>
                </p:oleObj>
              </mc:Choice>
              <mc:Fallback>
                <p:oleObj name="Equation" r:id="rId2" imgW="622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051" y="5674092"/>
                        <a:ext cx="1819275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2804229" y="6259879"/>
            <a:ext cx="3813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NOTE: 1 farad </a:t>
            </a:r>
            <a:r>
              <a:rPr lang="en-US" sz="2000" b="1" dirty="0">
                <a:solidFill>
                  <a:srgbClr val="0000CC"/>
                </a:solidFill>
                <a:latin typeface="MTSY"/>
              </a:rPr>
              <a:t>= </a:t>
            </a:r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1 coulomb/volt.</a:t>
            </a:r>
            <a:endParaRPr lang="en-US" sz="2000" b="1" dirty="0">
              <a:solidFill>
                <a:srgbClr val="0000CC"/>
              </a:solidFill>
            </a:endParaRPr>
          </a:p>
        </p:txBody>
      </p:sp>
      <p:pic>
        <p:nvPicPr>
          <p:cNvPr id="220328" name="Picture 168" descr="Image result for capacito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477"/>
          <a:stretch/>
        </p:blipFill>
        <p:spPr bwMode="auto">
          <a:xfrm>
            <a:off x="1392256" y="1997857"/>
            <a:ext cx="2168362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330" name="Picture 170" descr="Image result for capacitor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0" t="18512" b="13063"/>
          <a:stretch/>
        </p:blipFill>
        <p:spPr bwMode="auto">
          <a:xfrm>
            <a:off x="10328854" y="2812898"/>
            <a:ext cx="1302327" cy="98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332" name="Picture 172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505" y="2665661"/>
            <a:ext cx="869661" cy="105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334" name="Picture 174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130" y="2617232"/>
            <a:ext cx="1455843" cy="124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5278581" y="2358074"/>
            <a:ext cx="2175629" cy="14523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564588" y="2358069"/>
            <a:ext cx="2175629" cy="14523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850596" y="2358064"/>
            <a:ext cx="2175629" cy="14523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37592" y="2316287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 Polyester capacitor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01650" y="2316529"/>
            <a:ext cx="187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Ceramic capacitor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875636" y="2335886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Electrolytic capacitor</a:t>
            </a:r>
            <a:endParaRPr lang="en-US" dirty="0">
              <a:solidFill>
                <a:srgbClr val="0000CC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823" y="4311430"/>
            <a:ext cx="1081871" cy="194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96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534150"/>
            <a:ext cx="381000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fld id="{FFCC9B03-4B15-400B-B1F4-61E3BFC76A11}" type="slidenum">
              <a:rPr lang="en-US" b="1" smtClean="0">
                <a:latin typeface="Times New Roman" pitchFamily="18" charset="0"/>
              </a:rPr>
              <a:pPr algn="ctr" eaLnBrk="1" hangingPunct="1"/>
              <a:t>32</a:t>
            </a:fld>
            <a:endParaRPr lang="en-US" b="1">
              <a:latin typeface="Times New Roman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41803" y="297853"/>
            <a:ext cx="103390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The current-voltage relationship of a capacitor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841803" y="1180907"/>
            <a:ext cx="8425466" cy="8679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/>
              <a:t>The charge, voltage and capacitance can be mathematically presented as:</a:t>
            </a:r>
          </a:p>
        </p:txBody>
      </p:sp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5398071" y="1482350"/>
          <a:ext cx="14478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4870" imgH="203024" progId="Equation.3">
                  <p:embed/>
                </p:oleObj>
              </mc:Choice>
              <mc:Fallback>
                <p:oleObj name="Equation" r:id="rId2" imgW="494870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071" y="1482350"/>
                        <a:ext cx="144780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1007212" y="2168483"/>
          <a:ext cx="1529927" cy="861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1000" imgH="406080" progId="Equation.3">
                  <p:embed/>
                </p:oleObj>
              </mc:Choice>
              <mc:Fallback>
                <p:oleObj name="Equation" r:id="rId4" imgW="7110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212" y="2168483"/>
                        <a:ext cx="1529927" cy="861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8070044" y="2087439"/>
          <a:ext cx="1545028" cy="974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34680" imgH="406080" progId="Equation.3">
                  <p:embed/>
                </p:oleObj>
              </mc:Choice>
              <mc:Fallback>
                <p:oleObj name="Equation" r:id="rId6" imgW="6346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0044" y="2087439"/>
                        <a:ext cx="1545028" cy="974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3305333" y="2346519"/>
            <a:ext cx="5074275" cy="8679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The current in the capacitors is: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41803" y="3198725"/>
            <a:ext cx="867276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where C is the capacitance of the capacitor measured in farad (F)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841803" y="3724798"/>
          <a:ext cx="6800711" cy="1017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77880" imgH="507960" progId="Equation.3">
                  <p:embed/>
                </p:oleObj>
              </mc:Choice>
              <mc:Fallback>
                <p:oleObj name="Equation" r:id="rId8" imgW="33778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803" y="3724798"/>
                        <a:ext cx="6800711" cy="10171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841803" y="4705685"/>
          <a:ext cx="3810912" cy="979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17360" imgH="495000" progId="Equation.3">
                  <p:embed/>
                </p:oleObj>
              </mc:Choice>
              <mc:Fallback>
                <p:oleObj name="Equation" r:id="rId10" imgW="19173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803" y="4705685"/>
                        <a:ext cx="3810912" cy="9798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7801518" y="3663724"/>
            <a:ext cx="4141100" cy="2836600"/>
            <a:chOff x="6845871" y="3704537"/>
            <a:chExt cx="4141100" cy="2836600"/>
          </a:xfrm>
          <a:noFill/>
        </p:grpSpPr>
        <p:sp>
          <p:nvSpPr>
            <p:cNvPr id="3" name="TextBox 2"/>
            <p:cNvSpPr txBox="1"/>
            <p:nvPr/>
          </p:nvSpPr>
          <p:spPr>
            <a:xfrm>
              <a:off x="6954592" y="3704537"/>
              <a:ext cx="3980862" cy="178510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u="sng" dirty="0">
                  <a:solidFill>
                    <a:srgbClr val="FF0000"/>
                  </a:solidFill>
                </a:rPr>
                <a:t>NOTE</a:t>
              </a:r>
            </a:p>
            <a:p>
              <a:pPr algn="ctr"/>
              <a:r>
                <a:rPr lang="en-US" sz="2000" dirty="0"/>
                <a:t>If a DC voltage is applied, the capacitor will be an </a:t>
              </a:r>
              <a:r>
                <a:rPr lang="en-US" sz="2000" b="1" u="sng" dirty="0">
                  <a:solidFill>
                    <a:srgbClr val="FF0000"/>
                  </a:solidFill>
                </a:rPr>
                <a:t>open circuit.</a:t>
              </a:r>
            </a:p>
            <a:p>
              <a:pPr algn="ctr"/>
              <a:endParaRPr lang="en-US" sz="1000" b="1" u="sng" dirty="0">
                <a:solidFill>
                  <a:srgbClr val="FF0000"/>
                </a:solidFill>
              </a:endParaRPr>
            </a:p>
            <a:p>
              <a:pPr algn="ctr"/>
              <a:r>
                <a:rPr lang="en-US" sz="2000" dirty="0"/>
                <a:t>The capacitor voltage </a:t>
              </a:r>
              <a:r>
                <a:rPr lang="en-US" sz="2000" b="1" u="sng" dirty="0">
                  <a:solidFill>
                    <a:srgbClr val="FF0000"/>
                  </a:solidFill>
                </a:rPr>
                <a:t>cannot change abruptly</a:t>
              </a:r>
              <a:r>
                <a:rPr lang="en-US" sz="2000" b="1" dirty="0"/>
                <a:t>.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pic>
          <p:nvPicPr>
            <p:cNvPr id="24" name="Picture 11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1513" y="5664304"/>
              <a:ext cx="996191" cy="7172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1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8891" y="5637542"/>
              <a:ext cx="964819" cy="7886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13"/>
            <p:cNvSpPr txBox="1">
              <a:spLocks noChangeArrowheads="1"/>
            </p:cNvSpPr>
            <p:nvPr/>
          </p:nvSpPr>
          <p:spPr bwMode="auto">
            <a:xfrm>
              <a:off x="10019765" y="5587030"/>
              <a:ext cx="967206" cy="9541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en-US" sz="1400" b="1" dirty="0">
                  <a:latin typeface="+mn-lt"/>
                  <a:cs typeface="Times New Roman" panose="02020603050405020304" pitchFamily="18" charset="0"/>
                </a:rPr>
                <a:t>Not allowable voltage change</a:t>
              </a:r>
            </a:p>
          </p:txBody>
        </p:sp>
        <p:sp>
          <p:nvSpPr>
            <p:cNvPr id="28" name="TextBox 13"/>
            <p:cNvSpPr txBox="1">
              <a:spLocks noChangeArrowheads="1"/>
            </p:cNvSpPr>
            <p:nvPr/>
          </p:nvSpPr>
          <p:spPr bwMode="auto">
            <a:xfrm>
              <a:off x="6845871" y="5661904"/>
              <a:ext cx="967206" cy="7386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en-US" sz="1400" b="1" dirty="0">
                  <a:latin typeface="+mn-lt"/>
                  <a:cs typeface="Times New Roman" panose="02020603050405020304" pitchFamily="18" charset="0"/>
                </a:rPr>
                <a:t>allowable voltage change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023" y="1048896"/>
            <a:ext cx="2516427" cy="96378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592559" y="2444451"/>
            <a:ext cx="677291" cy="39244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000678" y="2012676"/>
            <a:ext cx="1752922" cy="12017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642514" y="3624229"/>
            <a:ext cx="4511424" cy="29099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6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534150"/>
            <a:ext cx="381000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fld id="{FFCC9B03-4B15-400B-B1F4-61E3BFC76A11}" type="slidenum">
              <a:rPr lang="en-US" b="1" smtClean="0">
                <a:latin typeface="Times New Roman" pitchFamily="18" charset="0"/>
              </a:rPr>
              <a:pPr algn="ctr" eaLnBrk="1" hangingPunct="1"/>
              <a:t>33</a:t>
            </a:fld>
            <a:endParaRPr lang="en-US" b="1">
              <a:latin typeface="Times New Roman" pitchFamily="18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218799" y="622728"/>
            <a:ext cx="8201853" cy="99695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en-US" dirty="0">
                <a:solidFill>
                  <a:srgbClr val="C00000"/>
                </a:solidFill>
              </a:rPr>
              <a:t>Find the voltage across a capacitor of 2 micro Farads holding 100 micro Coulomb of charge.</a:t>
            </a: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/>
        </p:nvGraphicFramePr>
        <p:xfrm>
          <a:off x="2218799" y="1699467"/>
          <a:ext cx="1508074" cy="485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080" imgH="203040" progId="Equation.3">
                  <p:embed/>
                </p:oleObj>
              </mc:Choice>
              <mc:Fallback>
                <p:oleObj name="Equation" r:id="rId2" imgW="622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8799" y="1699467"/>
                        <a:ext cx="1508074" cy="485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/>
          <p:cNvGraphicFramePr>
            <a:graphicFrameLocks noChangeAspect="1"/>
          </p:cNvGraphicFramePr>
          <p:nvPr/>
        </p:nvGraphicFramePr>
        <p:xfrm>
          <a:off x="2218799" y="2207837"/>
          <a:ext cx="37131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63560" imgH="419040" progId="Equation.3">
                  <p:embed/>
                </p:oleObj>
              </mc:Choice>
              <mc:Fallback>
                <p:oleObj name="Equation" r:id="rId4" imgW="1663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8799" y="2207837"/>
                        <a:ext cx="37131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2105792" y="3209817"/>
            <a:ext cx="9754673" cy="164742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solidFill>
                  <a:srgbClr val="C00000"/>
                </a:solidFill>
              </a:rPr>
              <a:t>Determine the voltage across a 2 </a:t>
            </a:r>
            <a:r>
              <a:rPr lang="en-US" i="1" dirty="0">
                <a:solidFill>
                  <a:srgbClr val="C00000"/>
                </a:solidFill>
              </a:rPr>
              <a:t>μ</a:t>
            </a:r>
            <a:r>
              <a:rPr lang="en-US" dirty="0">
                <a:solidFill>
                  <a:srgbClr val="C00000"/>
                </a:solidFill>
              </a:rPr>
              <a:t>F capacitor if the current passing through it is:  </a:t>
            </a:r>
            <a:r>
              <a:rPr lang="en-US" b="1" i="1" dirty="0" err="1">
                <a:solidFill>
                  <a:srgbClr val="C00000"/>
                </a:solidFill>
              </a:rPr>
              <a:t>i</a:t>
            </a:r>
            <a:r>
              <a:rPr lang="en-US" b="1" i="1" dirty="0">
                <a:solidFill>
                  <a:srgbClr val="C00000"/>
                </a:solidFill>
              </a:rPr>
              <a:t>(t) = 6e</a:t>
            </a:r>
            <a:r>
              <a:rPr lang="en-US" b="1" i="1" baseline="30000" dirty="0">
                <a:solidFill>
                  <a:srgbClr val="C00000"/>
                </a:solidFill>
              </a:rPr>
              <a:t>−3000t</a:t>
            </a:r>
            <a:r>
              <a:rPr lang="en-US" b="1" i="1" dirty="0">
                <a:solidFill>
                  <a:srgbClr val="C00000"/>
                </a:solidFill>
              </a:rPr>
              <a:t> mA.      </a:t>
            </a:r>
            <a:r>
              <a:rPr lang="en-US" altLang="zh-TW" dirty="0">
                <a:solidFill>
                  <a:srgbClr val="C00000"/>
                </a:solidFill>
              </a:rPr>
              <a:t>Assume v(0) =0. </a:t>
            </a:r>
            <a:endParaRPr lang="en-US" altLang="en-US" dirty="0">
              <a:solidFill>
                <a:srgbClr val="C00000"/>
              </a:solidFill>
            </a:endParaRPr>
          </a:p>
          <a:p>
            <a:endParaRPr lang="en-US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5024442" y="4118131"/>
          <a:ext cx="3950407" cy="1015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17360" imgH="495000" progId="Equation.3">
                  <p:embed/>
                </p:oleObj>
              </mc:Choice>
              <mc:Fallback>
                <p:oleObj name="Equation" r:id="rId6" imgW="19173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42" y="4118131"/>
                        <a:ext cx="3950407" cy="1015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572238" y="4931925"/>
          <a:ext cx="4854814" cy="935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25680" imgH="469800" progId="Equation.3">
                  <p:embed/>
                </p:oleObj>
              </mc:Choice>
              <mc:Fallback>
                <p:oleObj name="Equation" r:id="rId8" imgW="24256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238" y="4931925"/>
                        <a:ext cx="4854814" cy="935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4043363" y="5907088"/>
          <a:ext cx="5907087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47760" imgH="419040" progId="Equation.3">
                  <p:embed/>
                </p:oleObj>
              </mc:Choice>
              <mc:Fallback>
                <p:oleObj name="Equation" r:id="rId10" imgW="3047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363" y="5907088"/>
                        <a:ext cx="5907087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767761" y="622728"/>
            <a:ext cx="126695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  <a:latin typeface="GillSans-Bold"/>
              </a:rPr>
              <a:t>Example</a:t>
            </a:r>
            <a:endParaRPr lang="en-US" sz="2000" i="1" dirty="0">
              <a:solidFill>
                <a:srgbClr val="0000FF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849" y="1296274"/>
            <a:ext cx="2516427" cy="96378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654754" y="3209817"/>
            <a:ext cx="126695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  <a:latin typeface="GillSans-Bold"/>
              </a:rPr>
              <a:t>Example</a:t>
            </a:r>
            <a:endParaRPr lang="en-US" sz="2000" i="1" dirty="0">
              <a:solidFill>
                <a:srgbClr val="0000FF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75018" y="5907034"/>
            <a:ext cx="5098473" cy="8694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7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534150"/>
            <a:ext cx="381000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fld id="{FFCC9B03-4B15-400B-B1F4-61E3BFC76A11}" type="slidenum">
              <a:rPr lang="en-US" b="1" smtClean="0">
                <a:latin typeface="Times New Roman" pitchFamily="18" charset="0"/>
              </a:rPr>
              <a:pPr algn="ctr" eaLnBrk="1" hangingPunct="1"/>
              <a:t>34</a:t>
            </a:fld>
            <a:endParaRPr lang="en-US" b="1"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094522"/>
            <a:ext cx="115118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The equivalent capacitance of </a:t>
            </a:r>
            <a:r>
              <a:rPr lang="en-US" sz="2400" b="1" i="1" dirty="0"/>
              <a:t>N </a:t>
            </a:r>
            <a:r>
              <a:rPr lang="en-US" sz="2400" b="1" dirty="0"/>
              <a:t>parallel-connected capacitors is the sum of the individual capacitances.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931727" y="375765"/>
            <a:ext cx="65850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0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Series and parallel capacitors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314" y="4373705"/>
            <a:ext cx="1938665" cy="14979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6831" y="1788451"/>
                <a:ext cx="5440110" cy="35927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ince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31" y="1788451"/>
                <a:ext cx="5440110" cy="3592778"/>
              </a:xfrm>
              <a:prstGeom prst="rect">
                <a:avLst/>
              </a:prstGeom>
              <a:blipFill rotWithShape="0">
                <a:blip r:embed="rId3"/>
                <a:stretch>
                  <a:fillRect l="-3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51799" y="5511979"/>
                <a:ext cx="5029134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400" dirty="0"/>
                            <m:t> 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99" y="5511979"/>
                <a:ext cx="5029134" cy="10384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/>
          <p:cNvSpPr/>
          <p:nvPr/>
        </p:nvSpPr>
        <p:spPr>
          <a:xfrm>
            <a:off x="651799" y="5511979"/>
            <a:ext cx="5234622" cy="11459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708" y="2164058"/>
            <a:ext cx="4980865" cy="188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685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534150"/>
            <a:ext cx="381000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fld id="{FFCC9B03-4B15-400B-B1F4-61E3BFC76A11}" type="slidenum">
              <a:rPr lang="en-US" b="1" smtClean="0">
                <a:latin typeface="Times New Roman" pitchFamily="18" charset="0"/>
              </a:rPr>
              <a:pPr algn="ctr" eaLnBrk="1" hangingPunct="1"/>
              <a:t>35</a:t>
            </a:fld>
            <a:endParaRPr lang="en-US" b="1"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7846" y="1094416"/>
            <a:ext cx="115118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equivalent capacitance of </a:t>
            </a:r>
            <a:r>
              <a:rPr lang="en-US" sz="2400" i="1" dirty="0"/>
              <a:t>N </a:t>
            </a:r>
            <a:r>
              <a:rPr lang="en-US" sz="2400" dirty="0"/>
              <a:t>series-connected capacitors is the inverse of the sum of the inverses of the individual capacitances.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72093" y="395537"/>
            <a:ext cx="65850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0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Series and parallel capacitors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1930386"/>
                <a:ext cx="8900861" cy="48229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  <a:p>
                <a:pPr>
                  <a:spcAft>
                    <a:spcPts val="1200"/>
                  </a:spcAft>
                </a:pPr>
                <a:r>
                  <a:rPr lang="en-US" sz="2000" b="1" dirty="0"/>
                  <a:t>S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𝐢𝐧𝐜𝐞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den>
                    </m:f>
                    <m:nary>
                      <m:nary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sub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𝒅𝒕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endParaRPr lang="en-US" sz="2000" b="1" dirty="0"/>
              </a:p>
              <a:p>
                <a:pPr algn="ct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𝒅𝒕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𝒅𝒕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000" b="1" dirty="0"/>
              </a:p>
              <a:p>
                <a:pPr algn="ct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nary>
                        <m:nary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000" b="1" dirty="0"/>
              </a:p>
              <a:p>
                <a:pPr algn="ct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𝒆𝒒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000" b="1" dirty="0"/>
              </a:p>
              <a:p>
                <a:pPr algn="ct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800" b="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800" b="0" i="1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930386"/>
                <a:ext cx="8900861" cy="4822987"/>
              </a:xfrm>
              <a:prstGeom prst="rect">
                <a:avLst/>
              </a:prstGeom>
              <a:blipFill rotWithShape="0">
                <a:blip r:embed="rId3"/>
                <a:stretch>
                  <a:fillRect l="-1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2142230" y="5529259"/>
            <a:ext cx="5172075" cy="11605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780" y="1460278"/>
            <a:ext cx="4387158" cy="18348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861" y="3378152"/>
            <a:ext cx="2136867" cy="192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25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534150"/>
            <a:ext cx="381000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fld id="{FFCC9B03-4B15-400B-B1F4-61E3BFC76A11}" type="slidenum">
              <a:rPr lang="en-US" b="1" smtClean="0">
                <a:latin typeface="Times New Roman" pitchFamily="18" charset="0"/>
              </a:rPr>
              <a:pPr algn="ctr" eaLnBrk="1" hangingPunct="1"/>
              <a:t>36</a:t>
            </a:fld>
            <a:endParaRPr lang="en-US" b="1"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02171" y="1352103"/>
            <a:ext cx="83410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Find the equivalent capacitance seen between terminals a and b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65" y="1950699"/>
            <a:ext cx="5754917" cy="20294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022" y="5214267"/>
            <a:ext cx="2260738" cy="6272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02171" y="362619"/>
            <a:ext cx="207242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</a:t>
            </a:r>
            <a:endParaRPr lang="en-US" sz="2000" i="1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634631" y="3419605"/>
            <a:ext cx="463462" cy="1"/>
          </a:xfrm>
          <a:prstGeom prst="straightConnector1">
            <a:avLst/>
          </a:prstGeom>
          <a:ln>
            <a:solidFill>
              <a:srgbClr val="33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986720" y="3419605"/>
            <a:ext cx="463462" cy="1"/>
          </a:xfrm>
          <a:prstGeom prst="straightConnector1">
            <a:avLst/>
          </a:prstGeom>
          <a:ln>
            <a:solidFill>
              <a:srgbClr val="33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50182" y="323493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19310" y="323493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0864" y="4160629"/>
            <a:ext cx="2335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C2=(20*5/25)+6=10</a:t>
            </a:r>
            <a:r>
              <a:rPr lang="en-US" i="1" dirty="0"/>
              <a:t> μ</a:t>
            </a:r>
            <a:r>
              <a:rPr lang="en-US" dirty="0"/>
              <a:t>F</a:t>
            </a:r>
          </a:p>
          <a:p>
            <a:endParaRPr lang="en-US" dirty="0"/>
          </a:p>
          <a:p>
            <a:r>
              <a:rPr lang="en-US" dirty="0"/>
              <a:t>C1=C2+10=30</a:t>
            </a:r>
            <a:r>
              <a:rPr lang="en-US" i="1" dirty="0"/>
              <a:t> μ</a:t>
            </a:r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86989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456CA21-4250-DAC0-C19A-4E3878B37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657727"/>
              </p:ext>
            </p:extLst>
          </p:nvPr>
        </p:nvGraphicFramePr>
        <p:xfrm>
          <a:off x="1624314" y="876696"/>
          <a:ext cx="9607115" cy="5418268"/>
        </p:xfrm>
        <a:graphic>
          <a:graphicData uri="http://schemas.openxmlformats.org/drawingml/2006/table">
            <a:tbl>
              <a:tblPr firstRow="1" firstCol="1"/>
              <a:tblGrid>
                <a:gridCol w="3216043">
                  <a:extLst>
                    <a:ext uri="{9D8B030D-6E8A-4147-A177-3AD203B41FA5}">
                      <a16:colId xmlns:a16="http://schemas.microsoft.com/office/drawing/2014/main" val="1218530602"/>
                    </a:ext>
                  </a:extLst>
                </a:gridCol>
                <a:gridCol w="2257103">
                  <a:extLst>
                    <a:ext uri="{9D8B030D-6E8A-4147-A177-3AD203B41FA5}">
                      <a16:colId xmlns:a16="http://schemas.microsoft.com/office/drawing/2014/main" val="4085551702"/>
                    </a:ext>
                  </a:extLst>
                </a:gridCol>
                <a:gridCol w="2404349">
                  <a:extLst>
                    <a:ext uri="{9D8B030D-6E8A-4147-A177-3AD203B41FA5}">
                      <a16:colId xmlns:a16="http://schemas.microsoft.com/office/drawing/2014/main" val="1575312732"/>
                    </a:ext>
                  </a:extLst>
                </a:gridCol>
                <a:gridCol w="1729620">
                  <a:extLst>
                    <a:ext uri="{9D8B030D-6E8A-4147-A177-3AD203B41FA5}">
                      <a16:colId xmlns:a16="http://schemas.microsoft.com/office/drawing/2014/main" val="2487411157"/>
                    </a:ext>
                  </a:extLst>
                </a:gridCol>
              </a:tblGrid>
              <a:tr h="47657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322" marR="106322" marT="1476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Assessment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762" marR="141762" marT="70881" marB="708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Weight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322" marR="106322" marT="1476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904949"/>
                  </a:ext>
                </a:extLst>
              </a:tr>
              <a:tr h="49381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Attendance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322" marR="106322" marT="1476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762" marR="141762" marT="70881" marB="708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322" marR="106322" marT="1476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942049"/>
                  </a:ext>
                </a:extLst>
              </a:tr>
              <a:tr h="621792"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Assignments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762" marR="141762" marT="70881" marB="70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PD1 – Conceptual Design Presentation (Week 10)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762" marR="141762" marT="70881" marB="70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x 10%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762" marR="141762" marT="70881" marB="708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457294"/>
                  </a:ext>
                </a:extLst>
              </a:tr>
              <a:tr h="579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PD2 – Technical Report (10%) (Week 12)</a:t>
                      </a:r>
                      <a:r>
                        <a:rPr lang="en-US" sz="1700" b="0" i="0" u="none" strike="noStrike" dirty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41762" marR="141762" marT="70881" marB="70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PD2 – Prototype Demonstration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300" marR="114300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538530"/>
                  </a:ext>
                </a:extLst>
              </a:tr>
              <a:tr h="521208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762" marR="141762" marT="70881" marB="70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PD3 – Prototype Demonstration </a:t>
                      </a:r>
                      <a:r>
                        <a:rPr lang="en-US" sz="1700" b="0" i="0" u="none" strike="noStrike" dirty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(10%) (Week 14)</a:t>
                      </a:r>
                    </a:p>
                  </a:txBody>
                  <a:tcPr marL="141762" marR="141762" marT="70881" marB="70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762" marR="141762" marT="70881" marB="70881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628997"/>
                  </a:ext>
                </a:extLst>
              </a:tr>
              <a:tr h="43542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Graded Class Activity (GCA)</a:t>
                      </a:r>
                      <a:endParaRPr lang="en-US" sz="17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1762" marR="141762" marT="70881" marB="708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GCA – 1 (Week 6, L2)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762" marR="141762" marT="70881" marB="708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x 10%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762" marR="141762" marT="70881" marB="708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676992"/>
                  </a:ext>
                </a:extLst>
              </a:tr>
              <a:tr h="43542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GCA – 2 (Week 11, L2)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762" marR="141762" marT="70881" marB="708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627201"/>
                  </a:ext>
                </a:extLst>
              </a:tr>
              <a:tr h="43542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Moodle Quiz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322" marR="106322" marT="1476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Quiz (Week 4)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762" marR="141762" marT="70881" marB="708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322" marR="106322" marT="1476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082235"/>
                  </a:ext>
                </a:extLst>
              </a:tr>
              <a:tr h="43542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Midterm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322" marR="106322" marT="1476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Week 8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762" marR="141762" marT="70881" marB="708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322" marR="106322" marT="1476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314176"/>
                  </a:ext>
                </a:extLst>
              </a:tr>
              <a:tr h="43542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Final exam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322" marR="106322" marT="1476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Week 16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762" marR="141762" marT="70881" marB="708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322" marR="106322" marT="1476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988788"/>
                  </a:ext>
                </a:extLst>
              </a:tr>
              <a:tr h="349583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322" marR="106322" marT="1476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322" marR="106322" marT="1476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2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322" marR="106322" marT="1476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2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322" marR="106322" marT="1476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284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47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Revision on EE201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89664630-A949-4BB8-BE6C-E90BA7D8F6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1" y="1582738"/>
          <a:ext cx="2162175" cy="392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218893" imgH="2212665" progId="">
                  <p:embed/>
                </p:oleObj>
              </mc:Choice>
              <mc:Fallback>
                <p:oleObj r:id="rId3" imgW="1218893" imgH="2212665" progId="">
                  <p:embed/>
                  <p:pic>
                    <p:nvPicPr>
                      <p:cNvPr id="205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1582738"/>
                        <a:ext cx="2162175" cy="392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CC31B4BC-FE86-482F-B17C-A8CE112472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1616076"/>
          <a:ext cx="2120900" cy="377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163846" imgH="2072118" progId="">
                  <p:embed/>
                </p:oleObj>
              </mc:Choice>
              <mc:Fallback>
                <p:oleObj r:id="rId5" imgW="1163846" imgH="2072118" progId="">
                  <p:embed/>
                  <p:pic>
                    <p:nvPicPr>
                      <p:cNvPr id="205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616076"/>
                        <a:ext cx="2120900" cy="377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id="{F7C17A27-61AE-43EB-A240-4439AF51EC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05801" y="1655764"/>
          <a:ext cx="2093913" cy="369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450794" imgH="4330159" progId="">
                  <p:embed/>
                </p:oleObj>
              </mc:Choice>
              <mc:Fallback>
                <p:oleObj r:id="rId7" imgW="2450794" imgH="4330159" progId="">
                  <p:embed/>
                  <p:pic>
                    <p:nvPicPr>
                      <p:cNvPr id="20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1" y="1655764"/>
                        <a:ext cx="2093913" cy="369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5">
            <a:extLst>
              <a:ext uri="{FF2B5EF4-FFF2-40B4-BE49-F238E27FC236}">
                <a16:creationId xmlns:a16="http://schemas.microsoft.com/office/drawing/2014/main" id="{13723FBE-441E-4A84-8D9A-4E57F07B5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6019800"/>
            <a:ext cx="12493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>
                <a:solidFill>
                  <a:srgbClr val="0033CC"/>
                </a:solidFill>
                <a:latin typeface="Cambria" pitchFamily="18" charset="0"/>
              </a:rPr>
              <a:t>Resistor</a:t>
            </a:r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481EBAF2-0D94-4B41-92E4-157A809BA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6019800"/>
            <a:ext cx="13049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0033CC"/>
                </a:solidFill>
                <a:latin typeface="Cambria" pitchFamily="18" charset="0"/>
              </a:rPr>
              <a:t>Inductor</a:t>
            </a: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92C0001C-6B81-4A01-B71B-6CBAFD52C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5943600"/>
            <a:ext cx="14176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>
                <a:solidFill>
                  <a:srgbClr val="0033CC"/>
                </a:solidFill>
                <a:latin typeface="Cambria" pitchFamily="18" charset="0"/>
              </a:rPr>
              <a:t>Capacitor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082CE-5815-D0B7-E689-6A0CEDE6876A}"/>
              </a:ext>
            </a:extLst>
          </p:cNvPr>
          <p:cNvSpPr txBox="1"/>
          <p:nvPr/>
        </p:nvSpPr>
        <p:spPr>
          <a:xfrm>
            <a:off x="2024271" y="416067"/>
            <a:ext cx="39439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Passive Elements</a:t>
            </a:r>
          </a:p>
        </p:txBody>
      </p:sp>
    </p:spTree>
    <p:extLst>
      <p:ext uri="{BB962C8B-B14F-4D97-AF65-F5344CB8AC3E}">
        <p14:creationId xmlns:p14="http://schemas.microsoft.com/office/powerpoint/2010/main" val="749428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ستطيل مستدير الزوايا 7"/>
          <p:cNvSpPr/>
          <p:nvPr/>
        </p:nvSpPr>
        <p:spPr>
          <a:xfrm>
            <a:off x="4495800" y="5257800"/>
            <a:ext cx="3505200" cy="12192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rgbClr val="7030A0"/>
                </a:solidFill>
                <a:latin typeface="Cambria" pitchFamily="18" charset="0"/>
              </a:rPr>
              <a:t>V = I×R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914400"/>
            <a:ext cx="425164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مربع نص 2"/>
          <p:cNvSpPr txBox="1"/>
          <p:nvPr/>
        </p:nvSpPr>
        <p:spPr>
          <a:xfrm>
            <a:off x="1768156" y="290632"/>
            <a:ext cx="2578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Ohm’s Law</a:t>
            </a:r>
          </a:p>
        </p:txBody>
      </p:sp>
      <p:sp>
        <p:nvSpPr>
          <p:cNvPr id="4" name="مربع نص 3"/>
          <p:cNvSpPr txBox="1"/>
          <p:nvPr/>
        </p:nvSpPr>
        <p:spPr>
          <a:xfrm>
            <a:off x="1752600" y="1143000"/>
            <a:ext cx="4038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i="1" dirty="0">
                <a:solidFill>
                  <a:srgbClr val="002060"/>
                </a:solidFill>
                <a:latin typeface="Cambria" pitchFamily="18" charset="0"/>
              </a:rPr>
              <a:t>Ohm’s law states that the voltage “V” across a resistor “R” is directly proportional to the current “I” flowing through the resistor  </a:t>
            </a:r>
          </a:p>
        </p:txBody>
      </p:sp>
    </p:spTree>
    <p:extLst>
      <p:ext uri="{BB962C8B-B14F-4D97-AF65-F5344CB8AC3E}">
        <p14:creationId xmlns:p14="http://schemas.microsoft.com/office/powerpoint/2010/main" val="899166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1676400" y="381001"/>
            <a:ext cx="8686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Cambria" pitchFamily="18" charset="0"/>
              </a:rPr>
              <a:t>As </a:t>
            </a:r>
            <a:r>
              <a:rPr lang="en-US" sz="2800" dirty="0">
                <a:solidFill>
                  <a:srgbClr val="FF0000"/>
                </a:solidFill>
                <a:latin typeface="Cambria" pitchFamily="18" charset="0"/>
              </a:rPr>
              <a:t>R</a:t>
            </a:r>
            <a:r>
              <a:rPr lang="en-US" sz="2800" dirty="0">
                <a:latin typeface="Cambria" pitchFamily="18" charset="0"/>
              </a:rPr>
              <a:t> varies from </a:t>
            </a:r>
            <a:r>
              <a:rPr lang="en-US" sz="2800" dirty="0">
                <a:solidFill>
                  <a:srgbClr val="FF0000"/>
                </a:solidFill>
                <a:latin typeface="Cambria" pitchFamily="18" charset="0"/>
              </a:rPr>
              <a:t>zero</a:t>
            </a:r>
            <a:r>
              <a:rPr lang="en-US" sz="2800" dirty="0">
                <a:latin typeface="Cambria" pitchFamily="18" charset="0"/>
              </a:rPr>
              <a:t> to </a:t>
            </a:r>
            <a:r>
              <a:rPr lang="en-US" sz="2800" dirty="0">
                <a:solidFill>
                  <a:srgbClr val="FF0000"/>
                </a:solidFill>
                <a:latin typeface="Cambria" pitchFamily="18" charset="0"/>
              </a:rPr>
              <a:t>infinity</a:t>
            </a:r>
            <a:r>
              <a:rPr lang="en-US" sz="2800" dirty="0">
                <a:latin typeface="Cambria" pitchFamily="18" charset="0"/>
              </a:rPr>
              <a:t>, it is necessary to study the relation between </a:t>
            </a:r>
            <a:r>
              <a:rPr lang="en-US" sz="2800" i="1" dirty="0">
                <a:solidFill>
                  <a:srgbClr val="7030A0"/>
                </a:solidFill>
                <a:latin typeface="Cambria" pitchFamily="18" charset="0"/>
              </a:rPr>
              <a:t>V</a:t>
            </a:r>
            <a:r>
              <a:rPr lang="en-US" sz="2800" dirty="0">
                <a:latin typeface="Cambria" pitchFamily="18" charset="0"/>
              </a:rPr>
              <a:t> and </a:t>
            </a:r>
            <a:r>
              <a:rPr lang="en-US" sz="2800" i="1" dirty="0">
                <a:solidFill>
                  <a:srgbClr val="7030A0"/>
                </a:solidFill>
                <a:latin typeface="Cambria" pitchFamily="18" charset="0"/>
              </a:rPr>
              <a:t>I</a:t>
            </a:r>
            <a:r>
              <a:rPr lang="en-US" sz="2800" dirty="0">
                <a:latin typeface="Cambria" pitchFamily="18" charset="0"/>
              </a:rPr>
              <a:t> at the extreme values of </a:t>
            </a:r>
            <a:r>
              <a:rPr lang="en-US" sz="2800" i="1" dirty="0">
                <a:solidFill>
                  <a:srgbClr val="7030A0"/>
                </a:solidFill>
                <a:latin typeface="Cambria" pitchFamily="18" charset="0"/>
              </a:rPr>
              <a:t>R</a:t>
            </a:r>
            <a:r>
              <a:rPr lang="en-US" sz="2800" dirty="0">
                <a:latin typeface="Cambria" pitchFamily="18" charset="0"/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209800"/>
            <a:ext cx="3733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مربع نص 3"/>
          <p:cNvSpPr txBox="1"/>
          <p:nvPr/>
        </p:nvSpPr>
        <p:spPr>
          <a:xfrm>
            <a:off x="2209801" y="5486401"/>
            <a:ext cx="2518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itchFamily="18" charset="0"/>
              </a:rPr>
              <a:t>Short Circuit Case</a:t>
            </a:r>
          </a:p>
          <a:p>
            <a:pPr algn="ctr"/>
            <a:r>
              <a:rPr lang="en-US" sz="2400" dirty="0">
                <a:latin typeface="Cambria" pitchFamily="18" charset="0"/>
              </a:rPr>
              <a:t>R = zero, V = zero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2057400"/>
            <a:ext cx="3581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مربع نص 5"/>
          <p:cNvSpPr txBox="1"/>
          <p:nvPr/>
        </p:nvSpPr>
        <p:spPr>
          <a:xfrm>
            <a:off x="6629401" y="5410201"/>
            <a:ext cx="2518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itchFamily="18" charset="0"/>
              </a:rPr>
              <a:t>Open Circuit Case</a:t>
            </a:r>
          </a:p>
          <a:p>
            <a:pPr algn="ctr"/>
            <a:r>
              <a:rPr lang="en-US" sz="2400" dirty="0">
                <a:latin typeface="Cambria" pitchFamily="18" charset="0"/>
              </a:rPr>
              <a:t>R = ∞, I = zero</a:t>
            </a:r>
          </a:p>
        </p:txBody>
      </p:sp>
    </p:spTree>
    <p:extLst>
      <p:ext uri="{BB962C8B-B14F-4D97-AF65-F5344CB8AC3E}">
        <p14:creationId xmlns:p14="http://schemas.microsoft.com/office/powerpoint/2010/main" val="251545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1618" y="1066801"/>
            <a:ext cx="6368143" cy="522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مربع نص 2"/>
          <p:cNvSpPr txBox="1"/>
          <p:nvPr/>
        </p:nvSpPr>
        <p:spPr>
          <a:xfrm>
            <a:off x="2819401" y="228600"/>
            <a:ext cx="7012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V-I characteristics according to Ohm’s law</a:t>
            </a:r>
          </a:p>
        </p:txBody>
      </p:sp>
      <p:sp>
        <p:nvSpPr>
          <p:cNvPr id="5" name="مستطيل مستدير الزوايا 4"/>
          <p:cNvSpPr/>
          <p:nvPr/>
        </p:nvSpPr>
        <p:spPr>
          <a:xfrm>
            <a:off x="8686800" y="1676400"/>
            <a:ext cx="1447800" cy="9144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mbria" pitchFamily="18" charset="0"/>
              </a:rPr>
              <a:t>V = I×R</a:t>
            </a:r>
          </a:p>
        </p:txBody>
      </p:sp>
      <p:sp>
        <p:nvSpPr>
          <p:cNvPr id="6" name="مستطيل مستدير الزوايا 5"/>
          <p:cNvSpPr/>
          <p:nvPr/>
        </p:nvSpPr>
        <p:spPr>
          <a:xfrm>
            <a:off x="8686800" y="3200400"/>
            <a:ext cx="144780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mbria" pitchFamily="18" charset="0"/>
              </a:rPr>
              <a:t>I = V/R</a:t>
            </a:r>
          </a:p>
        </p:txBody>
      </p:sp>
      <p:sp>
        <p:nvSpPr>
          <p:cNvPr id="7" name="مستطيل مستدير الزوايا 6"/>
          <p:cNvSpPr/>
          <p:nvPr/>
        </p:nvSpPr>
        <p:spPr>
          <a:xfrm>
            <a:off x="8686800" y="4724400"/>
            <a:ext cx="1447800" cy="914400"/>
          </a:xfrm>
          <a:prstGeom prst="roundRect">
            <a:avLst/>
          </a:prstGeom>
          <a:solidFill>
            <a:srgbClr val="FF66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mbria" pitchFamily="18" charset="0"/>
              </a:rPr>
              <a:t>R = V/I</a:t>
            </a:r>
          </a:p>
        </p:txBody>
      </p:sp>
    </p:spTree>
    <p:extLst>
      <p:ext uri="{BB962C8B-B14F-4D97-AF65-F5344CB8AC3E}">
        <p14:creationId xmlns:p14="http://schemas.microsoft.com/office/powerpoint/2010/main" val="338200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1870</Words>
  <Application>Microsoft Office PowerPoint</Application>
  <PresentationFormat>Widescreen</PresentationFormat>
  <Paragraphs>256</Paragraphs>
  <Slides>36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0" baseType="lpstr">
      <vt:lpstr>Arial</vt:lpstr>
      <vt:lpstr>Calibri</vt:lpstr>
      <vt:lpstr>Calibri Light</vt:lpstr>
      <vt:lpstr>Cambria</vt:lpstr>
      <vt:lpstr>Cambria Math</vt:lpstr>
      <vt:lpstr>Courier New</vt:lpstr>
      <vt:lpstr>GillSans-Bold</vt:lpstr>
      <vt:lpstr>Lucida Sans</vt:lpstr>
      <vt:lpstr>MTSY</vt:lpstr>
      <vt:lpstr>Palatino Linotype</vt:lpstr>
      <vt:lpstr>Times New Roman</vt:lpstr>
      <vt:lpstr>Wingdings</vt:lpstr>
      <vt:lpstr>Office Theme</vt:lpstr>
      <vt:lpstr>Equation</vt:lpstr>
      <vt:lpstr>Introduction</vt:lpstr>
      <vt:lpstr>PowerPoint Presentation</vt:lpstr>
      <vt:lpstr>PowerPoint Presentation</vt:lpstr>
      <vt:lpstr>PowerPoint Presentation</vt:lpstr>
      <vt:lpstr>Revision on EE201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Inductors</vt:lpstr>
      <vt:lpstr>Current voltage relationship of an inductor</vt:lpstr>
      <vt:lpstr>PowerPoint Presentation</vt:lpstr>
      <vt:lpstr>Series and parallel inductors</vt:lpstr>
      <vt:lpstr>Series and parallel inductors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Muhammad Nadeem</cp:lastModifiedBy>
  <cp:revision>44</cp:revision>
  <dcterms:created xsi:type="dcterms:W3CDTF">2017-10-25T09:04:12Z</dcterms:created>
  <dcterms:modified xsi:type="dcterms:W3CDTF">2024-01-31T08:17:17Z</dcterms:modified>
</cp:coreProperties>
</file>