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9"/>
  </p:notesMasterIdLst>
  <p:sldIdLst>
    <p:sldId id="431" r:id="rId2"/>
    <p:sldId id="303" r:id="rId3"/>
    <p:sldId id="304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43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75" autoAdjust="0"/>
    <p:restoredTop sz="94666"/>
  </p:normalViewPr>
  <p:slideViewPr>
    <p:cSldViewPr snapToGrid="0" snapToObjects="1">
      <p:cViewPr varScale="1">
        <p:scale>
          <a:sx n="105" d="100"/>
          <a:sy n="105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97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DD6BC04-BA9B-4E71-A913-5B8A62CCF22A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221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2911C8-1167-49D7-9126-4039C4336EE2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950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A4D8B31-F9E2-485A-8CD6-7BBBE7ACCAB1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567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C35A45-5037-43E9-8AF8-5B3637B49918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823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4A79C5-F41D-4C25-9A95-0D196EFD88B0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570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73C780B-DCA4-452D-A7F8-4D12F65D90CB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139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2DD356-DAC6-4B4C-A604-83F0DDC2A7F2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5250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746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003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782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97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C4E5-55F7-DB05-186B-06791E1D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A35ED-DF99-6958-28FA-33A93BB97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3DB0-5264-6061-D4B6-AE3D944FC83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C615E-9D94-7E15-4EC3-69D6111D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47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0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69E0535-6FD9-4D8F-80CA-FF7A96DB665F}"/>
              </a:ext>
            </a:extLst>
          </p:cNvPr>
          <p:cNvSpPr/>
          <p:nvPr userDrawn="1"/>
        </p:nvSpPr>
        <p:spPr>
          <a:xfrm>
            <a:off x="1" y="616018"/>
            <a:ext cx="128337" cy="10378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 sz="2400"/>
          </a:p>
        </p:txBody>
      </p:sp>
      <p:pic>
        <p:nvPicPr>
          <p:cNvPr id="26" name="Picture 25" descr="A black and red background with a bird&#10;&#10;Description automatically generated">
            <a:extLst>
              <a:ext uri="{FF2B5EF4-FFF2-40B4-BE49-F238E27FC236}">
                <a16:creationId xmlns:a16="http://schemas.microsoft.com/office/drawing/2014/main" id="{7356EFA9-D406-4147-B1F7-82B2178408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36824" y="0"/>
            <a:ext cx="3455176" cy="6858000"/>
          </a:xfrm>
          <a:prstGeom prst="rect">
            <a:avLst/>
          </a:prstGeom>
        </p:spPr>
      </p:pic>
      <p:sp>
        <p:nvSpPr>
          <p:cNvPr id="27" name="Google Shape;15;p13">
            <a:extLst>
              <a:ext uri="{FF2B5EF4-FFF2-40B4-BE49-F238E27FC236}">
                <a16:creationId xmlns:a16="http://schemas.microsoft.com/office/drawing/2014/main" id="{F5F3B15A-58C1-48A3-AB6A-E8A3A8F0B1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2036753"/>
            <a:ext cx="8707379" cy="405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8" name="Google Shape;19;p14">
            <a:extLst>
              <a:ext uri="{FF2B5EF4-FFF2-40B4-BE49-F238E27FC236}">
                <a16:creationId xmlns:a16="http://schemas.microsoft.com/office/drawing/2014/main" id="{A6353D6C-199F-4C21-9FC8-2D00FAAA26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" name="Google Shape;55;p1">
            <a:extLst>
              <a:ext uri="{FF2B5EF4-FFF2-40B4-BE49-F238E27FC236}">
                <a16:creationId xmlns:a16="http://schemas.microsoft.com/office/drawing/2014/main" id="{4544F053-DAFF-4191-A4FE-EAC318BF6A0C}"/>
              </a:ext>
            </a:extLst>
          </p:cNvPr>
          <p:cNvSpPr txBox="1"/>
          <p:nvPr userDrawn="1"/>
        </p:nvSpPr>
        <p:spPr>
          <a:xfrm>
            <a:off x="5039360" y="6381497"/>
            <a:ext cx="186024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33" b="0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333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E2517-3805-41A0-9280-523D3C8CC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lang="en-US" sz="6400" b="1" i="0" u="none" strike="noStrike" cap="none" dirty="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Arial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4278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22" y="0"/>
            <a:ext cx="12181936" cy="6857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94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883260" y="3689885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Linear Circuit Analysis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EE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CE</a:t>
            </a: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20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DEEC26-75A9-F4A2-6948-691F17B753B2}"/>
              </a:ext>
            </a:extLst>
          </p:cNvPr>
          <p:cNvSpPr txBox="1"/>
          <p:nvPr/>
        </p:nvSpPr>
        <p:spPr>
          <a:xfrm>
            <a:off x="702090" y="2281519"/>
            <a:ext cx="843743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44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Sinusoidal Steady State Analysis</a:t>
            </a:r>
          </a:p>
          <a:p>
            <a:pPr algn="ctr">
              <a:defRPr/>
            </a:pPr>
            <a:endParaRPr lang="en-US" sz="4400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3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Text Box 7"/>
          <p:cNvSpPr txBox="1">
            <a:spLocks noChangeArrowheads="1"/>
          </p:cNvSpPr>
          <p:nvPr/>
        </p:nvSpPr>
        <p:spPr bwMode="auto">
          <a:xfrm>
            <a:off x="1167978" y="1637803"/>
            <a:ext cx="33961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So: V(t) = V</a:t>
            </a:r>
            <a:r>
              <a:rPr lang="en-US" altLang="en-US" sz="2400" baseline="-25000">
                <a:latin typeface="Cambria" panose="02040503050406030204" pitchFamily="18" charset="0"/>
              </a:rPr>
              <a:t>m</a:t>
            </a:r>
            <a:r>
              <a:rPr lang="en-US" altLang="en-US" sz="2400">
                <a:latin typeface="Cambria" panose="02040503050406030204" pitchFamily="18" charset="0"/>
              </a:rPr>
              <a:t> Cos (wt+</a:t>
            </a:r>
            <a:r>
              <a:rPr lang="el-GR" altLang="en-US" sz="2400">
                <a:latin typeface="Cambria" panose="02040503050406030204" pitchFamily="18" charset="0"/>
              </a:rPr>
              <a:t>φ</a:t>
            </a:r>
            <a:r>
              <a:rPr lang="en-US" altLang="en-US" sz="240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28678" name="AutoShape 8"/>
          <p:cNvSpPr>
            <a:spLocks noChangeArrowheads="1"/>
          </p:cNvSpPr>
          <p:nvPr/>
        </p:nvSpPr>
        <p:spPr bwMode="auto">
          <a:xfrm>
            <a:off x="4825578" y="1714002"/>
            <a:ext cx="990600" cy="304800"/>
          </a:xfrm>
          <a:prstGeom prst="leftRightArrow">
            <a:avLst>
              <a:gd name="adj1" fmla="val 50000"/>
              <a:gd name="adj2" fmla="val 65000"/>
            </a:avLst>
          </a:prstGeom>
          <a:solidFill>
            <a:srgbClr val="00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9" name="Text Box 9"/>
          <p:cNvSpPr txBox="1">
            <a:spLocks noChangeArrowheads="1"/>
          </p:cNvSpPr>
          <p:nvPr/>
        </p:nvSpPr>
        <p:spPr bwMode="auto">
          <a:xfrm>
            <a:off x="5892379" y="1561603"/>
            <a:ext cx="1488613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400">
                <a:latin typeface="Cambria" panose="02040503050406030204" pitchFamily="18" charset="0"/>
              </a:rPr>
              <a:t> V = V</a:t>
            </a:r>
            <a:r>
              <a:rPr lang="en-US" altLang="en-US" sz="2400" baseline="-25000">
                <a:latin typeface="Cambria" panose="02040503050406030204" pitchFamily="18" charset="0"/>
              </a:rPr>
              <a:t>m </a:t>
            </a:r>
            <a:r>
              <a:rPr lang="en-US" altLang="en-US" sz="2400">
                <a:latin typeface="Cambria" panose="02040503050406030204" pitchFamily="18" charset="0"/>
              </a:rPr>
              <a:t> </a:t>
            </a:r>
            <a:r>
              <a:rPr lang="el-GR" altLang="en-US" sz="2400">
                <a:latin typeface="Cambria" panose="02040503050406030204" pitchFamily="18" charset="0"/>
              </a:rPr>
              <a:t>φ</a:t>
            </a:r>
            <a:r>
              <a:rPr lang="en-US" altLang="en-US" sz="2400">
                <a:latin typeface="Cambria" panose="02040503050406030204" pitchFamily="18" charset="0"/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959178" y="1714002"/>
            <a:ext cx="381000" cy="304800"/>
            <a:chOff x="9126306" y="1714002"/>
            <a:chExt cx="381000" cy="304800"/>
          </a:xfrm>
        </p:grpSpPr>
        <p:sp>
          <p:nvSpPr>
            <p:cNvPr id="28680" name="Line 10"/>
            <p:cNvSpPr>
              <a:spLocks noChangeShapeType="1"/>
            </p:cNvSpPr>
            <p:nvPr/>
          </p:nvSpPr>
          <p:spPr bwMode="auto">
            <a:xfrm>
              <a:off x="9126306" y="1714002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1" name="Line 11"/>
            <p:cNvSpPr>
              <a:spLocks noChangeShapeType="1"/>
            </p:cNvSpPr>
            <p:nvPr/>
          </p:nvSpPr>
          <p:spPr bwMode="auto">
            <a:xfrm>
              <a:off x="9126306" y="2018802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82" name="Text Box 12"/>
          <p:cNvSpPr txBox="1">
            <a:spLocks noChangeArrowheads="1"/>
          </p:cNvSpPr>
          <p:nvPr/>
        </p:nvSpPr>
        <p:spPr bwMode="auto">
          <a:xfrm>
            <a:off x="2965705" y="2536826"/>
            <a:ext cx="168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 dirty="0">
                <a:solidFill>
                  <a:srgbClr val="0033CC"/>
                </a:solidFill>
                <a:latin typeface="Cambria" panose="02040503050406030204" pitchFamily="18" charset="0"/>
              </a:rPr>
              <a:t>Time domain</a:t>
            </a:r>
          </a:p>
        </p:txBody>
      </p:sp>
      <p:sp>
        <p:nvSpPr>
          <p:cNvPr id="28683" name="Text Box 13"/>
          <p:cNvSpPr txBox="1">
            <a:spLocks noChangeArrowheads="1"/>
          </p:cNvSpPr>
          <p:nvPr/>
        </p:nvSpPr>
        <p:spPr bwMode="auto">
          <a:xfrm>
            <a:off x="6636685" y="2584824"/>
            <a:ext cx="1919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 dirty="0">
                <a:solidFill>
                  <a:srgbClr val="00B050"/>
                </a:solidFill>
                <a:latin typeface="Cambria" panose="02040503050406030204" pitchFamily="18" charset="0"/>
              </a:rPr>
              <a:t>Phasor domain</a:t>
            </a:r>
          </a:p>
        </p:txBody>
      </p:sp>
      <p:graphicFrame>
        <p:nvGraphicFramePr>
          <p:cNvPr id="48238" name="Group 110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81563498"/>
              </p:ext>
            </p:extLst>
          </p:nvPr>
        </p:nvGraphicFramePr>
        <p:xfrm>
          <a:off x="2269552" y="3057899"/>
          <a:ext cx="7372350" cy="3152773"/>
        </p:xfrm>
        <a:graphic>
          <a:graphicData uri="http://schemas.openxmlformats.org/drawingml/2006/table">
            <a:tbl>
              <a:tblPr/>
              <a:tblGrid>
                <a:gridCol w="368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8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Arial" pitchFamily="34" charset="0"/>
                        </a:rPr>
                        <a:t>   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m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Cos (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wt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+</a:t>
                      </a:r>
                      <a:r>
                        <a:rPr kumimoji="0" lang="el-G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φ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     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m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Sin (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wt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+</a:t>
                      </a:r>
                      <a:r>
                        <a:rPr kumimoji="0" lang="el-G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φ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69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      I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m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Cos (wt+</a:t>
                      </a:r>
                      <a:r>
                        <a:rPr kumimoji="0" lang="el-G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φ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      I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m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Sin (wt+</a:t>
                      </a:r>
                      <a:r>
                        <a:rPr kumimoji="0" lang="el-G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φ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699" name="Text Box 82"/>
          <p:cNvSpPr txBox="1">
            <a:spLocks noChangeArrowheads="1"/>
          </p:cNvSpPr>
          <p:nvPr/>
        </p:nvSpPr>
        <p:spPr bwMode="auto">
          <a:xfrm>
            <a:off x="6924507" y="3284828"/>
            <a:ext cx="1488613" cy="49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solidFill>
                  <a:srgbClr val="00B050"/>
                </a:solidFill>
                <a:latin typeface="Cambria" panose="02040503050406030204" pitchFamily="18" charset="0"/>
              </a:rPr>
              <a:t> V = </a:t>
            </a:r>
            <a:r>
              <a:rPr lang="en-US" altLang="en-US" sz="2400" dirty="0" err="1">
                <a:solidFill>
                  <a:srgbClr val="00B050"/>
                </a:solidFill>
                <a:latin typeface="Cambria" panose="02040503050406030204" pitchFamily="18" charset="0"/>
              </a:rPr>
              <a:t>V</a:t>
            </a:r>
            <a:r>
              <a:rPr lang="en-US" altLang="en-US" sz="2400" baseline="-25000" dirty="0" err="1">
                <a:solidFill>
                  <a:srgbClr val="00B050"/>
                </a:solidFill>
                <a:latin typeface="Cambria" panose="02040503050406030204" pitchFamily="18" charset="0"/>
              </a:rPr>
              <a:t>m</a:t>
            </a:r>
            <a:r>
              <a:rPr lang="en-US" altLang="en-US" sz="2400" baseline="-25000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400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l-GR" altLang="en-US" sz="2400" dirty="0">
                <a:solidFill>
                  <a:srgbClr val="00B050"/>
                </a:solidFill>
                <a:latin typeface="Cambria" panose="02040503050406030204" pitchFamily="18" charset="0"/>
              </a:rPr>
              <a:t>φ</a:t>
            </a:r>
            <a:r>
              <a:rPr lang="en-US" altLang="en-US" sz="2400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28700" name="Line 83"/>
          <p:cNvSpPr>
            <a:spLocks noChangeShapeType="1"/>
          </p:cNvSpPr>
          <p:nvPr/>
        </p:nvSpPr>
        <p:spPr bwMode="auto">
          <a:xfrm>
            <a:off x="7991306" y="3435096"/>
            <a:ext cx="0" cy="30480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28701" name="Line 84"/>
          <p:cNvSpPr>
            <a:spLocks noChangeShapeType="1"/>
          </p:cNvSpPr>
          <p:nvPr/>
        </p:nvSpPr>
        <p:spPr bwMode="auto">
          <a:xfrm>
            <a:off x="7991306" y="3739896"/>
            <a:ext cx="381000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28702" name="Text Box 85"/>
          <p:cNvSpPr txBox="1">
            <a:spLocks noChangeArrowheads="1"/>
          </p:cNvSpPr>
          <p:nvPr/>
        </p:nvSpPr>
        <p:spPr bwMode="auto">
          <a:xfrm>
            <a:off x="6924507" y="4120897"/>
            <a:ext cx="2044855" cy="49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400">
                <a:solidFill>
                  <a:srgbClr val="00B050"/>
                </a:solidFill>
                <a:latin typeface="Cambria" panose="02040503050406030204" pitchFamily="18" charset="0"/>
              </a:rPr>
              <a:t> V = V</a:t>
            </a:r>
            <a:r>
              <a:rPr lang="en-US" altLang="en-US" sz="2400" baseline="-25000">
                <a:solidFill>
                  <a:srgbClr val="00B050"/>
                </a:solidFill>
                <a:latin typeface="Cambria" panose="02040503050406030204" pitchFamily="18" charset="0"/>
              </a:rPr>
              <a:t>m </a:t>
            </a:r>
            <a:r>
              <a:rPr lang="en-US" altLang="en-US" sz="240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l-GR" altLang="en-US" sz="2400">
                <a:solidFill>
                  <a:srgbClr val="00B050"/>
                </a:solidFill>
                <a:latin typeface="Cambria" panose="02040503050406030204" pitchFamily="18" charset="0"/>
              </a:rPr>
              <a:t>φ</a:t>
            </a:r>
            <a:r>
              <a:rPr lang="en-US" altLang="en-US" sz="2400">
                <a:solidFill>
                  <a:srgbClr val="00B050"/>
                </a:solidFill>
                <a:latin typeface="Cambria" panose="02040503050406030204" pitchFamily="18" charset="0"/>
              </a:rPr>
              <a:t>-90</a:t>
            </a:r>
            <a:r>
              <a:rPr lang="en-US" altLang="en-US" sz="2400" baseline="30000">
                <a:solidFill>
                  <a:srgbClr val="00B050"/>
                </a:solidFill>
                <a:latin typeface="Cambria" panose="02040503050406030204" pitchFamily="18" charset="0"/>
              </a:rPr>
              <a:t>0</a:t>
            </a:r>
            <a:r>
              <a:rPr lang="en-US" altLang="en-US" sz="240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28703" name="Line 86"/>
          <p:cNvSpPr>
            <a:spLocks noChangeShapeType="1"/>
          </p:cNvSpPr>
          <p:nvPr/>
        </p:nvSpPr>
        <p:spPr bwMode="auto">
          <a:xfrm>
            <a:off x="7991306" y="4273296"/>
            <a:ext cx="0" cy="30480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28704" name="Line 87"/>
          <p:cNvSpPr>
            <a:spLocks noChangeShapeType="1"/>
          </p:cNvSpPr>
          <p:nvPr/>
        </p:nvSpPr>
        <p:spPr bwMode="auto">
          <a:xfrm>
            <a:off x="7991306" y="4578096"/>
            <a:ext cx="762000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28705" name="Text Box 88"/>
          <p:cNvSpPr txBox="1">
            <a:spLocks noChangeArrowheads="1"/>
          </p:cNvSpPr>
          <p:nvPr/>
        </p:nvSpPr>
        <p:spPr bwMode="auto">
          <a:xfrm>
            <a:off x="7153106" y="4806697"/>
            <a:ext cx="1303562" cy="49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solidFill>
                  <a:srgbClr val="00B050"/>
                </a:solidFill>
                <a:latin typeface="Cambria" panose="02040503050406030204" pitchFamily="18" charset="0"/>
              </a:rPr>
              <a:t> I =</a:t>
            </a:r>
            <a:r>
              <a:rPr lang="en-US" altLang="en-US" sz="2400" dirty="0" err="1">
                <a:solidFill>
                  <a:srgbClr val="00B050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2400" baseline="-25000" dirty="0" err="1">
                <a:solidFill>
                  <a:srgbClr val="00B050"/>
                </a:solidFill>
                <a:latin typeface="Cambria" panose="02040503050406030204" pitchFamily="18" charset="0"/>
              </a:rPr>
              <a:t>m</a:t>
            </a:r>
            <a:r>
              <a:rPr lang="en-US" altLang="en-US" sz="2400" baseline="-25000" dirty="0">
                <a:solidFill>
                  <a:srgbClr val="00B050"/>
                </a:solidFill>
                <a:latin typeface="Cambria" panose="02040503050406030204" pitchFamily="18" charset="0"/>
              </a:rPr>
              <a:t>  </a:t>
            </a:r>
            <a:r>
              <a:rPr lang="en-US" altLang="en-US" sz="2400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l-GR" altLang="en-US" sz="2400" dirty="0">
                <a:solidFill>
                  <a:srgbClr val="00B050"/>
                </a:solidFill>
                <a:latin typeface="Cambria" panose="02040503050406030204" pitchFamily="18" charset="0"/>
              </a:rPr>
              <a:t>φ</a:t>
            </a:r>
            <a:r>
              <a:rPr lang="en-US" altLang="en-US" sz="2400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28706" name="Line 89"/>
          <p:cNvSpPr>
            <a:spLocks noChangeShapeType="1"/>
          </p:cNvSpPr>
          <p:nvPr/>
        </p:nvSpPr>
        <p:spPr bwMode="auto">
          <a:xfrm>
            <a:off x="7991306" y="4959096"/>
            <a:ext cx="0" cy="30480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28707" name="Line 90"/>
          <p:cNvSpPr>
            <a:spLocks noChangeShapeType="1"/>
          </p:cNvSpPr>
          <p:nvPr/>
        </p:nvSpPr>
        <p:spPr bwMode="auto">
          <a:xfrm>
            <a:off x="7991306" y="5263896"/>
            <a:ext cx="381000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28708" name="Text Box 91"/>
          <p:cNvSpPr txBox="1">
            <a:spLocks noChangeArrowheads="1"/>
          </p:cNvSpPr>
          <p:nvPr/>
        </p:nvSpPr>
        <p:spPr bwMode="auto">
          <a:xfrm>
            <a:off x="7000707" y="5492497"/>
            <a:ext cx="1882247" cy="49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solidFill>
                  <a:srgbClr val="00B050"/>
                </a:solidFill>
                <a:latin typeface="Cambria" panose="02040503050406030204" pitchFamily="18" charset="0"/>
              </a:rPr>
              <a:t> I = </a:t>
            </a:r>
            <a:r>
              <a:rPr lang="en-US" altLang="en-US" sz="2400" dirty="0" err="1">
                <a:solidFill>
                  <a:srgbClr val="00B050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2400" baseline="-25000" dirty="0" err="1">
                <a:solidFill>
                  <a:srgbClr val="00B050"/>
                </a:solidFill>
                <a:latin typeface="Cambria" panose="02040503050406030204" pitchFamily="18" charset="0"/>
              </a:rPr>
              <a:t>m</a:t>
            </a:r>
            <a:r>
              <a:rPr lang="en-US" altLang="en-US" sz="2400" baseline="-25000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400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l-GR" altLang="en-US" sz="2400" dirty="0">
                <a:solidFill>
                  <a:srgbClr val="00B050"/>
                </a:solidFill>
                <a:latin typeface="Cambria" panose="02040503050406030204" pitchFamily="18" charset="0"/>
              </a:rPr>
              <a:t>φ</a:t>
            </a:r>
            <a:r>
              <a:rPr lang="en-US" altLang="en-US" sz="2400" dirty="0">
                <a:solidFill>
                  <a:srgbClr val="00B050"/>
                </a:solidFill>
                <a:latin typeface="Cambria" panose="02040503050406030204" pitchFamily="18" charset="0"/>
              </a:rPr>
              <a:t>-90</a:t>
            </a:r>
            <a:r>
              <a:rPr lang="en-US" altLang="en-US" sz="2400" baseline="30000" dirty="0">
                <a:solidFill>
                  <a:srgbClr val="00B050"/>
                </a:solidFill>
                <a:latin typeface="Cambria" panose="02040503050406030204" pitchFamily="18" charset="0"/>
              </a:rPr>
              <a:t>0</a:t>
            </a:r>
            <a:r>
              <a:rPr lang="en-US" altLang="en-US" sz="2400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28709" name="Line 93"/>
          <p:cNvSpPr>
            <a:spLocks noChangeShapeType="1"/>
          </p:cNvSpPr>
          <p:nvPr/>
        </p:nvSpPr>
        <p:spPr bwMode="auto">
          <a:xfrm>
            <a:off x="7915106" y="5644896"/>
            <a:ext cx="0" cy="30480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28710" name="Line 94"/>
          <p:cNvSpPr>
            <a:spLocks noChangeShapeType="1"/>
          </p:cNvSpPr>
          <p:nvPr/>
        </p:nvSpPr>
        <p:spPr bwMode="auto">
          <a:xfrm>
            <a:off x="7915106" y="5949696"/>
            <a:ext cx="762000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714484" y="534973"/>
            <a:ext cx="5241243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0000FF"/>
                </a:solidFill>
                <a:latin typeface="Cambria" panose="02040503050406030204" pitchFamily="18" charset="0"/>
              </a:rPr>
              <a:t>Phasor domain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478941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3185" y="444793"/>
            <a:ext cx="78810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ambria" panose="02040503050406030204" pitchFamily="18" charset="0"/>
              </a:rPr>
              <a:t>Laplace Transform approach to SSS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99443" y="2471737"/>
            <a:ext cx="3428999" cy="2014538"/>
          </a:xfrm>
          <a:prstGeom prst="rightArrow">
            <a:avLst/>
          </a:prstGeom>
          <a:solidFill>
            <a:srgbClr val="7FFF57"/>
          </a:solidFill>
          <a:ln w="38100">
            <a:solidFill>
              <a:srgbClr val="6633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1712" y="3155841"/>
            <a:ext cx="294446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i="1" dirty="0">
                <a:latin typeface="Cambria" panose="02040503050406030204" pitchFamily="18" charset="0"/>
              </a:rPr>
              <a:t>K </a:t>
            </a:r>
            <a:r>
              <a:rPr lang="en-US" sz="3600" dirty="0">
                <a:latin typeface="Cambria" panose="02040503050406030204" pitchFamily="18" charset="0"/>
              </a:rPr>
              <a:t>cos(</a:t>
            </a:r>
            <a:r>
              <a:rPr lang="el-GR" sz="3600" dirty="0">
                <a:latin typeface="Cambria" panose="02040503050406030204" pitchFamily="18" charset="0"/>
              </a:rPr>
              <a:t>ω</a:t>
            </a:r>
            <a:r>
              <a:rPr lang="en-US" sz="3600" i="1" dirty="0">
                <a:latin typeface="Cambria" panose="02040503050406030204" pitchFamily="18" charset="0"/>
              </a:rPr>
              <a:t>t </a:t>
            </a:r>
            <a:r>
              <a:rPr lang="en-US" sz="3600" dirty="0">
                <a:latin typeface="Cambria" panose="02040503050406030204" pitchFamily="18" charset="0"/>
              </a:rPr>
              <a:t>+</a:t>
            </a:r>
            <a:r>
              <a:rPr lang="el-GR" sz="3600" dirty="0">
                <a:latin typeface="Cambria" panose="02040503050406030204" pitchFamily="18" charset="0"/>
              </a:rPr>
              <a:t>θ )</a:t>
            </a:r>
            <a:endParaRPr lang="en-US" sz="3600" dirty="0">
              <a:latin typeface="Cambria" panose="020405030504060302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28442" y="1771650"/>
            <a:ext cx="3996000" cy="33289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mbria" panose="02040503050406030204" pitchFamily="18" charset="0"/>
              </a:rPr>
              <a:t>Stable Circuit</a:t>
            </a:r>
          </a:p>
          <a:p>
            <a:pPr algn="ctr"/>
            <a:r>
              <a:rPr lang="en-US" sz="4400" dirty="0">
                <a:solidFill>
                  <a:schemeClr val="tx1"/>
                </a:solidFill>
                <a:latin typeface="Cambria" panose="02040503050406030204" pitchFamily="18" charset="0"/>
              </a:rPr>
              <a:t>with TF H(s) </a:t>
            </a:r>
          </a:p>
          <a:p>
            <a:pPr algn="ctr"/>
            <a:r>
              <a:rPr lang="en-US" sz="4400" dirty="0">
                <a:solidFill>
                  <a:schemeClr val="tx1"/>
                </a:solidFill>
                <a:latin typeface="Cambria" panose="02040503050406030204" pitchFamily="18" charset="0"/>
              </a:rPr>
              <a:t>s= </a:t>
            </a:r>
            <a:r>
              <a:rPr lang="en-US" sz="4400" dirty="0" err="1">
                <a:solidFill>
                  <a:schemeClr val="tx1"/>
                </a:solidFill>
                <a:latin typeface="Cambria" panose="02040503050406030204" pitchFamily="18" charset="0"/>
              </a:rPr>
              <a:t>jω</a:t>
            </a:r>
            <a:endParaRPr lang="en-US" sz="4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028955" y="2471736"/>
            <a:ext cx="3917932" cy="2014538"/>
          </a:xfrm>
          <a:prstGeom prst="rightArrow">
            <a:avLst/>
          </a:prstGeom>
          <a:solidFill>
            <a:srgbClr val="FFBDFF"/>
          </a:solidFill>
          <a:ln w="38100">
            <a:solidFill>
              <a:srgbClr val="CC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28955" y="3155841"/>
            <a:ext cx="34259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M(</a:t>
            </a:r>
            <a:r>
              <a:rPr lang="el-GR" sz="2800" dirty="0">
                <a:latin typeface="Cambria" panose="02040503050406030204" pitchFamily="18" charset="0"/>
              </a:rPr>
              <a:t>ω )</a:t>
            </a:r>
            <a:r>
              <a:rPr lang="en-US" sz="2800" dirty="0">
                <a:latin typeface="Cambria" panose="02040503050406030204" pitchFamily="18" charset="0"/>
              </a:rPr>
              <a:t>cos(</a:t>
            </a:r>
            <a:r>
              <a:rPr lang="el-GR" sz="2800" dirty="0">
                <a:latin typeface="Cambria" panose="02040503050406030204" pitchFamily="18" charset="0"/>
              </a:rPr>
              <a:t>ω</a:t>
            </a:r>
            <a:r>
              <a:rPr lang="en-US" sz="2800" dirty="0">
                <a:latin typeface="Cambria" panose="02040503050406030204" pitchFamily="18" charset="0"/>
              </a:rPr>
              <a:t>t +</a:t>
            </a:r>
            <a:r>
              <a:rPr lang="el-GR" sz="2800" dirty="0">
                <a:latin typeface="Cambria" panose="02040503050406030204" pitchFamily="18" charset="0"/>
              </a:rPr>
              <a:t>ϕ(ω ))</a:t>
            </a:r>
            <a:endParaRPr lang="en-US" sz="28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7130" y="5200792"/>
                <a:ext cx="3553624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800" i="1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M(</a:t>
                </a:r>
                <a:r>
                  <a:rPr lang="el-GR" sz="2800" i="1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ω ) = </a:t>
                </a:r>
                <a:r>
                  <a:rPr lang="en-US" sz="2800" i="1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K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srgbClr val="0000FF"/>
                            </a:solidFill>
                            <a:latin typeface="Cambria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srgbClr val="0000FF"/>
                            </a:solidFill>
                            <a:latin typeface="Cambria" panose="02040503050406030204" pitchFamily="18" charset="0"/>
                          </a:rPr>
                          <m:t>( 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srgbClr val="0000FF"/>
                            </a:solidFill>
                            <a:latin typeface="Cambria" panose="020405030504060302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l-GR" sz="2800" i="1" dirty="0">
                            <a:solidFill>
                              <a:srgbClr val="0000FF"/>
                            </a:solidFill>
                            <a:latin typeface="Cambria" panose="02040503050406030204" pitchFamily="18" charset="0"/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800" i="1" dirty="0">
                            <a:solidFill>
                              <a:srgbClr val="0000FF"/>
                            </a:solidFill>
                            <a:latin typeface="Cambria" panose="02040503050406030204" pitchFamily="18" charset="0"/>
                          </a:rPr>
                          <m:t> ) </m:t>
                        </m:r>
                      </m:e>
                    </m:d>
                  </m:oMath>
                </a14:m>
                <a:r>
                  <a:rPr lang="en-US" sz="2800" i="1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                                     </a:t>
                </a:r>
              </a:p>
              <a:p>
                <a:r>
                  <a:rPr lang="en-US" sz="2800" i="1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l-GR" sz="2800" i="1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ϕ(ω ) = ∠</a:t>
                </a:r>
                <a:r>
                  <a:rPr lang="en-US" sz="2800" i="1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H( j</a:t>
                </a:r>
                <a:r>
                  <a:rPr lang="el-GR" sz="2800" i="1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ω ) +θ</a:t>
                </a:r>
                <a:endParaRPr lang="en-US" sz="2800" i="1" dirty="0">
                  <a:solidFill>
                    <a:srgbClr val="0000FF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30" y="5200792"/>
                <a:ext cx="3553624" cy="954107"/>
              </a:xfrm>
              <a:prstGeom prst="rect">
                <a:avLst/>
              </a:prstGeom>
              <a:blipFill>
                <a:blip r:embed="rId2"/>
                <a:stretch>
                  <a:fillRect l="-3602" t="-6369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7782958" y="5170379"/>
            <a:ext cx="4163929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i="1" dirty="0">
                <a:solidFill>
                  <a:srgbClr val="FF0000"/>
                </a:solidFill>
                <a:latin typeface="Cambria" panose="02040503050406030204" pitchFamily="18" charset="0"/>
              </a:rPr>
              <a:t>You just need to replace a stable H(s) by H(</a:t>
            </a:r>
            <a:r>
              <a:rPr lang="en-US" sz="2400" b="1" i="1" dirty="0" err="1">
                <a:solidFill>
                  <a:srgbClr val="FF0000"/>
                </a:solidFill>
                <a:latin typeface="Cambria" panose="02040503050406030204" pitchFamily="18" charset="0"/>
              </a:rPr>
              <a:t>jw</a:t>
            </a:r>
            <a:r>
              <a:rPr lang="en-US" sz="2400" b="1" i="1" dirty="0">
                <a:solidFill>
                  <a:srgbClr val="FF0000"/>
                </a:solidFill>
                <a:latin typeface="Cambria" panose="02040503050406030204" pitchFamily="18" charset="0"/>
              </a:rPr>
              <a:t>) to compute the SSS.</a:t>
            </a:r>
          </a:p>
        </p:txBody>
      </p:sp>
    </p:spTree>
    <p:extLst>
      <p:ext uri="{BB962C8B-B14F-4D97-AF65-F5344CB8AC3E}">
        <p14:creationId xmlns:p14="http://schemas.microsoft.com/office/powerpoint/2010/main" val="62524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1970" y="228412"/>
            <a:ext cx="2801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-3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21970" y="927717"/>
            <a:ext cx="75211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a second order linear circuit having the transfer 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D416111-894B-2548-94ED-30497B6745DE}"/>
                  </a:ext>
                </a:extLst>
              </p:cNvPr>
              <p:cNvSpPr/>
              <p:nvPr/>
            </p:nvSpPr>
            <p:spPr>
              <a:xfrm>
                <a:off x="321969" y="2584267"/>
                <a:ext cx="11530061" cy="7378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transfer function is driven by a sinusoidal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CA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CA" sz="20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𝑪𝒐𝒔</m:t>
                    </m:r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𝟒</m:t>
                    </m:r>
                    <m:sSup>
                      <m:sSupPr>
                        <m:ctrlPr>
                          <a:rPr lang="en-CA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  <m:sup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p>
                    </m:sSup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Find the steady-state response.</a:t>
                </a: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D416111-894B-2548-94ED-30497B674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69" y="2584267"/>
                <a:ext cx="11530061" cy="737894"/>
              </a:xfrm>
              <a:prstGeom prst="rect">
                <a:avLst/>
              </a:prstGeom>
              <a:blipFill>
                <a:blip r:embed="rId2"/>
                <a:stretch>
                  <a:fillRect l="-582" t="-826" r="-529" b="-140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4335DE-9665-0042-B09D-04292095B2B5}"/>
                  </a:ext>
                </a:extLst>
              </p:cNvPr>
              <p:cNvSpPr txBox="1"/>
              <p:nvPr/>
            </p:nvSpPr>
            <p:spPr>
              <a:xfrm>
                <a:off x="3677432" y="1582002"/>
                <a:ext cx="4779129" cy="7480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CA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CA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CA" sz="2200" b="1" i="1" smtClean="0">
                                  <a:latin typeface="Cambria Math" panose="02040503050406030204" pitchFamily="18" charset="0"/>
                                </a:rPr>
                                <m:t>𝒐𝒖𝒕</m:t>
                              </m:r>
                            </m:sub>
                          </m:sSub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CA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CA" sz="2200" b="1" i="1" smtClean="0">
                                  <a:latin typeface="Cambria Math" panose="02040503050406030204" pitchFamily="18" charset="0"/>
                                </a:rPr>
                                <m:t>𝒊𝒏</m:t>
                              </m:r>
                            </m:sub>
                          </m:sSub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CA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2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CA" sz="2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sSup>
                            <m:sSupPr>
                              <m:ctrlPr>
                                <a:rPr lang="en-CA" sz="2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2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CA" sz="2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CA" sz="22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CA" sz="2200" b="1" i="1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CA" sz="22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2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200" b="1" i="1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𝟕𝟑𝟐𝟏</m:t>
                          </m:r>
                        </m:den>
                      </m:f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4335DE-9665-0042-B09D-04292095B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432" y="1582002"/>
                <a:ext cx="4779129" cy="748090"/>
              </a:xfrm>
              <a:prstGeom prst="rect">
                <a:avLst/>
              </a:prstGeom>
              <a:blipFill>
                <a:blip r:embed="rId3"/>
                <a:stretch>
                  <a:fillRect l="-796" r="-796" b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3D36993-6933-3B48-9D05-CFC2284C821C}"/>
                  </a:ext>
                </a:extLst>
              </p:cNvPr>
              <p:cNvSpPr/>
              <p:nvPr/>
            </p:nvSpPr>
            <p:spPr>
              <a:xfrm>
                <a:off x="3825229" y="4718543"/>
                <a:ext cx="4631332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𝑨𝒏𝒔</m:t>
                        </m:r>
                        <m:r>
                          <a:rPr lang="en-CA" sz="2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     </m:t>
                        </m:r>
                        <m:r>
                          <a:rPr lang="en-CA" sz="2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CA" sz="2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𝒔𝒔</m:t>
                        </m:r>
                      </m:sub>
                    </m:sSub>
                    <m:d>
                      <m:dPr>
                        <m:ctrlPr>
                          <a:rPr lang="en-CA" sz="2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CA" sz="25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5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5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𝑪𝒐𝒔</m:t>
                    </m:r>
                    <m:r>
                      <a:rPr lang="en-CA" sz="25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5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CA" sz="25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CA" sz="25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5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sSup>
                      <m:sSupPr>
                        <m:ctrlPr>
                          <a:rPr lang="en-CA" sz="2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CA" sz="2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p>
                    </m:sSup>
                    <m:r>
                      <a:rPr lang="en-CA" sz="25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b="1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 </a:t>
                </a:r>
                <a:endParaRPr lang="en-US" sz="25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3D36993-6933-3B48-9D05-CFC2284C82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29" y="4718543"/>
                <a:ext cx="4631332" cy="477054"/>
              </a:xfrm>
              <a:prstGeom prst="rect">
                <a:avLst/>
              </a:prstGeom>
              <a:blipFill>
                <a:blip r:embed="rId4"/>
                <a:stretch>
                  <a:fillRect l="-395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6ABFA42-3E75-1049-8289-6D1E094EF7DA}"/>
                  </a:ext>
                </a:extLst>
              </p:cNvPr>
              <p:cNvSpPr/>
              <p:nvPr/>
            </p:nvSpPr>
            <p:spPr>
              <a:xfrm>
                <a:off x="2070896" y="3396576"/>
                <a:ext cx="5628207" cy="7342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CA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CA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CA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CA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CA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CA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CA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CA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CA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CA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CA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CA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sSup>
                          <m:sSupPr>
                            <m:ctrlPr>
                              <a:rPr lang="en-CA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CA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CA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CA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CA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CA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CA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CA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CA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CA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CA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𝟕𝟑𝟐𝟏</m:t>
                        </m:r>
                      </m:den>
                    </m:f>
                    <m:r>
                      <a:rPr lang="en-CA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  </m:t>
                    </m:r>
                    <m:f>
                      <m:fPr>
                        <m:ctrlPr>
                          <a:rPr lang="en-CA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CA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</m:e>
                        </m:rad>
                      </m:num>
                      <m:den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CA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∠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𝟕𝟓</m:t>
                    </m:r>
                  </m:oMath>
                </a14:m>
                <a:r>
                  <a:rPr lang="en-US" sz="2400" baseline="30000" dirty="0">
                    <a:solidFill>
                      <a:srgbClr val="C00000"/>
                    </a:solidFill>
                  </a:rPr>
                  <a:t>°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6ABFA42-3E75-1049-8289-6D1E094EF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896" y="3396576"/>
                <a:ext cx="5628207" cy="73424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465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5592" y="228412"/>
            <a:ext cx="2015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-4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95592" y="822143"/>
            <a:ext cx="75211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</a:rPr>
              <a:t>Suppose a second order linear circuit having the transfer 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D416111-894B-2548-94ED-30497B6745DE}"/>
                  </a:ext>
                </a:extLst>
              </p:cNvPr>
              <p:cNvSpPr/>
              <p:nvPr/>
            </p:nvSpPr>
            <p:spPr>
              <a:xfrm>
                <a:off x="406708" y="2367070"/>
                <a:ext cx="1158599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dirty="0">
                    <a:latin typeface="Cambria" panose="02040503050406030204" pitchFamily="18" charset="0"/>
                  </a:rPr>
                  <a:t>The transfer function is driven by a sinusoidal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CA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𝑪𝒐𝒔</m:t>
                    </m:r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𝟒</m:t>
                    </m:r>
                    <m:sSup>
                      <m:sSupPr>
                        <m:ctrlPr>
                          <a:rPr lang="en-CA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  <m:sup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p>
                    </m:sSup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latin typeface="Cambria" panose="02040503050406030204" pitchFamily="18" charset="0"/>
                  </a:rPr>
                  <a:t> </a:t>
                </a:r>
                <a:r>
                  <a:rPr lang="en-US" sz="2000" dirty="0">
                    <a:latin typeface="Cambria" panose="02040503050406030204" pitchFamily="18" charset="0"/>
                  </a:rPr>
                  <a:t>. Find the steady-state response.</a:t>
                </a: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D416111-894B-2548-94ED-30497B674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08" y="2367070"/>
                <a:ext cx="11585999" cy="707886"/>
              </a:xfrm>
              <a:prstGeom prst="rect">
                <a:avLst/>
              </a:prstGeom>
              <a:blipFill>
                <a:blip r:embed="rId2"/>
                <a:stretch>
                  <a:fillRect l="-579" t="-4310" r="-579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4335DE-9665-0042-B09D-04292095B2B5}"/>
                  </a:ext>
                </a:extLst>
              </p:cNvPr>
              <p:cNvSpPr txBox="1"/>
              <p:nvPr/>
            </p:nvSpPr>
            <p:spPr>
              <a:xfrm>
                <a:off x="3633470" y="1451755"/>
                <a:ext cx="4271554" cy="704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CA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CA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CA" sz="2200" b="1" i="1" smtClean="0">
                                  <a:latin typeface="Cambria Math" panose="02040503050406030204" pitchFamily="18" charset="0"/>
                                </a:rPr>
                                <m:t>𝒐𝒖𝒕</m:t>
                              </m:r>
                            </m:sub>
                          </m:sSub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CA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CA" sz="2200" b="1" i="1" smtClean="0">
                                  <a:latin typeface="Cambria Math" panose="02040503050406030204" pitchFamily="18" charset="0"/>
                                </a:rPr>
                                <m:t>𝒊𝒏</m:t>
                              </m:r>
                            </m:sub>
                          </m:sSub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CA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sSup>
                            <m:sSupPr>
                              <m:ctrlPr>
                                <a:rPr lang="en-CA" sz="2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2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CA" sz="22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sz="22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CA" sz="2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CA" sz="22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2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4335DE-9665-0042-B09D-04292095B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470" y="1451755"/>
                <a:ext cx="4271554" cy="704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3D36993-6933-3B48-9D05-CFC2284C821C}"/>
                  </a:ext>
                </a:extLst>
              </p:cNvPr>
              <p:cNvSpPr/>
              <p:nvPr/>
            </p:nvSpPr>
            <p:spPr>
              <a:xfrm>
                <a:off x="3201653" y="4875669"/>
                <a:ext cx="5135188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𝑨𝒏𝒔</m:t>
                        </m:r>
                        <m:r>
                          <a:rPr lang="en-CA" sz="2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     </m:t>
                        </m:r>
                        <m:r>
                          <a:rPr lang="en-CA" sz="2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CA" sz="2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𝒔𝒔</m:t>
                        </m:r>
                      </m:sub>
                    </m:sSub>
                    <m:d>
                      <m:dPr>
                        <m:ctrlPr>
                          <a:rPr lang="en-CA" sz="2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CA" sz="25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5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CA" sz="25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CA" sz="25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CA" sz="25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5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𝑪𝒐𝒔</m:t>
                    </m:r>
                    <m:r>
                      <a:rPr lang="en-CA" sz="25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5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CA" sz="25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CA" sz="25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5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sSup>
                      <m:sSupPr>
                        <m:ctrlPr>
                          <a:rPr lang="en-CA" sz="2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  <m:sup>
                        <m:r>
                          <a:rPr lang="en-CA" sz="2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p>
                    </m:sSup>
                    <m:r>
                      <a:rPr lang="en-CA" sz="25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b="1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 </a:t>
                </a:r>
                <a:endParaRPr lang="en-US" sz="25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3D36993-6933-3B48-9D05-CFC2284C82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653" y="4875669"/>
                <a:ext cx="5135188" cy="477054"/>
              </a:xfrm>
              <a:prstGeom prst="rect">
                <a:avLst/>
              </a:prstGeom>
              <a:blipFill>
                <a:blip r:embed="rId4"/>
                <a:stretch>
                  <a:fillRect l="-356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D295D3-F878-404A-8AAE-3EC72EF92F88}"/>
                  </a:ext>
                </a:extLst>
              </p:cNvPr>
              <p:cNvSpPr txBox="1"/>
              <p:nvPr/>
            </p:nvSpPr>
            <p:spPr>
              <a:xfrm>
                <a:off x="2643285" y="3514836"/>
                <a:ext cx="6251923" cy="6593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CA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CA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CA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CA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CA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CA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CA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sSup>
                            <m:sSupPr>
                              <m:ctrlPr>
                                <a:rPr lang="en-CA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CA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r>
                                <a:rPr lang="en-CA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CA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CA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CA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CA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CA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CA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CA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CA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  <m:r>
                            <a:rPr lang="en-CA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CA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CA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sz="2200" b="1" baseline="3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AD295D3-F878-404A-8AAE-3EC72EF92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285" y="3514836"/>
                <a:ext cx="6251923" cy="6593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40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0942" y="228412"/>
            <a:ext cx="2015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-5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38875" y="807691"/>
            <a:ext cx="4901186" cy="1938814"/>
            <a:chOff x="5375213" y="751632"/>
            <a:chExt cx="6442102" cy="2671909"/>
          </a:xfrm>
        </p:grpSpPr>
        <p:sp>
          <p:nvSpPr>
            <p:cNvPr id="4" name="Oval 3"/>
            <p:cNvSpPr/>
            <p:nvPr/>
          </p:nvSpPr>
          <p:spPr>
            <a:xfrm>
              <a:off x="6404776" y="2021491"/>
              <a:ext cx="871538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 flipV="1">
              <a:off x="6779573" y="1367321"/>
              <a:ext cx="576246" cy="1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endCxn id="18" idx="0"/>
            </p:cNvCxnSpPr>
            <p:nvPr/>
          </p:nvCxnSpPr>
          <p:spPr>
            <a:xfrm flipH="1" flipV="1">
              <a:off x="9379062" y="1414091"/>
              <a:ext cx="17559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6765677" y="3358293"/>
              <a:ext cx="436935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0133249" y="1414091"/>
              <a:ext cx="0" cy="8349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10133250" y="2466279"/>
              <a:ext cx="0" cy="8920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6794964" y="1350791"/>
              <a:ext cx="0" cy="6442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6765677" y="2808526"/>
              <a:ext cx="0" cy="5665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498693" y="751632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</a:t>
              </a:r>
              <a:r>
                <a:rPr lang="el-GR" b="1" dirty="0">
                  <a:latin typeface="Cambria" panose="02040503050406030204" pitchFamily="18" charset="0"/>
                </a:rPr>
                <a:t>Ω</a:t>
              </a:r>
              <a:endParaRPr lang="en-US" b="1" dirty="0">
                <a:latin typeface="Cambria" panose="02040503050406030204" pitchFamily="18" charset="0"/>
              </a:endParaRPr>
            </a:p>
          </p:txBody>
        </p:sp>
        <p:sp>
          <p:nvSpPr>
            <p:cNvPr id="16" name="Freeform 41"/>
            <p:cNvSpPr>
              <a:spLocks/>
            </p:cNvSpPr>
            <p:nvPr/>
          </p:nvSpPr>
          <p:spPr bwMode="auto">
            <a:xfrm rot="-10800000" flipV="1">
              <a:off x="8613819" y="1202429"/>
              <a:ext cx="258036" cy="202294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41"/>
            <p:cNvSpPr>
              <a:spLocks/>
            </p:cNvSpPr>
            <p:nvPr/>
          </p:nvSpPr>
          <p:spPr bwMode="auto">
            <a:xfrm rot="-10800000" flipV="1">
              <a:off x="8871855" y="1207113"/>
              <a:ext cx="258036" cy="202294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41"/>
            <p:cNvSpPr>
              <a:spLocks/>
            </p:cNvSpPr>
            <p:nvPr/>
          </p:nvSpPr>
          <p:spPr bwMode="auto">
            <a:xfrm rot="-10800000" flipV="1">
              <a:off x="9121026" y="1211797"/>
              <a:ext cx="258036" cy="202294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7355819" y="1161451"/>
              <a:ext cx="142874" cy="22860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7665382" y="1161451"/>
              <a:ext cx="189311" cy="423863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498696" y="1161451"/>
              <a:ext cx="166686" cy="42386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8029124" y="1373382"/>
              <a:ext cx="71438" cy="211931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854693" y="1178120"/>
              <a:ext cx="166686" cy="42386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8094940" y="1384574"/>
              <a:ext cx="51887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9757014" y="2250001"/>
              <a:ext cx="752475" cy="0"/>
            </a:xfrm>
            <a:prstGeom prst="line">
              <a:avLst/>
            </a:prstGeom>
            <a:ln w="38100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9576037" y="2466279"/>
              <a:ext cx="1114425" cy="957262"/>
            </a:xfrm>
            <a:prstGeom prst="arc">
              <a:avLst>
                <a:gd name="adj1" fmla="val 13447939"/>
                <a:gd name="adj2" fmla="val 19266933"/>
              </a:avLst>
            </a:prstGeom>
            <a:ln w="38100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757601" y="77277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1H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308994" y="2164841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1F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75213" y="2322784"/>
              <a:ext cx="795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V</a:t>
              </a:r>
              <a:r>
                <a:rPr lang="en-US" b="1" baseline="-25000" dirty="0">
                  <a:latin typeface="Cambria" panose="02040503050406030204" pitchFamily="18" charset="0"/>
                </a:rPr>
                <a:t>in</a:t>
              </a:r>
              <a:r>
                <a:rPr lang="en-US" b="1" dirty="0">
                  <a:latin typeface="Cambria" panose="02040503050406030204" pitchFamily="18" charset="0"/>
                </a:rPr>
                <a:t>(t) 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117924" y="1430850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+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135032" y="2972203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-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63357" y="2425988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-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19112" y="1925316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+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880712" y="2248997"/>
              <a:ext cx="936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Cambria" panose="02040503050406030204" pitchFamily="18" charset="0"/>
                </a:rPr>
                <a:t>V</a:t>
              </a:r>
              <a:r>
                <a:rPr lang="en-US" b="1" baseline="-25000" dirty="0" err="1">
                  <a:latin typeface="Cambria" panose="02040503050406030204" pitchFamily="18" charset="0"/>
                </a:rPr>
                <a:t>Out</a:t>
              </a:r>
              <a:r>
                <a:rPr lang="en-US" b="1" baseline="-25000" dirty="0">
                  <a:latin typeface="Cambria" panose="02040503050406030204" pitchFamily="18" charset="0"/>
                </a:rPr>
                <a:t> </a:t>
              </a:r>
              <a:r>
                <a:rPr lang="en-US" b="1" dirty="0">
                  <a:latin typeface="Cambria" panose="02040503050406030204" pitchFamily="18" charset="0"/>
                </a:rPr>
                <a:t>(t) 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385019" y="1004659"/>
            <a:ext cx="6701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out,ss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(t) for the circuit below when v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= K cos(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ωt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V, K &gt; 0. All passive RLC circuits are stable since there are no active/dependent sources.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30942" y="2188168"/>
            <a:ext cx="2111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1. Find H(s) 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831108" y="2756124"/>
            <a:ext cx="4261962" cy="130204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30942" y="4058164"/>
            <a:ext cx="24197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2. Find </a:t>
            </a:r>
            <a:r>
              <a:rPr lang="en-US" sz="2000" b="1"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out,ss</a:t>
            </a:r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451225" y="4603208"/>
                <a:ext cx="3981859" cy="445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𝒐𝒖𝒕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𝒔𝒔</m:t>
                          </m:r>
                        </m:sub>
                      </m:sSub>
                      <m:d>
                        <m:d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𝒋𝒘</m:t>
                          </m:r>
                        </m:e>
                      </m:d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𝒋𝒘</m:t>
                          </m:r>
                        </m:e>
                      </m:d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𝒋𝒘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225" y="4603208"/>
                <a:ext cx="3981859" cy="445699"/>
              </a:xfrm>
              <a:prstGeom prst="rect">
                <a:avLst/>
              </a:prstGeom>
              <a:blipFill>
                <a:blip r:embed="rId3"/>
                <a:stretch>
                  <a:fillRect b="-136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033943" y="5311725"/>
                <a:ext cx="4545283" cy="7884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𝒐𝒖𝒕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𝒔𝒔</m:t>
                          </m:r>
                        </m:sub>
                      </m:sSub>
                      <m:d>
                        <m:d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𝒋𝒘</m:t>
                          </m:r>
                        </m:e>
                      </m:d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𝒋𝒘</m:t>
                          </m:r>
                          <m:sSup>
                            <m:sSup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𝒋𝒘</m:t>
                              </m:r>
                            </m:e>
                          </m:d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943" y="5311725"/>
                <a:ext cx="4545283" cy="7884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6516808" y="5553568"/>
            <a:ext cx="381000" cy="304800"/>
            <a:chOff x="9126306" y="1714002"/>
            <a:chExt cx="381000" cy="304800"/>
          </a:xfrm>
        </p:grpSpPr>
        <p:sp>
          <p:nvSpPr>
            <p:cNvPr id="51" name="Line 10"/>
            <p:cNvSpPr>
              <a:spLocks noChangeShapeType="1"/>
            </p:cNvSpPr>
            <p:nvPr/>
          </p:nvSpPr>
          <p:spPr bwMode="auto">
            <a:xfrm>
              <a:off x="9126306" y="1714002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>
              <a:off x="9126306" y="2018802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455744" y="5535984"/>
                <a:ext cx="583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sup>
                      </m:sSup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744" y="5535984"/>
                <a:ext cx="5831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35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595091" y="3050161"/>
            <a:ext cx="3117586" cy="126762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910754" y="3125956"/>
            <a:ext cx="3628378" cy="992949"/>
            <a:chOff x="7069014" y="2523974"/>
            <a:chExt cx="4375726" cy="12449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lum bright="-20000" contrast="40000"/>
            </a:blip>
            <a:srcRect l="11471" r="76153"/>
            <a:stretch/>
          </p:blipFill>
          <p:spPr>
            <a:xfrm>
              <a:off x="7069014" y="2523974"/>
              <a:ext cx="993532" cy="124490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lum bright="-20000" contrast="40000"/>
            </a:blip>
            <a:srcRect l="57871"/>
            <a:stretch/>
          </p:blipFill>
          <p:spPr>
            <a:xfrm>
              <a:off x="8062546" y="2523974"/>
              <a:ext cx="3382194" cy="124490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458762" y="832291"/>
                <a:ext cx="3197029" cy="677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𝒐𝒖𝒕</m:t>
                        </m:r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𝒔𝒔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𝒋𝒘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𝑗𝑤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762" y="832291"/>
                <a:ext cx="3197029" cy="677686"/>
              </a:xfrm>
              <a:prstGeom prst="rect">
                <a:avLst/>
              </a:prstGeom>
              <a:blipFill>
                <a:blip r:embed="rId4"/>
                <a:stretch>
                  <a:fillRect b="-18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 rot="6850669">
            <a:off x="3952780" y="2430789"/>
            <a:ext cx="1338985" cy="334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3988741">
            <a:off x="6460833" y="2321109"/>
            <a:ext cx="1575271" cy="334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lum bright="-20000" contrast="40000"/>
          </a:blip>
          <a:srcRect t="21292" r="72292" b="44028"/>
          <a:stretch/>
        </p:blipFill>
        <p:spPr>
          <a:xfrm>
            <a:off x="6987710" y="985214"/>
            <a:ext cx="863824" cy="439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lum bright="-20000" contrast="40000"/>
          </a:blip>
          <a:srcRect l="11471" t="30173" r="76153" b="20240"/>
          <a:stretch/>
        </p:blipFill>
        <p:spPr>
          <a:xfrm>
            <a:off x="7995146" y="929421"/>
            <a:ext cx="735619" cy="43964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7888787" y="929421"/>
            <a:ext cx="841977" cy="439643"/>
            <a:chOff x="9126306" y="1714002"/>
            <a:chExt cx="381000" cy="304800"/>
          </a:xfrm>
        </p:grpSpPr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9126306" y="1714002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9126306" y="2018802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lum bright="-20000" contrast="40000"/>
          </a:blip>
          <a:srcRect l="57871" r="37643"/>
          <a:stretch/>
        </p:blipFill>
        <p:spPr>
          <a:xfrm>
            <a:off x="6582710" y="652767"/>
            <a:ext cx="298642" cy="992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886152" y="4988014"/>
                <a:ext cx="4476803" cy="445699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𝒐𝒖𝒕</m:t>
                          </m:r>
                          <m:r>
                            <a:rPr lang="en-US" sz="2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𝒔𝒔</m:t>
                          </m:r>
                        </m:sub>
                      </m:sSub>
                      <m:d>
                        <m:dPr>
                          <m:ctrlPr>
                            <a:rPr lang="en-US" sz="2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2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2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US" sz="22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𝒘𝒕</m:t>
                      </m:r>
                      <m:r>
                        <a:rPr lang="en-US" sz="22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ⱷ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2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152" y="4988014"/>
                <a:ext cx="4476803" cy="445699"/>
              </a:xfrm>
              <a:prstGeom prst="rect">
                <a:avLst/>
              </a:prstGeom>
              <a:blipFill>
                <a:blip r:embed="rId5"/>
                <a:stretch>
                  <a:fillRect b="-8974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926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797CB-0268-3133-8FCE-DA4565E5E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072D0FD-1E04-B940-627A-EA9DA05DCCCD}"/>
              </a:ext>
            </a:extLst>
          </p:cNvPr>
          <p:cNvSpPr txBox="1"/>
          <p:nvPr/>
        </p:nvSpPr>
        <p:spPr>
          <a:xfrm>
            <a:off x="835462" y="433262"/>
            <a:ext cx="11117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dirty="0"/>
              <a:t>Answer the following questions using ChatGPT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D85C347-A663-4C54-28B7-AD7070B586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5462" y="1161759"/>
            <a:ext cx="10186007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are sinusoidal sources, and why are they commonly used in electrical systems?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time period (T) relate to the frequency (f) of a sinusoidal waveform?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is understanding sinusoidal steady-state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important for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circuits with non-sinusoidal inputs? 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 the relationship between sine and cosine functions in terms of phase shifts.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is phasor representation particularly useful in AC circuit analysis?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Laplace transform facilitate sinusoidal steady-state (SSS) analysis?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868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834583" y="4431761"/>
            <a:ext cx="10972800" cy="3200876"/>
          </a:xfrm>
        </p:spPr>
        <p:txBody>
          <a:bodyPr/>
          <a:lstStyle/>
          <a:p>
            <a:pPr marL="0" indent="0" algn="l">
              <a:buNone/>
            </a:pP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Suggested examples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Page 704, example 14.8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Page 749, example 31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Page 750, example 32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Page 751, examples 36 and 37</a:t>
            </a:r>
          </a:p>
          <a:p>
            <a:pPr algn="l"/>
            <a:endParaRPr lang="en-US" sz="2400" dirty="0">
              <a:latin typeface="Cambria" panose="02040503050406030204" pitchFamily="18" charset="0"/>
            </a:endParaRPr>
          </a:p>
          <a:p>
            <a:pPr algn="l"/>
            <a:endParaRPr lang="en-US" sz="2400" dirty="0">
              <a:latin typeface="Cambria" panose="02040503050406030204" pitchFamily="18" charset="0"/>
            </a:endParaRPr>
          </a:p>
          <a:p>
            <a:pPr algn="l"/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BEBB93-BF06-6A46-1070-A2F428228B2E}"/>
              </a:ext>
            </a:extLst>
          </p:cNvPr>
          <p:cNvSpPr txBox="1"/>
          <p:nvPr/>
        </p:nvSpPr>
        <p:spPr>
          <a:xfrm>
            <a:off x="752287" y="433262"/>
            <a:ext cx="2451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dirty="0"/>
              <a:t>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32A7C6-214E-21D6-A395-0CC71BAD2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287" y="1351508"/>
            <a:ext cx="1018600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14955">
              <a:defRPr>
                <a:latin typeface="+mn-lt"/>
                <a:ea typeface="+mn-ea"/>
                <a:cs typeface="+mn-cs"/>
              </a:defRPr>
            </a:lvl2pPr>
            <a:lvl3pPr marL="829909">
              <a:defRPr>
                <a:latin typeface="+mn-lt"/>
                <a:ea typeface="+mn-ea"/>
                <a:cs typeface="+mn-cs"/>
              </a:defRPr>
            </a:lvl3pPr>
            <a:lvl4pPr marL="1244864">
              <a:defRPr>
                <a:latin typeface="+mn-lt"/>
                <a:ea typeface="+mn-ea"/>
                <a:cs typeface="+mn-cs"/>
              </a:defRPr>
            </a:lvl4pPr>
            <a:lvl5pPr marL="1659819">
              <a:defRPr>
                <a:latin typeface="+mn-lt"/>
                <a:ea typeface="+mn-ea"/>
                <a:cs typeface="+mn-cs"/>
              </a:defRPr>
            </a:lvl5pPr>
            <a:lvl6pPr marL="2074774">
              <a:defRPr>
                <a:latin typeface="+mn-lt"/>
                <a:ea typeface="+mn-ea"/>
                <a:cs typeface="+mn-cs"/>
              </a:defRPr>
            </a:lvl6pPr>
            <a:lvl7pPr marL="2489728">
              <a:defRPr>
                <a:latin typeface="+mn-lt"/>
                <a:ea typeface="+mn-ea"/>
                <a:cs typeface="+mn-cs"/>
              </a:defRPr>
            </a:lvl7pPr>
            <a:lvl8pPr marL="2904683">
              <a:defRPr>
                <a:latin typeface="+mn-lt"/>
                <a:ea typeface="+mn-ea"/>
                <a:cs typeface="+mn-cs"/>
              </a:defRPr>
            </a:lvl8pPr>
            <a:lvl9pPr marL="3319638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or current varies with time following a sinusoidal function.</a:t>
            </a:r>
          </a:p>
          <a:p>
            <a:pPr marL="342900" indent="-342900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Sinusoidal Waveform Parameters (amplitude, frequency, angular frequency, phase)</a:t>
            </a:r>
          </a:p>
          <a:p>
            <a:pPr marL="342900" indent="-342900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Phasors represent sinusoidal signals as complex numbers for simplified circuit analysis.</a:t>
            </a:r>
          </a:p>
          <a:p>
            <a:pPr marL="342900" indent="-342900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Replacing stable H(s) with H(</a:t>
            </a:r>
            <a:r>
              <a:rPr lang="en-GB" altLang="en-US" sz="24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jω</a:t>
            </a:r>
            <a:r>
              <a:rPr lang="en-GB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for steady-state analysis, simplifies computation of outputs for sinusoidal inputs </a:t>
            </a:r>
          </a:p>
          <a:p>
            <a:pPr marL="342900" indent="-342900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Facilitates understanding of resonance and impedance in RLC circuits.</a:t>
            </a:r>
          </a:p>
          <a:p>
            <a:pPr marL="342900" indent="-342900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altLang="en-US" sz="24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altLang="en-US" sz="24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51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Announcement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589500"/>
            <a:ext cx="9280281" cy="1567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GCA2 – Group Week 11 Lecture 2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PD2 (Technical Report) due Thursday Week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2825689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50539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4092967"/>
            <a:ext cx="9966736" cy="221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Sinusoidal steady state (SSS) sources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Laplace Transform approach to SSS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Laplace Transform approach to SSS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11296611" y="6341523"/>
            <a:ext cx="731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  <a:sym typeface="Arial"/>
            </a:endParaRPr>
          </a:p>
        </p:txBody>
      </p:sp>
      <p:sp>
        <p:nvSpPr>
          <p:cNvPr id="5" name="مربع نص 1">
            <a:extLst>
              <a:ext uri="{FF2B5EF4-FFF2-40B4-BE49-F238E27FC236}">
                <a16:creationId xmlns:a16="http://schemas.microsoft.com/office/drawing/2014/main" id="{7711DB52-DA0E-C95D-DFAF-CCC7BD2BE49D}"/>
              </a:ext>
            </a:extLst>
          </p:cNvPr>
          <p:cNvSpPr txBox="1"/>
          <p:nvPr/>
        </p:nvSpPr>
        <p:spPr>
          <a:xfrm>
            <a:off x="950647" y="3103189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New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955C2-410D-5EE0-CFAB-8FE55D451121}"/>
              </a:ext>
            </a:extLst>
          </p:cNvPr>
          <p:cNvSpPr txBox="1"/>
          <p:nvPr/>
        </p:nvSpPr>
        <p:spPr>
          <a:xfrm>
            <a:off x="950647" y="1221974"/>
            <a:ext cx="9966736" cy="221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Switching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Series combination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Parallel combination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721138" y="626097"/>
            <a:ext cx="76233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itchFamily="49" charset="0"/>
              </a:rPr>
              <a:t>Sinusoidal Steady-State Sources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789728" y="1519344"/>
            <a:ext cx="8884624" cy="100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in which the value of the voltage and/or current varies with time</a:t>
            </a: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3652902" y="2591130"/>
            <a:ext cx="45829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Sinusoidal Sources???</a:t>
            </a:r>
          </a:p>
        </p:txBody>
      </p: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852186" y="3318214"/>
            <a:ext cx="10184417" cy="850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30000"/>
              </a:lnSpc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Generation, Transmission, Distribution and Consumption occur under sinusoidal Steady-state behavior</a:t>
            </a:r>
          </a:p>
        </p:txBody>
      </p:sp>
      <p:sp>
        <p:nvSpPr>
          <p:cNvPr id="6150" name="Text Box 8"/>
          <p:cNvSpPr txBox="1">
            <a:spLocks noChangeArrowheads="1"/>
          </p:cNvSpPr>
          <p:nvPr/>
        </p:nvSpPr>
        <p:spPr bwMode="auto">
          <a:xfrm>
            <a:off x="852186" y="4493600"/>
            <a:ext cx="11319584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30000"/>
              </a:lnSpc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 the behavior of Sinusoidal circuits makes it easy to predict The behavior of circuits with  non-sinusoidal ones </a:t>
            </a:r>
          </a:p>
        </p:txBody>
      </p:sp>
      <p:sp>
        <p:nvSpPr>
          <p:cNvPr id="6151" name="Text Box 9"/>
          <p:cNvSpPr txBox="1">
            <a:spLocks noChangeArrowheads="1"/>
          </p:cNvSpPr>
          <p:nvPr/>
        </p:nvSpPr>
        <p:spPr bwMode="auto">
          <a:xfrm>
            <a:off x="852186" y="5703937"/>
            <a:ext cx="9124950" cy="45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Steady state  sinusoidal behavior often simplifies the design of electrical systems</a:t>
            </a:r>
          </a:p>
        </p:txBody>
      </p:sp>
    </p:spTree>
    <p:extLst>
      <p:ext uri="{BB962C8B-B14F-4D97-AF65-F5344CB8AC3E}">
        <p14:creationId xmlns:p14="http://schemas.microsoft.com/office/powerpoint/2010/main" val="213692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ale63317_09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1056454"/>
            <a:ext cx="8386763" cy="5564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760294" y="378893"/>
            <a:ext cx="36300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00FF"/>
                </a:solidFill>
                <a:latin typeface="Cambria" pitchFamily="18" charset="0"/>
              </a:rPr>
              <a:t>Sinusoidal waveform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075497" y="3560050"/>
            <a:ext cx="2295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i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Value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382123" y="4242308"/>
            <a:ext cx="17345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Period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185299" y="6120415"/>
            <a:ext cx="17714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Angle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258970" y="5438157"/>
            <a:ext cx="26901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 Frequency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1222375" y="4866195"/>
            <a:ext cx="2518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i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Frequency</a:t>
            </a:r>
          </a:p>
        </p:txBody>
      </p:sp>
    </p:spTree>
    <p:extLst>
      <p:ext uri="{BB962C8B-B14F-4D97-AF65-F5344CB8AC3E}">
        <p14:creationId xmlns:p14="http://schemas.microsoft.com/office/powerpoint/2010/main" val="159710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5127" grpId="0"/>
      <p:bldP spid="5128" grpId="0"/>
      <p:bldP spid="5129" grpId="0"/>
      <p:bldP spid="51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711879" y="515471"/>
            <a:ext cx="77696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000FF"/>
                </a:solidFill>
                <a:latin typeface="Cambria" pitchFamily="18" charset="0"/>
              </a:defRPr>
            </a:lvl1pPr>
          </a:lstStyle>
          <a:p>
            <a:r>
              <a:rPr lang="en-US" altLang="en-US" dirty="0"/>
              <a:t>How to express a sinusoidal varying function ?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514601" y="1450975"/>
            <a:ext cx="27847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V=</a:t>
            </a:r>
            <a:r>
              <a:rPr lang="en-US" alt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8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 (</a:t>
            </a:r>
            <a:r>
              <a:rPr lang="en-US" alt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7550898" y="1198118"/>
            <a:ext cx="27462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V=</a:t>
            </a:r>
            <a:r>
              <a:rPr lang="en-US" altLang="en-US" sz="2800" b="1" dirty="0" err="1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800" b="1" baseline="-25000" dirty="0" err="1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800" b="1" baseline="-2500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 (</a:t>
            </a:r>
            <a:r>
              <a:rPr lang="en-US" altLang="en-US" sz="2800" b="1" dirty="0" err="1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altLang="en-US" sz="2800" b="1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altLang="en-US" sz="2800" b="1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en-US" sz="2800" b="1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362201" y="2179173"/>
            <a:ext cx="26901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Cosine Function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7772400" y="1644755"/>
            <a:ext cx="2311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Sine Function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4724401" y="2743201"/>
            <a:ext cx="27847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V=</a:t>
            </a:r>
            <a:r>
              <a:rPr lang="en-US" altLang="en-US" sz="2800" b="1" dirty="0" err="1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800" b="1" baseline="-25000" dirty="0" err="1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800" b="1" baseline="-25000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 (</a:t>
            </a:r>
            <a:r>
              <a:rPr lang="en-US" altLang="en-US" sz="2800" b="1" dirty="0" err="1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altLang="en-US" sz="28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altLang="en-US" sz="28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en-US" sz="28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1790416" y="3709989"/>
            <a:ext cx="16674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</a:t>
            </a:r>
          </a:p>
          <a:p>
            <a:pPr algn="ctr" eaLnBrk="1" hangingPunct="1"/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 flipV="1">
            <a:off x="3124200" y="3200400"/>
            <a:ext cx="2209800" cy="838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4460515" y="3862389"/>
            <a:ext cx="26613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 frequency</a:t>
            </a:r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 flipV="1">
            <a:off x="5791200" y="3200400"/>
            <a:ext cx="762000" cy="762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4326271" y="4367807"/>
            <a:ext cx="26891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= 2 </a:t>
            </a:r>
            <a:r>
              <a:rPr lang="el-GR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 (rad/sec)</a:t>
            </a:r>
            <a:endParaRPr lang="el-GR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8001993" y="3938589"/>
            <a:ext cx="1731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angle</a:t>
            </a:r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H="1" flipV="1">
            <a:off x="7315200" y="3276600"/>
            <a:ext cx="914400" cy="609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876088" y="5233989"/>
            <a:ext cx="42984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Frequency: F (Hz)</a:t>
            </a: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7924800" y="5233989"/>
            <a:ext cx="33039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Period: T (sec)</a:t>
            </a: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5600701" y="5934965"/>
            <a:ext cx="13900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T= 1/F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7446005" y="2103352"/>
            <a:ext cx="3792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 (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 Cos (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-90</a:t>
            </a:r>
            <a:r>
              <a:rPr lang="en-US" altLang="en-US" sz="24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195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2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2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31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3" dur="2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3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6100"/>
                            </p:stCondLst>
                            <p:childTnLst>
                              <p:par>
                                <p:cTn id="3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6780"/>
                            </p:stCondLst>
                            <p:childTnLst>
                              <p:par>
                                <p:cTn id="5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2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7280"/>
                            </p:stCondLst>
                            <p:childTnLst>
                              <p:par>
                                <p:cTn id="5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720"/>
                            </p:stCondLst>
                            <p:childTnLst>
                              <p:par>
                                <p:cTn id="6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8600"/>
                            </p:stCondLst>
                            <p:childTnLst>
                              <p:par>
                                <p:cTn id="71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3" dur="20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174" grpId="0"/>
      <p:bldP spid="7175" grpId="0"/>
      <p:bldP spid="7176" grpId="0"/>
      <p:bldP spid="7177" grpId="0"/>
      <p:bldP spid="7178" grpId="0"/>
      <p:bldP spid="7179" grpId="0" animBg="1"/>
      <p:bldP spid="7180" grpId="0"/>
      <p:bldP spid="7181" grpId="0" animBg="1"/>
      <p:bldP spid="7182" grpId="0"/>
      <p:bldP spid="7183" grpId="0"/>
      <p:bldP spid="7184" grpId="0" animBg="1"/>
      <p:bldP spid="7185" grpId="0"/>
      <p:bldP spid="7186" grpId="0"/>
      <p:bldP spid="71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587787" y="426184"/>
            <a:ext cx="42150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0000FF"/>
                </a:solidFill>
                <a:latin typeface="Cambria" panose="02040503050406030204" pitchFamily="18" charset="0"/>
              </a:rPr>
              <a:t>Sine</a:t>
            </a:r>
            <a:r>
              <a:rPr lang="en-US" altLang="en-US" sz="2800" b="1" i="1" dirty="0">
                <a:latin typeface="Cambria" panose="02040503050406030204" pitchFamily="18" charset="0"/>
              </a:rPr>
              <a:t> </a:t>
            </a:r>
            <a:r>
              <a:rPr lang="en-US" altLang="en-US" sz="2800" b="1" dirty="0">
                <a:solidFill>
                  <a:srgbClr val="0000FF"/>
                </a:solidFill>
                <a:latin typeface="Cambria" panose="02040503050406030204" pitchFamily="18" charset="0"/>
              </a:rPr>
              <a:t>–</a:t>
            </a:r>
            <a:r>
              <a:rPr lang="en-US" altLang="en-US" sz="2800" b="1" i="1" dirty="0">
                <a:latin typeface="Cambria" panose="02040503050406030204" pitchFamily="18" charset="0"/>
              </a:rPr>
              <a:t> </a:t>
            </a:r>
            <a:r>
              <a:rPr lang="en-US" altLang="en-US" sz="2800" b="1" dirty="0">
                <a:solidFill>
                  <a:srgbClr val="0000FF"/>
                </a:solidFill>
                <a:latin typeface="Cambria" panose="02040503050406030204" pitchFamily="18" charset="0"/>
              </a:rPr>
              <a:t>Cosine</a:t>
            </a:r>
            <a:r>
              <a:rPr lang="en-US" altLang="en-US" sz="2800" b="1" i="1" dirty="0">
                <a:latin typeface="Cambria" panose="02040503050406030204" pitchFamily="18" charset="0"/>
              </a:rPr>
              <a:t> </a:t>
            </a:r>
            <a:r>
              <a:rPr lang="en-US" altLang="en-US" sz="2800" b="1" dirty="0">
                <a:solidFill>
                  <a:srgbClr val="0000FF"/>
                </a:solidFill>
                <a:latin typeface="Cambria" panose="02040503050406030204" pitchFamily="18" charset="0"/>
              </a:rPr>
              <a:t>Conversion</a:t>
            </a:r>
          </a:p>
        </p:txBody>
      </p:sp>
      <p:pic>
        <p:nvPicPr>
          <p:cNvPr id="11267" name="Picture 5" descr="ale63317_09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066264"/>
            <a:ext cx="3134807" cy="563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587787" y="2436098"/>
            <a:ext cx="3792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Sin (</a:t>
            </a:r>
            <a:r>
              <a:rPr lang="en-US" altLang="en-US" sz="2400" dirty="0" err="1">
                <a:solidFill>
                  <a:srgbClr val="FF0000"/>
                </a:solidFill>
                <a:latin typeface="Cambria" panose="02040503050406030204" pitchFamily="18" charset="0"/>
              </a:rPr>
              <a:t>wt</a:t>
            </a:r>
            <a:r>
              <a:rPr lang="en-US" alt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+</a:t>
            </a:r>
            <a:r>
              <a:rPr lang="el-GR" alt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θ</a:t>
            </a:r>
            <a:r>
              <a:rPr lang="en-US" alt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)= Cos (</a:t>
            </a:r>
            <a:r>
              <a:rPr lang="en-US" altLang="en-US" sz="2400" dirty="0" err="1">
                <a:solidFill>
                  <a:srgbClr val="FF0000"/>
                </a:solidFill>
                <a:latin typeface="Cambria" panose="02040503050406030204" pitchFamily="18" charset="0"/>
              </a:rPr>
              <a:t>wt</a:t>
            </a:r>
            <a:r>
              <a:rPr lang="en-US" alt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+</a:t>
            </a:r>
            <a:r>
              <a:rPr lang="el-GR" alt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θ</a:t>
            </a:r>
            <a:r>
              <a:rPr lang="en-US" alt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-90</a:t>
            </a:r>
            <a:r>
              <a:rPr lang="en-US" altLang="en-US" sz="2400" baseline="30000" dirty="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r>
              <a:rPr lang="en-US" alt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1270" name="Text Box 8"/>
          <p:cNvSpPr txBox="1">
            <a:spLocks noChangeArrowheads="1"/>
          </p:cNvSpPr>
          <p:nvPr/>
        </p:nvSpPr>
        <p:spPr bwMode="auto">
          <a:xfrm>
            <a:off x="587787" y="3507503"/>
            <a:ext cx="322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663300"/>
                </a:solidFill>
                <a:latin typeface="Cambria" panose="02040503050406030204" pitchFamily="18" charset="0"/>
              </a:rPr>
              <a:t>Sin (wt±180</a:t>
            </a:r>
            <a:r>
              <a:rPr lang="en-US" altLang="en-US" sz="2400" baseline="30000" dirty="0">
                <a:solidFill>
                  <a:srgbClr val="663300"/>
                </a:solidFill>
                <a:latin typeface="Cambria" panose="02040503050406030204" pitchFamily="18" charset="0"/>
              </a:rPr>
              <a:t>0</a:t>
            </a:r>
            <a:r>
              <a:rPr lang="en-US" altLang="en-US" sz="2400" dirty="0">
                <a:solidFill>
                  <a:srgbClr val="663300"/>
                </a:solidFill>
                <a:latin typeface="Cambria" panose="02040503050406030204" pitchFamily="18" charset="0"/>
              </a:rPr>
              <a:t>)= - Sin </a:t>
            </a:r>
            <a:r>
              <a:rPr lang="en-US" altLang="en-US" sz="2400" dirty="0" err="1">
                <a:solidFill>
                  <a:srgbClr val="663300"/>
                </a:solidFill>
                <a:latin typeface="Cambria" panose="02040503050406030204" pitchFamily="18" charset="0"/>
              </a:rPr>
              <a:t>wt</a:t>
            </a:r>
            <a:endParaRPr lang="en-US" altLang="en-US" sz="2400" dirty="0">
              <a:solidFill>
                <a:srgbClr val="663300"/>
              </a:solidFill>
              <a:latin typeface="Cambria" panose="02040503050406030204" pitchFamily="18" charset="0"/>
            </a:endParaRPr>
          </a:p>
        </p:txBody>
      </p:sp>
      <p:sp>
        <p:nvSpPr>
          <p:cNvPr id="11271" name="Text Box 9"/>
          <p:cNvSpPr txBox="1">
            <a:spLocks noChangeArrowheads="1"/>
          </p:cNvSpPr>
          <p:nvPr/>
        </p:nvSpPr>
        <p:spPr bwMode="auto">
          <a:xfrm>
            <a:off x="719137" y="4945426"/>
            <a:ext cx="3346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0033CC"/>
                </a:solidFill>
                <a:latin typeface="Cambria" panose="02040503050406030204" pitchFamily="18" charset="0"/>
              </a:rPr>
              <a:t>Cos (wt±180</a:t>
            </a:r>
            <a:r>
              <a:rPr lang="en-US" altLang="en-US" sz="2400" baseline="30000" dirty="0">
                <a:solidFill>
                  <a:srgbClr val="0033CC"/>
                </a:solidFill>
                <a:latin typeface="Cambria" panose="02040503050406030204" pitchFamily="18" charset="0"/>
              </a:rPr>
              <a:t>0</a:t>
            </a:r>
            <a:r>
              <a:rPr lang="en-US" altLang="en-US" sz="2400" dirty="0">
                <a:solidFill>
                  <a:srgbClr val="0033CC"/>
                </a:solidFill>
                <a:latin typeface="Cambria" panose="02040503050406030204" pitchFamily="18" charset="0"/>
              </a:rPr>
              <a:t>)= - Cos </a:t>
            </a:r>
            <a:r>
              <a:rPr lang="en-US" altLang="en-US" sz="2400" dirty="0" err="1">
                <a:solidFill>
                  <a:srgbClr val="0033CC"/>
                </a:solidFill>
                <a:latin typeface="Cambria" panose="02040503050406030204" pitchFamily="18" charset="0"/>
              </a:rPr>
              <a:t>wt</a:t>
            </a:r>
            <a:endParaRPr lang="en-US" altLang="en-US" sz="2400" dirty="0">
              <a:solidFill>
                <a:srgbClr val="0033CC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52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480648" y="291196"/>
            <a:ext cx="1936620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0000FF"/>
                </a:solidFill>
                <a:latin typeface="Cambria" panose="02040503050406030204" pitchFamily="18" charset="0"/>
              </a:rPr>
              <a:t>Example-1</a:t>
            </a: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64507" y="865252"/>
            <a:ext cx="78847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Sinusoidal voltage is given by the expression V =300 Cos (120</a:t>
            </a:r>
            <a:r>
              <a:rPr lang="el-G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t+30</a:t>
            </a:r>
            <a:r>
              <a:rPr lang="en-US" alt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l-G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64507" y="1220628"/>
            <a:ext cx="5793574" cy="1368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period of the voltage in milliseconds?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frequency in Hertz?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magnitude of V at t =2.778 </a:t>
            </a:r>
            <a:r>
              <a:rPr lang="en-US" alt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80648" y="2997922"/>
            <a:ext cx="90719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 = 2 </a:t>
            </a:r>
            <a:r>
              <a:rPr lang="el-G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120 </a:t>
            </a:r>
            <a:r>
              <a:rPr lang="el-G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</a:t>
            </a:r>
            <a:r>
              <a:rPr lang="el-G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/T, then T = 1/60 = 16.667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80648" y="3707262"/>
            <a:ext cx="62824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 = 1/T, then F = 1/16.667 = 60 Hz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80648" y="4271355"/>
            <a:ext cx="10883901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4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 =  2 </a:t>
            </a:r>
            <a:r>
              <a:rPr lang="el-G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/T, then W = 2×3.14/16.667   rad/sec, then at t = 2.778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40000"/>
              </a:lnSpc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(2×3.14/16.667) ×2.778 = 1.047 rad; or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1.047 ×180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/3.14 = 60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degrees</a:t>
            </a:r>
          </a:p>
          <a:p>
            <a:pPr algn="just" eaLnBrk="1" hangingPunct="1">
              <a:lnSpc>
                <a:spcPct val="14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V = 300 Cos (60+30)= 300 Cos 90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Zero V</a:t>
            </a:r>
          </a:p>
        </p:txBody>
      </p:sp>
    </p:spTree>
    <p:extLst>
      <p:ext uri="{BB962C8B-B14F-4D97-AF65-F5344CB8AC3E}">
        <p14:creationId xmlns:p14="http://schemas.microsoft.com/office/powerpoint/2010/main" val="84814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/>
      <p:bldP spid="13322" grpId="0"/>
      <p:bldP spid="133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629299" y="818911"/>
            <a:ext cx="9438245" cy="79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Sinusoidal current  has a maximum amplitude of 20 A, the current passes through one complete cycle in 1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magnitude of the current at zero time is 10A.</a:t>
            </a:r>
            <a:endParaRPr lang="el-G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697069" y="1766681"/>
            <a:ext cx="8680261" cy="1275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Char char="•"/>
            </a:pP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frequency of current in Hz?</a:t>
            </a:r>
          </a:p>
          <a:p>
            <a:pPr algn="just" eaLnBrk="1" hangingPunct="1">
              <a:lnSpc>
                <a:spcPct val="120000"/>
              </a:lnSpc>
              <a:buFontTx/>
              <a:buChar char="•"/>
            </a:pP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value of angular frequency?</a:t>
            </a:r>
          </a:p>
          <a:p>
            <a:pPr algn="just" eaLnBrk="1" hangingPunct="1">
              <a:lnSpc>
                <a:spcPct val="120000"/>
              </a:lnSpc>
              <a:buFontTx/>
              <a:buChar char="•"/>
            </a:pP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Write an expression for </a:t>
            </a:r>
            <a:r>
              <a:rPr lang="en-US" alt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 using the cosine function, express </a:t>
            </a:r>
            <a:r>
              <a:rPr lang="el-GR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degrees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697069" y="3652438"/>
            <a:ext cx="46722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F=1/T =1/1×10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=1000 Hz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97069" y="4249339"/>
            <a:ext cx="42082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 =2</a:t>
            </a:r>
            <a:r>
              <a:rPr lang="el-G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F=2000 </a:t>
            </a:r>
            <a:r>
              <a:rPr lang="el-G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rad/sec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697069" y="4852663"/>
            <a:ext cx="9810750" cy="100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i(t)=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 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20 cos(2000</a:t>
            </a:r>
            <a:r>
              <a:rPr lang="el-G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+</a:t>
            </a:r>
            <a:r>
              <a:rPr lang="el-G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but as at t= 0, I=10A, then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 = 20 cos (0+ </a:t>
            </a:r>
            <a:r>
              <a:rPr lang="el-G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)……. </a:t>
            </a:r>
            <a:r>
              <a:rPr lang="el-G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cos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 = 60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i(t)=20 cos (2000 </a:t>
            </a:r>
            <a:r>
              <a:rPr lang="el-G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+60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97069" y="268566"/>
            <a:ext cx="1936620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0000FF"/>
                </a:solidFill>
                <a:latin typeface="Cambria" panose="02040503050406030204" pitchFamily="18" charset="0"/>
              </a:rPr>
              <a:t>Example-2</a:t>
            </a:r>
          </a:p>
        </p:txBody>
      </p:sp>
    </p:spTree>
    <p:extLst>
      <p:ext uri="{BB962C8B-B14F-4D97-AF65-F5344CB8AC3E}">
        <p14:creationId xmlns:p14="http://schemas.microsoft.com/office/powerpoint/2010/main" val="92185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9" grpId="0"/>
      <p:bldP spid="15370" grpId="0"/>
      <p:bldP spid="15371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4140</TotalTime>
  <Words>1158</Words>
  <Application>Microsoft Office PowerPoint</Application>
  <PresentationFormat>Widescreen</PresentationFormat>
  <Paragraphs>148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</vt:lpstr>
      <vt:lpstr>Cambria Math</vt:lpstr>
      <vt:lpstr>Red Hat Display</vt:lpstr>
      <vt:lpstr>Times New Roman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Muhammad Nadeem</cp:lastModifiedBy>
  <cp:revision>45</cp:revision>
  <dcterms:created xsi:type="dcterms:W3CDTF">2017-10-25T09:04:12Z</dcterms:created>
  <dcterms:modified xsi:type="dcterms:W3CDTF">2024-12-11T10:00:22Z</dcterms:modified>
</cp:coreProperties>
</file>