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431" r:id="rId2"/>
    <p:sldId id="304" r:id="rId3"/>
    <p:sldId id="259" r:id="rId4"/>
    <p:sldId id="260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430" r:id="rId18"/>
    <p:sldId id="4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5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3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4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03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6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3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49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294A2-B090-43AF-AA10-0540AE1EA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8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1598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9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3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883260" y="36898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113122" y="1690062"/>
            <a:ext cx="115761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Mutual Inductance, Dot Convention, Differential Equations, and S Domain Model</a:t>
            </a:r>
          </a:p>
          <a:p>
            <a:pPr algn="ctr">
              <a:defRPr/>
            </a:pPr>
            <a:endParaRPr lang="en-US" sz="44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algn="ctr">
              <a:defRPr/>
            </a:pPr>
            <a:endParaRPr lang="en-US" sz="44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22973"/>
            <a:ext cx="10972800" cy="8113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 equations in S-domain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70560" y="1580610"/>
            <a:ext cx="2540726" cy="5774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8" t="7394" b="16845"/>
          <a:stretch/>
        </p:blipFill>
        <p:spPr>
          <a:xfrm rot="16200000">
            <a:off x="2308119" y="400676"/>
            <a:ext cx="1285077" cy="3506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r="57290" b="11896"/>
          <a:stretch/>
        </p:blipFill>
        <p:spPr>
          <a:xfrm rot="16200000">
            <a:off x="2638658" y="2663291"/>
            <a:ext cx="1277529" cy="40779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0"/>
          <a:stretch/>
        </p:blipFill>
        <p:spPr>
          <a:xfrm rot="16200000">
            <a:off x="2740710" y="834226"/>
            <a:ext cx="938802" cy="4939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r="50974"/>
          <a:stretch/>
        </p:blipFill>
        <p:spPr>
          <a:xfrm rot="16200000">
            <a:off x="3261628" y="3580121"/>
            <a:ext cx="811370" cy="49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42416" y="274320"/>
            <a:ext cx="10539984" cy="87197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1503" y="1224008"/>
            <a:ext cx="1076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For the circuit shown, Find the input impedance Zin.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20339" y="2487045"/>
            <a:ext cx="2855525" cy="3751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7" t="7325" b="59385"/>
          <a:stretch/>
        </p:blipFill>
        <p:spPr>
          <a:xfrm rot="16200000">
            <a:off x="2043462" y="993150"/>
            <a:ext cx="855514" cy="3079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9" t="40659" b="6026"/>
          <a:stretch/>
        </p:blipFill>
        <p:spPr>
          <a:xfrm rot="16200000">
            <a:off x="3597673" y="1172336"/>
            <a:ext cx="826521" cy="45133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15698" r="48509" b="49712"/>
          <a:stretch/>
        </p:blipFill>
        <p:spPr>
          <a:xfrm rot="16200000">
            <a:off x="3016959" y="2855919"/>
            <a:ext cx="528035" cy="30534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8"/>
          <a:stretch/>
        </p:blipFill>
        <p:spPr>
          <a:xfrm rot="16200000">
            <a:off x="2578245" y="3186218"/>
            <a:ext cx="1158458" cy="45805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46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380355"/>
            <a:ext cx="10972800" cy="97001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8613" y="1403104"/>
            <a:ext cx="1076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circuit shown, Find the input impedance Zin.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24816" y="2140203"/>
            <a:ext cx="3190910" cy="4188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7" t="7325" b="59385"/>
          <a:stretch/>
        </p:blipFill>
        <p:spPr>
          <a:xfrm rot="16200000">
            <a:off x="2075178" y="1109997"/>
            <a:ext cx="855514" cy="3079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0" t="41024" r="12051"/>
          <a:stretch/>
        </p:blipFill>
        <p:spPr>
          <a:xfrm rot="16200000">
            <a:off x="3310685" y="900057"/>
            <a:ext cx="656823" cy="535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9" t="14500" r="41942" b="48897"/>
          <a:stretch/>
        </p:blipFill>
        <p:spPr>
          <a:xfrm rot="16200000">
            <a:off x="2310311" y="2817142"/>
            <a:ext cx="625437" cy="331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6937" r="10724" b="23269"/>
          <a:stretch/>
        </p:blipFill>
        <p:spPr>
          <a:xfrm rot="16200000">
            <a:off x="2738448" y="3369942"/>
            <a:ext cx="915623" cy="450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0704" y="274320"/>
            <a:ext cx="7744968" cy="95410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2234" y="1013417"/>
            <a:ext cx="8027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For the circuit shown, Find the input impedance Zin(s). Consider the mutual inductance effect between L1 and L2 where the dots are at B and C.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76258" y="2774291"/>
            <a:ext cx="5156513" cy="2274888"/>
            <a:chOff x="6207617" y="3095897"/>
            <a:chExt cx="5576552" cy="2287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7" t="18811" r="20364" b="14800"/>
            <a:stretch/>
          </p:blipFill>
          <p:spPr>
            <a:xfrm>
              <a:off x="6207617" y="3361386"/>
              <a:ext cx="5576552" cy="2021983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9248503" y="3095897"/>
              <a:ext cx="261257" cy="26548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45040" y="3095897"/>
              <a:ext cx="261257" cy="26548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9879" y="4668819"/>
                <a:ext cx="4179990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79" y="4668819"/>
                <a:ext cx="4179990" cy="760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589E0B-0B93-D4B9-6273-A045E7160D86}"/>
                  </a:ext>
                </a:extLst>
              </p:cNvPr>
              <p:cNvSpPr txBox="1"/>
              <p:nvPr/>
            </p:nvSpPr>
            <p:spPr>
              <a:xfrm>
                <a:off x="869879" y="2722421"/>
                <a:ext cx="4857484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US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589E0B-0B93-D4B9-6273-A045E7160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79" y="2722421"/>
                <a:ext cx="4857484" cy="760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CB3608-B6A4-1240-9AD6-00CF0251B56A}"/>
                  </a:ext>
                </a:extLst>
              </p:cNvPr>
              <p:cNvSpPr txBox="1"/>
              <p:nvPr/>
            </p:nvSpPr>
            <p:spPr>
              <a:xfrm>
                <a:off x="959229" y="3695620"/>
                <a:ext cx="4678780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US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CB3608-B6A4-1240-9AD6-00CF0251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9" y="3695620"/>
                <a:ext cx="4678780" cy="76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2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9096" y="369335"/>
            <a:ext cx="10972800" cy="10353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Ideal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5065" y="2892776"/>
                <a:ext cx="144379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065" y="2892776"/>
                <a:ext cx="1443793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4538" y="4039009"/>
                <a:ext cx="4592668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charset="0"/>
                        </a:rPr>
                        <m:t>𝒁</m:t>
                      </m:r>
                      <m:r>
                        <a:rPr lang="en-CA" sz="2800" b="1" i="1" baseline="-25000" smtClean="0">
                          <a:latin typeface="Cambria Math" charset="0"/>
                        </a:rPr>
                        <m:t>𝒊𝒏</m:t>
                      </m:r>
                      <m:r>
                        <a:rPr lang="en-CA" sz="2800" b="1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lang="bg-BG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1" i="1" smtClean="0">
                              <a:latin typeface="Cambria Math" charset="0"/>
                            </a:rPr>
                            <m:t>𝑵</m:t>
                          </m:r>
                          <m:r>
                            <a:rPr lang="en-CA" sz="2800" b="1" i="1" smtClean="0"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en-CA" sz="2800" b="1" i="1" smtClean="0">
                              <a:latin typeface="Cambria Math" charset="0"/>
                            </a:rPr>
                            <m:t>𝑵</m:t>
                          </m:r>
                          <m:r>
                            <a:rPr lang="en-CA" sz="2800" b="1" i="1" smtClean="0">
                              <a:latin typeface="Cambria Math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bg-BG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1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CA" sz="2800" b="1" i="1" smtClean="0"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lang="en-CA" sz="2800" b="1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bg-BG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CA" sz="2800" b="1" i="1"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lang="en-CA" sz="2800" b="1" i="1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38" y="4039009"/>
                <a:ext cx="4592668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48802" y="1620999"/>
            <a:ext cx="4690598" cy="2543554"/>
            <a:chOff x="274125" y="1450312"/>
            <a:chExt cx="5226930" cy="32392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6" r="53822" b="42518"/>
            <a:stretch/>
          </p:blipFill>
          <p:spPr>
            <a:xfrm rot="16200000">
              <a:off x="1618022" y="368071"/>
              <a:ext cx="2800791" cy="49652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35779" y="3300799"/>
              <a:ext cx="427894" cy="952867"/>
              <a:chOff x="4293575" y="4700587"/>
              <a:chExt cx="594949" cy="131005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91" t="31493" r="57062" b="60702"/>
              <a:stretch/>
            </p:blipFill>
            <p:spPr>
              <a:xfrm rot="16200000">
                <a:off x="3911110" y="5083052"/>
                <a:ext cx="1310055" cy="5451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4343401" y="5355614"/>
                <a:ext cx="545123" cy="297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4125" y="4227906"/>
                  <a:ext cx="6895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25" y="4227906"/>
                  <a:ext cx="68954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97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5" t="63173" r="71805" b="6877"/>
          <a:stretch/>
        </p:blipFill>
        <p:spPr>
          <a:xfrm rot="16200000">
            <a:off x="2269762" y="706802"/>
            <a:ext cx="993532" cy="28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4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5893" y="55029"/>
            <a:ext cx="2145285" cy="526633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9200" y="314784"/>
            <a:ext cx="7842504" cy="86868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138501"/>
            <a:ext cx="11551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circuit shown, </a:t>
            </a:r>
            <a:r>
              <a:rPr lang="en-US" sz="2800" dirty="0" err="1"/>
              <a:t>Rs</a:t>
            </a:r>
            <a:r>
              <a:rPr lang="en-US" sz="2800" dirty="0"/>
              <a:t>=10Ω, a=0.1, RL=1kΩ and Vs=20cos(1000t). Find R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2</a:t>
            </a:r>
            <a:r>
              <a:rPr lang="en-US" sz="2800" dirty="0"/>
              <a:t>, I</a:t>
            </a:r>
            <a:r>
              <a:rPr lang="en-US" sz="2800" baseline="-25000" dirty="0"/>
              <a:t>1</a:t>
            </a:r>
            <a:r>
              <a:rPr lang="en-US" sz="2800" dirty="0"/>
              <a:t> and I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9EDA14-846B-0CDD-CEDF-DC362114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78" y="3846341"/>
            <a:ext cx="8169348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1113" y="222176"/>
            <a:ext cx="2705773" cy="637166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9200" y="402336"/>
            <a:ext cx="10972800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143000"/>
            <a:ext cx="842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the circuit shown, if </a:t>
            </a:r>
            <a:r>
              <a:rPr lang="en-US" sz="28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Zs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=10Ω, Z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=(1/S), Vs(t)=10u(t) and a=2. find I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(s) and I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E12150-8F14-4E65-CBD4-E5BF73E2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6" y="3889331"/>
            <a:ext cx="467742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4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835462" y="433262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Answer the following questions using ChatGPT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85C347-A663-4C54-28B7-AD7070B58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1347529"/>
            <a:ext cx="1124376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mutual inductance, and how does it relate to the inductance of individual coils?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significance of the dot convention in mutual inductance.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position of dots affect the induced voltage polarity?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conditions under which mutual inductance can occur between two coils.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to mutual inductance if the coils are moved farther apart?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mutual inductance term affect the input impedance in the S-domain for a circuit?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how the turns ratio </a:t>
            </a:r>
            <a:r>
              <a:rPr kumimoji="0" lang="en-GB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transformer affects the primary and secondary voltages and currents.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C8E9C-D2DE-0690-36EE-9398990E7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67D476-C932-28D9-3642-C82B05453356}"/>
              </a:ext>
            </a:extLst>
          </p:cNvPr>
          <p:cNvSpPr txBox="1"/>
          <p:nvPr/>
        </p:nvSpPr>
        <p:spPr>
          <a:xfrm>
            <a:off x="835462" y="433262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Answer the following questions using ChatGPT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1DEEAEF-F70E-E954-C451-1AEA468F2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1271034"/>
            <a:ext cx="1124376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Mutual Inductance is the phenomenon where a changing current in one coil induces a voltage in a nearby coil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depends on the geometry, distance, and magnetic coupling of the coils.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dot convention indicates the polarity of induced voltages in mutually coupled coils and determines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coupling coefficient k, ranging from 0 to 1, represents the efficiency of magnetic coupling between two inductors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Coupled inductors store energy in their magnetic fields, and mutual inductance facilitates energy transfer between the coils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use mutual inductance to transfer power between circuits, with ideal transformers simplifying analysis through turns ratio �a and input-output impedance relationships.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8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1402538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131" y="2061483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Resonance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Series RLC circuit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Parallel RLC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3863034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955C2-410D-5EE0-CFAB-8FE55D451121}"/>
              </a:ext>
            </a:extLst>
          </p:cNvPr>
          <p:cNvSpPr txBox="1"/>
          <p:nvPr/>
        </p:nvSpPr>
        <p:spPr>
          <a:xfrm>
            <a:off x="950646" y="4567132"/>
            <a:ext cx="10589081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Mutual inductance and its equations in time and s domain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Dot conventions</a:t>
            </a:r>
          </a:p>
        </p:txBody>
      </p:sp>
      <p:sp>
        <p:nvSpPr>
          <p:cNvPr id="7" name="مربع نص 1">
            <a:extLst>
              <a:ext uri="{FF2B5EF4-FFF2-40B4-BE49-F238E27FC236}">
                <a16:creationId xmlns:a16="http://schemas.microsoft.com/office/drawing/2014/main" id="{0D13F05B-E0BB-BBD5-3036-3CD8AF11701C}"/>
              </a:ext>
            </a:extLst>
          </p:cNvPr>
          <p:cNvSpPr txBox="1"/>
          <p:nvPr/>
        </p:nvSpPr>
        <p:spPr>
          <a:xfrm>
            <a:off x="352959" y="0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A08A1-3077-EFAA-78CE-457C01609972}"/>
              </a:ext>
            </a:extLst>
          </p:cNvPr>
          <p:cNvSpPr txBox="1"/>
          <p:nvPr/>
        </p:nvSpPr>
        <p:spPr>
          <a:xfrm>
            <a:off x="847131" y="809693"/>
            <a:ext cx="9280281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PD2 (Technical Report) due Thursday Week 12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5748528" cy="97840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1743197"/>
            <a:ext cx="7066997" cy="44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59408" y="628924"/>
            <a:ext cx="7592568" cy="87782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Transformers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15" y="1953027"/>
            <a:ext cx="8477770" cy="2928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58727" y="5558147"/>
            <a:ext cx="8676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https://www.youtube.com/watch?v=d7InRZokfzY&amp;t=11s</a:t>
            </a:r>
          </a:p>
        </p:txBody>
      </p:sp>
    </p:spTree>
    <p:extLst>
      <p:ext uri="{BB962C8B-B14F-4D97-AF65-F5344CB8AC3E}">
        <p14:creationId xmlns:p14="http://schemas.microsoft.com/office/powerpoint/2010/main" val="322996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577920"/>
            <a:ext cx="9963912" cy="100988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06"/>
          <a:stretch/>
        </p:blipFill>
        <p:spPr>
          <a:xfrm rot="16200000">
            <a:off x="3715810" y="1864757"/>
            <a:ext cx="3454485" cy="3004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7331" y="5450262"/>
                <a:ext cx="3205108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=±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331" y="5450262"/>
                <a:ext cx="3205108" cy="820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19788" y="5316829"/>
            <a:ext cx="437536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L</a:t>
            </a:r>
            <a:r>
              <a:rPr lang="en-US" sz="2800" dirty="0"/>
              <a:t> - is the coil inductance</a:t>
            </a:r>
          </a:p>
          <a:p>
            <a:r>
              <a:rPr lang="en-US" sz="2800" b="1" dirty="0"/>
              <a:t>M</a:t>
            </a:r>
            <a:r>
              <a:rPr lang="en-US" sz="2800" dirty="0"/>
              <a:t> - is the mutual inductance</a:t>
            </a:r>
          </a:p>
        </p:txBody>
      </p:sp>
    </p:spTree>
    <p:extLst>
      <p:ext uri="{BB962C8B-B14F-4D97-AF65-F5344CB8AC3E}">
        <p14:creationId xmlns:p14="http://schemas.microsoft.com/office/powerpoint/2010/main" val="33872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08" y="487708"/>
            <a:ext cx="10972800" cy="124564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33CC"/>
                </a:solidFill>
              </a:rPr>
              <a:t>Mutual inductance equations in the time domain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5311" y="673320"/>
            <a:ext cx="2415114" cy="5488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8" t="7394" b="16845"/>
          <a:stretch/>
        </p:blipFill>
        <p:spPr>
          <a:xfrm rot="16200000">
            <a:off x="2106177" y="295197"/>
            <a:ext cx="1417069" cy="3866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r="57290" b="11896"/>
          <a:stretch/>
        </p:blipFill>
        <p:spPr>
          <a:xfrm rot="16200000">
            <a:off x="2366038" y="1737936"/>
            <a:ext cx="1354549" cy="432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1408" y="4842112"/>
                <a:ext cx="3707810" cy="1522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coupling coefficient</a:t>
                </a:r>
              </a:p>
              <a:p>
                <a:endParaRPr lang="en-US" sz="1200" i="1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8" y="4842112"/>
                <a:ext cx="3707810" cy="1522340"/>
              </a:xfrm>
              <a:prstGeom prst="rect">
                <a:avLst/>
              </a:prstGeom>
              <a:blipFill>
                <a:blip r:embed="rId6"/>
                <a:stretch>
                  <a:fillRect l="-3454" t="-3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68419" y="4787614"/>
                <a:ext cx="6113981" cy="1166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energy stored at t=T</a:t>
                </a:r>
              </a:p>
              <a:p>
                <a:endParaRPr lang="en-US" sz="12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19" y="4787614"/>
                <a:ext cx="6113981" cy="1166601"/>
              </a:xfrm>
              <a:prstGeom prst="rect">
                <a:avLst/>
              </a:prstGeom>
              <a:blipFill>
                <a:blip r:embed="rId7"/>
                <a:stretch>
                  <a:fillRect l="-1994" t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207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08" y="280962"/>
            <a:ext cx="10972800" cy="124564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33CC"/>
                </a:solidFill>
              </a:rPr>
              <a:t>Mutual inductance equations in </a:t>
            </a:r>
            <a:br>
              <a:rPr lang="en-US" sz="4000" b="1" dirty="0">
                <a:solidFill>
                  <a:srgbClr val="0033CC"/>
                </a:solidFill>
              </a:rPr>
            </a:br>
            <a:r>
              <a:rPr lang="en-US" sz="4000" b="1" dirty="0">
                <a:solidFill>
                  <a:srgbClr val="0033CC"/>
                </a:solidFill>
              </a:rPr>
              <a:t>the Laplace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3CBEB-7679-D8F7-3459-DBCAC439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9" y="1746064"/>
            <a:ext cx="9515320" cy="39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51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944" y="374904"/>
            <a:ext cx="7519416" cy="77364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523" y="1262620"/>
            <a:ext cx="9223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shown figure, if i1(t)=2tu(t) A and M=0.005H. Determine the value of V2(t). 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(The dot is at position A)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93542" y="2832280"/>
            <a:ext cx="5403635" cy="2755757"/>
            <a:chOff x="6096000" y="3806663"/>
            <a:chExt cx="5403635" cy="27557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135"/>
            <a:stretch/>
          </p:blipFill>
          <p:spPr>
            <a:xfrm rot="16200000">
              <a:off x="7187814" y="2714849"/>
              <a:ext cx="2755757" cy="493938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10753192" y="4876800"/>
              <a:ext cx="614055" cy="218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912615" y="489862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I2(t)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60901" y="3301441"/>
                <a:ext cx="2551083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01" y="3301441"/>
                <a:ext cx="2551083" cy="820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60901" y="4517958"/>
                <a:ext cx="335963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=0.005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= 0.01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01" y="4517958"/>
                <a:ext cx="3359638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69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730" y="274320"/>
            <a:ext cx="10972800" cy="85654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473" y="1063957"/>
            <a:ext cx="8639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For the shown figure, i1(T)=6A and i2(T)=2A . Find the coupling coefficient (k) and the energy stored by the inductors at t=T.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595" y="1498839"/>
            <a:ext cx="2027251" cy="4508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9730" y="2550522"/>
                <a:ext cx="3707810" cy="1522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The coupling coefficient</a:t>
                </a:r>
              </a:p>
              <a:p>
                <a:endParaRPr lang="en-US" sz="1200" i="1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0" y="2550522"/>
                <a:ext cx="3707810" cy="1522340"/>
              </a:xfrm>
              <a:prstGeom prst="rect">
                <a:avLst/>
              </a:prstGeom>
              <a:blipFill>
                <a:blip r:embed="rId4"/>
                <a:stretch>
                  <a:fillRect l="-3289" t="-3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7861" y="4136476"/>
                <a:ext cx="5716565" cy="1390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energy stored at t=T</a:t>
                </a:r>
              </a:p>
              <a:p>
                <a:endParaRPr lang="en-US" sz="2800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1" y="4136476"/>
                <a:ext cx="5716565" cy="1390765"/>
              </a:xfrm>
              <a:prstGeom prst="rect">
                <a:avLst/>
              </a:prstGeom>
              <a:blipFill>
                <a:blip r:embed="rId5"/>
                <a:stretch>
                  <a:fillRect l="-2132" t="-4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9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652</Words>
  <Application>Microsoft Office PowerPoint</Application>
  <PresentationFormat>Widescreen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Red Hat Display</vt:lpstr>
      <vt:lpstr>Times New Roman</vt:lpstr>
      <vt:lpstr>1_Office Theme</vt:lpstr>
      <vt:lpstr>PowerPoint Presentation</vt:lpstr>
      <vt:lpstr>PowerPoint Presentation</vt:lpstr>
      <vt:lpstr>Mutual inductance</vt:lpstr>
      <vt:lpstr>Transformers</vt:lpstr>
      <vt:lpstr>Mutual inductance</vt:lpstr>
      <vt:lpstr>Mutual inductance equations in the time domain</vt:lpstr>
      <vt:lpstr>Mutual inductance equations in  the Laplace domain</vt:lpstr>
      <vt:lpstr>Example</vt:lpstr>
      <vt:lpstr>Example</vt:lpstr>
      <vt:lpstr>Mutual inductance equations in S-domain</vt:lpstr>
      <vt:lpstr>Example</vt:lpstr>
      <vt:lpstr>Example</vt:lpstr>
      <vt:lpstr>Example</vt:lpstr>
      <vt:lpstr>Ideal Transformers</vt:lpstr>
      <vt:lpstr>Example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44</cp:revision>
  <dcterms:created xsi:type="dcterms:W3CDTF">2017-10-25T09:04:12Z</dcterms:created>
  <dcterms:modified xsi:type="dcterms:W3CDTF">2024-12-11T14:31:26Z</dcterms:modified>
</cp:coreProperties>
</file>