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27.jpg" ContentType="image/jpeg"/>
  <Override PartName="/ppt/media/image2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431" r:id="rId5"/>
    <p:sldId id="304" r:id="rId6"/>
    <p:sldId id="259" r:id="rId7"/>
    <p:sldId id="261" r:id="rId8"/>
    <p:sldId id="260" r:id="rId9"/>
    <p:sldId id="270" r:id="rId10"/>
    <p:sldId id="271" r:id="rId11"/>
    <p:sldId id="272" r:id="rId12"/>
    <p:sldId id="262" r:id="rId13"/>
    <p:sldId id="263" r:id="rId14"/>
    <p:sldId id="264" r:id="rId15"/>
    <p:sldId id="265" r:id="rId16"/>
    <p:sldId id="266" r:id="rId17"/>
    <p:sldId id="267" r:id="rId18"/>
    <p:sldId id="273" r:id="rId19"/>
    <p:sldId id="268" r:id="rId20"/>
    <p:sldId id="430" r:id="rId21"/>
    <p:sldId id="43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7E2BA-0A7C-4BA3-A7E7-5EF52BA21DFA}" type="datetimeFigureOut">
              <a:rPr lang="en-GB" smtClean="0"/>
              <a:t>08/12/2024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28B1A-49BB-46FB-B843-E278E6D7CBDB}" type="slidenum">
              <a:rPr lang="en-GB" smtClean="0"/>
              <a:t>‹#›</a:t>
            </a:fld>
            <a:endParaRPr lang="en-GB"/>
          </a:p>
        </p:txBody>
      </p:sp>
    </p:spTree>
    <p:extLst>
      <p:ext uri="{BB962C8B-B14F-4D97-AF65-F5344CB8AC3E}">
        <p14:creationId xmlns:p14="http://schemas.microsoft.com/office/powerpoint/2010/main" val="1579494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en-US" dirty="0"/>
          </a:p>
        </p:txBody>
      </p:sp>
      <p:sp>
        <p:nvSpPr>
          <p:cNvPr id="4" name="عنصر نائب لرقم الشريحة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A4A1C0-ED99-4AF8-86FF-221D02F2F6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060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D6BC04-BA9B-4E71-A913-5B8A62CCF22A}" type="slidenum">
              <a:rPr lang="en-US" altLang="en-US"/>
              <a:pPr eaLnBrk="1" hangingPunct="1"/>
              <a:t>3</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63383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2911C8-1167-49D7-9126-4039C4336EE2}" type="slidenum">
              <a:rPr lang="en-US" altLang="en-US"/>
              <a:pPr eaLnBrk="1" hangingPunct="1"/>
              <a:t>4</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7242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00FF4B-CE64-45CB-BF51-23BD8EA2F236}" type="slidenum">
              <a:rPr lang="en-US" altLang="en-US"/>
              <a:pPr eaLnBrk="1" hangingPunct="1"/>
              <a:t>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3608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4D8B31-F9E2-485A-8CD6-7BBBE7ACCAB1}" type="slidenum">
              <a:rPr lang="en-US" altLang="en-US"/>
              <a:pPr eaLnBrk="1" hangingPunct="1"/>
              <a:t>9</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30041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C35A45-5037-43E9-8AF8-5B3637B49918}" type="slidenum">
              <a:rPr lang="en-US" altLang="en-US"/>
              <a:pPr eaLnBrk="1" hangingPunct="1"/>
              <a:t>10</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98947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4A79C5-F41D-4C25-9A95-0D196EFD88B0}" type="slidenum">
              <a:rPr lang="en-US" altLang="en-US"/>
              <a:pPr eaLnBrk="1" hangingPunct="1"/>
              <a:t>11</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5850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3C780B-DCA4-452D-A7F8-4D12F65D90CB}" type="slidenum">
              <a:rPr lang="en-US" altLang="en-US"/>
              <a:pPr eaLnBrk="1" hangingPunct="1"/>
              <a:t>12</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28436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7282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4714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1"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1"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7652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33936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C4E5-55F7-DB05-186B-06791E1D1784}"/>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B3AA35ED-DF99-6958-28FA-33A93BB97722}"/>
              </a:ext>
            </a:extLst>
          </p:cNvPr>
          <p:cNvSpPr>
            <a:spLocks noGrp="1"/>
          </p:cNvSpPr>
          <p:nvPr>
            <p:ph type="ftr" sz="quarter" idx="10"/>
          </p:nvPr>
        </p:nvSpPr>
        <p:spPr/>
        <p:txBody>
          <a:bodyPr/>
          <a:lstStyle/>
          <a:p>
            <a:endParaRPr lang="en-GB"/>
          </a:p>
        </p:txBody>
      </p:sp>
      <p:sp>
        <p:nvSpPr>
          <p:cNvPr id="4" name="Date Placeholder 3">
            <a:extLst>
              <a:ext uri="{FF2B5EF4-FFF2-40B4-BE49-F238E27FC236}">
                <a16:creationId xmlns:a16="http://schemas.microsoft.com/office/drawing/2014/main" id="{55503DB0-5264-6061-D4B6-AE3D944FC839}"/>
              </a:ext>
            </a:extLst>
          </p:cNvPr>
          <p:cNvSpPr>
            <a:spLocks noGrp="1"/>
          </p:cNvSpPr>
          <p:nvPr>
            <p:ph type="dt" sz="half" idx="11"/>
          </p:nvPr>
        </p:nvSpPr>
        <p:spPr/>
        <p:txBody>
          <a:bodyPr/>
          <a:lstStyle/>
          <a:p>
            <a:fld id="{1D8BD707-D9CF-40AE-B4C6-C98DA3205C09}" type="datetimeFigureOut">
              <a:rPr lang="en-US" smtClean="0"/>
              <a:t>12/8/2024</a:t>
            </a:fld>
            <a:endParaRPr lang="en-US"/>
          </a:p>
        </p:txBody>
      </p:sp>
      <p:sp>
        <p:nvSpPr>
          <p:cNvPr id="5" name="Slide Number Placeholder 4">
            <a:extLst>
              <a:ext uri="{FF2B5EF4-FFF2-40B4-BE49-F238E27FC236}">
                <a16:creationId xmlns:a16="http://schemas.microsoft.com/office/drawing/2014/main" id="{306C615E-9D94-7E15-4EC3-69D6111D00EE}"/>
              </a:ext>
            </a:extLst>
          </p:cNvPr>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67092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2206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38BA51-D3EA-CD41-976F-9A9696589CDF}"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60023-A3E3-834F-9010-CB5F5E11C04E}" type="slidenum">
              <a:rPr lang="en-US" smtClean="0"/>
              <a:t>‹#›</a:t>
            </a:fld>
            <a:endParaRPr lang="en-US"/>
          </a:p>
        </p:txBody>
      </p:sp>
    </p:spTree>
    <p:extLst>
      <p:ext uri="{BB962C8B-B14F-4D97-AF65-F5344CB8AC3E}">
        <p14:creationId xmlns:p14="http://schemas.microsoft.com/office/powerpoint/2010/main" val="251189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609600" y="274639"/>
            <a:ext cx="10972800" cy="5851525"/>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0D294A2-B090-43AF-AA10-0540AE1EA49A}" type="slidenum">
              <a:rPr lang="en-US" altLang="en-US"/>
              <a:pPr/>
              <a:t>‹#›</a:t>
            </a:fld>
            <a:endParaRPr lang="en-US" altLang="en-US"/>
          </a:p>
        </p:txBody>
      </p:sp>
    </p:spTree>
    <p:extLst>
      <p:ext uri="{BB962C8B-B14F-4D97-AF65-F5344CB8AC3E}">
        <p14:creationId xmlns:p14="http://schemas.microsoft.com/office/powerpoint/2010/main" val="136485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25" name="Rectangle 24">
            <a:extLst>
              <a:ext uri="{FF2B5EF4-FFF2-40B4-BE49-F238E27FC236}">
                <a16:creationId xmlns:a16="http://schemas.microsoft.com/office/drawing/2014/main" id="{669E0535-6FD9-4D8F-80CA-FF7A96DB665F}"/>
              </a:ext>
            </a:extLst>
          </p:cNvPr>
          <p:cNvSpPr/>
          <p:nvPr userDrawn="1"/>
        </p:nvSpPr>
        <p:spPr>
          <a:xfrm>
            <a:off x="1" y="616018"/>
            <a:ext cx="128337" cy="1037829"/>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W" sz="2400"/>
          </a:p>
        </p:txBody>
      </p:sp>
      <p:pic>
        <p:nvPicPr>
          <p:cNvPr id="26" name="Picture 25" descr="A black and red background with a bird&#10;&#10;Description automatically generated">
            <a:extLst>
              <a:ext uri="{FF2B5EF4-FFF2-40B4-BE49-F238E27FC236}">
                <a16:creationId xmlns:a16="http://schemas.microsoft.com/office/drawing/2014/main" id="{7356EFA9-D406-4147-B1F7-82B217840839}"/>
              </a:ext>
            </a:extLst>
          </p:cNvPr>
          <p:cNvPicPr>
            <a:picLocks noChangeAspect="1"/>
          </p:cNvPicPr>
          <p:nvPr userDrawn="1"/>
        </p:nvPicPr>
        <p:blipFill>
          <a:blip r:embed="rId2"/>
          <a:stretch>
            <a:fillRect/>
          </a:stretch>
        </p:blipFill>
        <p:spPr>
          <a:xfrm>
            <a:off x="8736824" y="0"/>
            <a:ext cx="3455176" cy="6858000"/>
          </a:xfrm>
          <a:prstGeom prst="rect">
            <a:avLst/>
          </a:prstGeom>
        </p:spPr>
      </p:pic>
      <p:sp>
        <p:nvSpPr>
          <p:cNvPr id="27" name="Google Shape;15;p13">
            <a:extLst>
              <a:ext uri="{FF2B5EF4-FFF2-40B4-BE49-F238E27FC236}">
                <a16:creationId xmlns:a16="http://schemas.microsoft.com/office/drawing/2014/main" id="{F5F3B15A-58C1-48A3-AB6A-E8A3A8F0B1F0}"/>
              </a:ext>
            </a:extLst>
          </p:cNvPr>
          <p:cNvSpPr txBox="1">
            <a:spLocks noGrp="1"/>
          </p:cNvSpPr>
          <p:nvPr>
            <p:ph type="body" idx="1"/>
          </p:nvPr>
        </p:nvSpPr>
        <p:spPr>
          <a:xfrm>
            <a:off x="415600" y="2036753"/>
            <a:ext cx="8707379" cy="405508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dirty="0"/>
          </a:p>
        </p:txBody>
      </p:sp>
      <p:sp>
        <p:nvSpPr>
          <p:cNvPr id="28" name="Google Shape;19;p14">
            <a:extLst>
              <a:ext uri="{FF2B5EF4-FFF2-40B4-BE49-F238E27FC236}">
                <a16:creationId xmlns:a16="http://schemas.microsoft.com/office/drawing/2014/main" id="{A6353D6C-199F-4C21-9FC8-2D00FAAA26A6}"/>
              </a:ext>
            </a:extLst>
          </p:cNvPr>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29" name="Google Shape;55;p1">
            <a:extLst>
              <a:ext uri="{FF2B5EF4-FFF2-40B4-BE49-F238E27FC236}">
                <a16:creationId xmlns:a16="http://schemas.microsoft.com/office/drawing/2014/main" id="{4544F053-DAFF-4191-A4FE-EAC318BF6A0C}"/>
              </a:ext>
            </a:extLst>
          </p:cNvPr>
          <p:cNvSpPr txBox="1"/>
          <p:nvPr userDrawn="1"/>
        </p:nvSpPr>
        <p:spPr>
          <a:xfrm>
            <a:off x="5039360" y="6381497"/>
            <a:ext cx="1860240" cy="451302"/>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GB" sz="1333" b="0" i="0" u="none" strike="noStrike" cap="none" dirty="0" err="1">
                <a:solidFill>
                  <a:schemeClr val="tx1"/>
                </a:solidFill>
                <a:latin typeface="Red Hat Display"/>
                <a:ea typeface="Red Hat Display"/>
                <a:cs typeface="Red Hat Display"/>
                <a:sym typeface="Red Hat Display"/>
              </a:rPr>
              <a:t>www.aum.edu.kw</a:t>
            </a:r>
            <a:endParaRPr sz="1333" b="0" i="0" u="none" strike="noStrike" cap="none" dirty="0">
              <a:solidFill>
                <a:schemeClr val="tx1"/>
              </a:solidFill>
              <a:latin typeface="Red Hat Display"/>
              <a:ea typeface="Red Hat Display"/>
              <a:cs typeface="Red Hat Display"/>
              <a:sym typeface="Red Hat Display"/>
            </a:endParaRPr>
          </a:p>
        </p:txBody>
      </p:sp>
      <p:sp>
        <p:nvSpPr>
          <p:cNvPr id="2" name="Title 1">
            <a:extLst>
              <a:ext uri="{FF2B5EF4-FFF2-40B4-BE49-F238E27FC236}">
                <a16:creationId xmlns:a16="http://schemas.microsoft.com/office/drawing/2014/main" id="{7B6E2517-3805-41A0-9280-523D3C8CC82F}"/>
              </a:ext>
            </a:extLst>
          </p:cNvPr>
          <p:cNvSpPr>
            <a:spLocks noGrp="1"/>
          </p:cNvSpPr>
          <p:nvPr>
            <p:ph type="title" hasCustomPrompt="1"/>
          </p:nvPr>
        </p:nvSpPr>
        <p:spPr/>
        <p:txBody>
          <a:bodyPr>
            <a:noAutofit/>
          </a:bodyPr>
          <a:lstStyle>
            <a:lvl1pPr>
              <a:defRPr lang="en-US" sz="6400" b="1" i="0" u="none" strike="noStrike" cap="none" dirty="0">
                <a:solidFill>
                  <a:schemeClr val="dk1"/>
                </a:solidFill>
                <a:latin typeface="Red Hat Display"/>
                <a:ea typeface="Red Hat Display"/>
                <a:cs typeface="Red Hat Display"/>
                <a:sym typeface="Arial"/>
              </a:defRPr>
            </a:lvl1pPr>
          </a:lstStyle>
          <a:p>
            <a:r>
              <a:rPr lang="en-US" dirty="0"/>
              <a:t>Click to add title</a:t>
            </a:r>
          </a:p>
        </p:txBody>
      </p:sp>
    </p:spTree>
    <p:extLst>
      <p:ext uri="{BB962C8B-B14F-4D97-AF65-F5344CB8AC3E}">
        <p14:creationId xmlns:p14="http://schemas.microsoft.com/office/powerpoint/2010/main" val="86800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stretch>
            <a:fillRect/>
          </a:stretch>
        </p:blipFill>
        <p:spPr>
          <a:xfrm>
            <a:off x="2722" y="0"/>
            <a:ext cx="12181936" cy="6857101"/>
          </a:xfrm>
          <a:prstGeom prst="rect">
            <a:avLst/>
          </a:prstGeom>
        </p:spPr>
      </p:pic>
      <p:sp>
        <p:nvSpPr>
          <p:cNvPr id="2" name="Holder 2"/>
          <p:cNvSpPr>
            <a:spLocks noGrp="1"/>
          </p:cNvSpPr>
          <p:nvPr>
            <p:ph type="title"/>
          </p:nvPr>
        </p:nvSpPr>
        <p:spPr>
          <a:xfrm>
            <a:off x="609600" y="274320"/>
            <a:ext cx="109728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12/8/2024</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39824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defRPr>
          <a:latin typeface="+mj-lt"/>
          <a:ea typeface="+mj-ea"/>
          <a:cs typeface="+mj-cs"/>
        </a:defRPr>
      </a:lvl1pPr>
    </p:titleStyle>
    <p:body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bodyStyle>
    <p:other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1.emf"/><Relationship Id="rId7"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12.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8.png"/><Relationship Id="rId1" Type="http://schemas.openxmlformats.org/officeDocument/2006/relationships/slideLayout" Target="../slideLayouts/slideLayout9.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39.png"/><Relationship Id="rId2" Type="http://schemas.openxmlformats.org/officeDocument/2006/relationships/image" Target="../media/image16.emf"/><Relationship Id="rId1" Type="http://schemas.openxmlformats.org/officeDocument/2006/relationships/slideLayout" Target="../slideLayouts/slideLayout9.xml"/><Relationship Id="rId6" Type="http://schemas.openxmlformats.org/officeDocument/2006/relationships/image" Target="../media/image43.png"/><Relationship Id="rId5" Type="http://schemas.openxmlformats.org/officeDocument/2006/relationships/image" Target="../media/image14.emf"/><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41.png"/><Relationship Id="rId7" Type="http://schemas.openxmlformats.org/officeDocument/2006/relationships/image" Target="../media/image42.png"/><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16.emf"/><Relationship Id="rId5" Type="http://schemas.openxmlformats.org/officeDocument/2006/relationships/image" Target="../media/image14.emf"/><Relationship Id="rId4" Type="http://schemas.openxmlformats.org/officeDocument/2006/relationships/image" Target="../media/image15.emf"/><Relationship Id="rId9"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emf"/><Relationship Id="rId1" Type="http://schemas.openxmlformats.org/officeDocument/2006/relationships/slideLayout" Target="../slideLayouts/slideLayout9.xml"/><Relationship Id="rId4" Type="http://schemas.openxmlformats.org/officeDocument/2006/relationships/image" Target="../media/image2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4"/>
          <p:cNvSpPr>
            <a:spLocks noChangeArrowheads="1"/>
          </p:cNvSpPr>
          <p:nvPr/>
        </p:nvSpPr>
        <p:spPr bwMode="auto">
          <a:xfrm>
            <a:off x="883260" y="3689885"/>
            <a:ext cx="7543800" cy="1200329"/>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B050"/>
                </a:solidFill>
                <a:effectLst/>
                <a:uLnTx/>
                <a:uFillTx/>
                <a:latin typeface="Arial" pitchFamily="34" charset="0"/>
                <a:ea typeface="+mn-ea"/>
                <a:cs typeface="Arial" pitchFamily="34" charset="0"/>
              </a:rPr>
              <a:t>Linear Circuit Analysis II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3600" b="1" i="0" u="none" strike="noStrike" kern="1200" cap="none" spc="0" normalizeH="0" baseline="0" noProof="0" dirty="0">
                <a:ln>
                  <a:noFill/>
                </a:ln>
                <a:solidFill>
                  <a:srgbClr val="00B050"/>
                </a:solidFill>
                <a:effectLst/>
                <a:uLnTx/>
                <a:uFillTx/>
                <a:latin typeface="Arial" pitchFamily="34" charset="0"/>
                <a:ea typeface="+mn-ea"/>
                <a:cs typeface="Arial" pitchFamily="34" charset="0"/>
              </a:rPr>
              <a:t>EE</a:t>
            </a:r>
            <a:r>
              <a:rPr kumimoji="0" lang="en-US" sz="3600" b="1" i="0" u="none" strike="noStrike" kern="1200" cap="none" spc="0" normalizeH="0" baseline="0" noProof="0" dirty="0">
                <a:ln>
                  <a:noFill/>
                </a:ln>
                <a:solidFill>
                  <a:srgbClr val="00B050"/>
                </a:solidFill>
                <a:effectLst/>
                <a:uLnTx/>
                <a:uFillTx/>
                <a:latin typeface="Arial" pitchFamily="34" charset="0"/>
                <a:ea typeface="+mn-ea"/>
                <a:cs typeface="Arial" pitchFamily="34" charset="0"/>
              </a:rPr>
              <a:t>CE</a:t>
            </a:r>
            <a:r>
              <a:rPr kumimoji="0" lang="x-none" sz="3600" b="1" i="0" u="none" strike="noStrike" kern="1200" cap="none" spc="0" normalizeH="0" baseline="0" noProof="0" dirty="0">
                <a:ln>
                  <a:noFill/>
                </a:ln>
                <a:solidFill>
                  <a:srgbClr val="00B050"/>
                </a:solidFill>
                <a:effectLst/>
                <a:uLnTx/>
                <a:uFillTx/>
                <a:latin typeface="Arial" pitchFamily="34" charset="0"/>
                <a:ea typeface="+mn-ea"/>
                <a:cs typeface="Arial" pitchFamily="34" charset="0"/>
              </a:rPr>
              <a:t> 20</a:t>
            </a:r>
            <a:r>
              <a:rPr kumimoji="0" lang="en-US" sz="3600" b="1" i="0" u="none" strike="noStrike" kern="1200" cap="none" spc="0" normalizeH="0" baseline="0" noProof="0" dirty="0">
                <a:ln>
                  <a:noFill/>
                </a:ln>
                <a:solidFill>
                  <a:srgbClr val="00B050"/>
                </a:solidFill>
                <a:effectLst/>
                <a:uLnTx/>
                <a:uFillTx/>
                <a:latin typeface="Arial" pitchFamily="34" charset="0"/>
                <a:ea typeface="+mn-ea"/>
                <a:cs typeface="Arial" pitchFamily="34" charset="0"/>
              </a:rPr>
              <a:t>2</a:t>
            </a:r>
          </a:p>
        </p:txBody>
      </p:sp>
      <p:sp>
        <p:nvSpPr>
          <p:cNvPr id="2" name="TextBox 1">
            <a:extLst>
              <a:ext uri="{FF2B5EF4-FFF2-40B4-BE49-F238E27FC236}">
                <a16:creationId xmlns:a16="http://schemas.microsoft.com/office/drawing/2014/main" id="{07DEEC26-75A9-F4A2-6948-691F17B753B2}"/>
              </a:ext>
            </a:extLst>
          </p:cNvPr>
          <p:cNvSpPr txBox="1"/>
          <p:nvPr/>
        </p:nvSpPr>
        <p:spPr>
          <a:xfrm>
            <a:off x="702090" y="2281519"/>
            <a:ext cx="8437438" cy="2123658"/>
          </a:xfrm>
          <a:prstGeom prst="rect">
            <a:avLst/>
          </a:prstGeom>
          <a:noFill/>
        </p:spPr>
        <p:txBody>
          <a:bodyPr wrap="none" rtlCol="0">
            <a:spAutoFit/>
          </a:bodyPr>
          <a:lstStyle/>
          <a:p>
            <a:pPr algn="ctr">
              <a:defRPr/>
            </a:pPr>
            <a:r>
              <a:rPr lang="en-US" sz="4400" b="1" dirty="0">
                <a:solidFill>
                  <a:srgbClr val="0000FF"/>
                </a:solidFill>
                <a:latin typeface="Cambria" panose="02040503050406030204" pitchFamily="18" charset="0"/>
                <a:ea typeface="Cambria" panose="02040503050406030204" pitchFamily="18" charset="0"/>
                <a:cs typeface="Arial" pitchFamily="34" charset="0"/>
              </a:rPr>
              <a:t>Sinusoidal Steady State Analysis</a:t>
            </a:r>
          </a:p>
          <a:p>
            <a:pPr algn="ctr">
              <a:defRPr/>
            </a:pPr>
            <a:endParaRPr lang="en-US" sz="4400" b="1" dirty="0">
              <a:solidFill>
                <a:srgbClr val="0000FF"/>
              </a:solidFill>
              <a:latin typeface="Cambria" panose="02040503050406030204" pitchFamily="18" charset="0"/>
              <a:ea typeface="Cambria" panose="02040503050406030204" pitchFamily="18" charset="0"/>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400" b="1" i="0" u="none" strike="noStrike" kern="120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Arial" pitchFamily="34" charset="0"/>
            </a:endParaRPr>
          </a:p>
        </p:txBody>
      </p:sp>
    </p:spTree>
    <p:extLst>
      <p:ext uri="{BB962C8B-B14F-4D97-AF65-F5344CB8AC3E}">
        <p14:creationId xmlns:p14="http://schemas.microsoft.com/office/powerpoint/2010/main" val="13233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clrChange>
              <a:clrFrom>
                <a:srgbClr val="FFFFFF"/>
              </a:clrFrom>
              <a:clrTo>
                <a:srgbClr val="FFFFFF">
                  <a:alpha val="0"/>
                </a:srgbClr>
              </a:clrTo>
            </a:clrChange>
            <a:lum bright="-20000" contrast="40000"/>
          </a:blip>
          <a:srcRect l="18960" t="22406"/>
          <a:stretch/>
        </p:blipFill>
        <p:spPr>
          <a:xfrm>
            <a:off x="3382484" y="994616"/>
            <a:ext cx="6571131" cy="1005861"/>
          </a:xfrm>
          <a:prstGeom prst="rect">
            <a:avLst/>
          </a:prstGeom>
        </p:spPr>
      </p:pic>
      <p:pic>
        <p:nvPicPr>
          <p:cNvPr id="4" name="Picture 3"/>
          <p:cNvPicPr>
            <a:picLocks noChangeAspect="1"/>
          </p:cNvPicPr>
          <p:nvPr/>
        </p:nvPicPr>
        <p:blipFill rotWithShape="1">
          <a:blip r:embed="rId4">
            <a:lum bright="-20000" contrast="40000"/>
          </a:blip>
          <a:srcRect l="56959"/>
          <a:stretch/>
        </p:blipFill>
        <p:spPr>
          <a:xfrm>
            <a:off x="662636" y="1012846"/>
            <a:ext cx="2459547" cy="1019927"/>
          </a:xfrm>
          <a:prstGeom prst="rect">
            <a:avLst/>
          </a:prstGeom>
          <a:ln w="28575">
            <a:solidFill>
              <a:srgbClr val="C00000"/>
            </a:solidFill>
          </a:ln>
        </p:spPr>
      </p:pic>
      <p:pic>
        <p:nvPicPr>
          <p:cNvPr id="7" name="Picture 6"/>
          <p:cNvPicPr>
            <a:picLocks noChangeAspect="1"/>
          </p:cNvPicPr>
          <p:nvPr/>
        </p:nvPicPr>
        <p:blipFill rotWithShape="1">
          <a:blip r:embed="rId5">
            <a:lum bright="-20000" contrast="40000"/>
          </a:blip>
          <a:srcRect l="25575" t="4160" r="26327" b="65000"/>
          <a:stretch/>
        </p:blipFill>
        <p:spPr>
          <a:xfrm>
            <a:off x="5135377" y="2145894"/>
            <a:ext cx="4446494" cy="843694"/>
          </a:xfrm>
          <a:prstGeom prst="rect">
            <a:avLst/>
          </a:prstGeom>
        </p:spPr>
      </p:pic>
      <p:grpSp>
        <p:nvGrpSpPr>
          <p:cNvPr id="8" name="Group 7"/>
          <p:cNvGrpSpPr/>
          <p:nvPr/>
        </p:nvGrpSpPr>
        <p:grpSpPr>
          <a:xfrm>
            <a:off x="780182" y="3573133"/>
            <a:ext cx="3784008" cy="2266810"/>
            <a:chOff x="7204747" y="1056683"/>
            <a:chExt cx="3784008" cy="2266810"/>
          </a:xfrm>
        </p:grpSpPr>
        <p:sp>
          <p:nvSpPr>
            <p:cNvPr id="9" name="TextBox 8"/>
            <p:cNvSpPr txBox="1"/>
            <p:nvPr/>
          </p:nvSpPr>
          <p:spPr>
            <a:xfrm>
              <a:off x="8809526" y="1056683"/>
              <a:ext cx="336952" cy="369332"/>
            </a:xfrm>
            <a:prstGeom prst="rect">
              <a:avLst/>
            </a:prstGeom>
            <a:noFill/>
          </p:spPr>
          <p:txBody>
            <a:bodyPr wrap="none" rtlCol="0">
              <a:spAutoFit/>
            </a:bodyPr>
            <a:lstStyle/>
            <a:p>
              <a:r>
                <a:rPr lang="en-US" b="1" dirty="0">
                  <a:latin typeface="Cambria" panose="02040503050406030204" pitchFamily="18" charset="0"/>
                </a:rPr>
                <a:t>R</a:t>
              </a:r>
            </a:p>
          </p:txBody>
        </p:sp>
        <p:sp>
          <p:nvSpPr>
            <p:cNvPr id="10" name="TextBox 9"/>
            <p:cNvSpPr txBox="1"/>
            <p:nvPr/>
          </p:nvSpPr>
          <p:spPr>
            <a:xfrm>
              <a:off x="9871771" y="1084305"/>
              <a:ext cx="311304" cy="369332"/>
            </a:xfrm>
            <a:prstGeom prst="rect">
              <a:avLst/>
            </a:prstGeom>
            <a:noFill/>
          </p:spPr>
          <p:txBody>
            <a:bodyPr wrap="none" rtlCol="0">
              <a:spAutoFit/>
            </a:bodyPr>
            <a:lstStyle/>
            <a:p>
              <a:r>
                <a:rPr lang="en-US" b="1" dirty="0">
                  <a:latin typeface="Cambria" panose="02040503050406030204" pitchFamily="18" charset="0"/>
                </a:rPr>
                <a:t>L</a:t>
              </a:r>
            </a:p>
          </p:txBody>
        </p:sp>
        <p:grpSp>
          <p:nvGrpSpPr>
            <p:cNvPr id="11" name="Group 10"/>
            <p:cNvGrpSpPr/>
            <p:nvPr/>
          </p:nvGrpSpPr>
          <p:grpSpPr>
            <a:xfrm>
              <a:off x="7204747" y="1418957"/>
              <a:ext cx="3784008" cy="1904536"/>
              <a:chOff x="6274473" y="1418956"/>
              <a:chExt cx="4714282" cy="2249041"/>
            </a:xfrm>
          </p:grpSpPr>
          <p:cxnSp>
            <p:nvCxnSpPr>
              <p:cNvPr id="12" name="Straight Connector 11"/>
              <p:cNvCxnSpPr/>
              <p:nvPr/>
            </p:nvCxnSpPr>
            <p:spPr>
              <a:xfrm flipH="1">
                <a:off x="6828820" y="1624828"/>
                <a:ext cx="1364859"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9" idx="0"/>
              </p:cNvCxnSpPr>
              <p:nvPr/>
            </p:nvCxnSpPr>
            <p:spPr>
              <a:xfrm flipH="1">
                <a:off x="10216922" y="1662229"/>
                <a:ext cx="771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6828820" y="3596980"/>
                <a:ext cx="4159935"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598627" y="1624827"/>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7580983" y="2710735"/>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41"/>
              <p:cNvSpPr>
                <a:spLocks/>
              </p:cNvSpPr>
              <p:nvPr/>
            </p:nvSpPr>
            <p:spPr bwMode="auto">
              <a:xfrm rot="-10800000" flipV="1">
                <a:off x="9451679" y="1459934"/>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8" name="Freeform 41"/>
              <p:cNvSpPr>
                <a:spLocks/>
              </p:cNvSpPr>
              <p:nvPr/>
            </p:nvSpPr>
            <p:spPr bwMode="auto">
              <a:xfrm rot="-10800000" flipV="1">
                <a:off x="9709715" y="146461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9" name="Freeform 41"/>
              <p:cNvSpPr>
                <a:spLocks/>
              </p:cNvSpPr>
              <p:nvPr/>
            </p:nvSpPr>
            <p:spPr bwMode="auto">
              <a:xfrm rot="-10800000" flipV="1">
                <a:off x="9958886" y="146930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0" name="Straight Connector 19"/>
              <p:cNvCxnSpPr/>
              <p:nvPr/>
            </p:nvCxnSpPr>
            <p:spPr>
              <a:xfrm flipV="1">
                <a:off x="8193679" y="1418956"/>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03242" y="1418956"/>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36556" y="1418956"/>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866984" y="1630887"/>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692553" y="1435625"/>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2"/>
              </p:cNvCxnSpPr>
              <p:nvPr/>
            </p:nvCxnSpPr>
            <p:spPr>
              <a:xfrm flipH="1" flipV="1">
                <a:off x="8932800" y="1624827"/>
                <a:ext cx="5188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7204747" y="2494457"/>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a:off x="7023770" y="2710735"/>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7992065" y="244493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𝑪</m:t>
                          </m:r>
                        </m:oMath>
                      </m:oMathPara>
                    </a14:m>
                    <a:endParaRPr lang="en-US" b="1" dirty="0">
                      <a:latin typeface="Cambria" panose="02040503050406030204" pitchFamily="18"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7992065" y="2444938"/>
                    <a:ext cx="380232" cy="369332"/>
                  </a:xfrm>
                  <a:prstGeom prst="rect">
                    <a:avLst/>
                  </a:prstGeom>
                  <a:blipFill>
                    <a:blip r:embed="rId6"/>
                    <a:stretch>
                      <a:fillRect r="-6000" b="-11765"/>
                    </a:stretch>
                  </a:blipFill>
                </p:spPr>
                <p:txBody>
                  <a:bodyPr/>
                  <a:lstStyle/>
                  <a:p>
                    <a:r>
                      <a:rPr lang="en-US">
                        <a:noFill/>
                      </a:rPr>
                      <a:t> </a:t>
                    </a:r>
                  </a:p>
                </p:txBody>
              </p:sp>
            </mc:Fallback>
          </mc:AlternateContent>
          <p:sp>
            <p:nvSpPr>
              <p:cNvPr id="29" name="TextBox 28"/>
              <p:cNvSpPr txBox="1"/>
              <p:nvPr/>
            </p:nvSpPr>
            <p:spPr>
              <a:xfrm>
                <a:off x="6274473" y="2101429"/>
                <a:ext cx="625492" cy="461665"/>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30" name="Right Arrow 29"/>
              <p:cNvSpPr/>
              <p:nvPr/>
            </p:nvSpPr>
            <p:spPr>
              <a:xfrm>
                <a:off x="6307143" y="2563094"/>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0988754" y="1671597"/>
                <a:ext cx="0" cy="19253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p:nvGrpSpPr>
        <p:grpSpPr>
          <a:xfrm>
            <a:off x="7191426" y="3968709"/>
            <a:ext cx="1275789" cy="1674948"/>
            <a:chOff x="7486430" y="3725822"/>
            <a:chExt cx="1275789" cy="1674948"/>
          </a:xfrm>
        </p:grpSpPr>
        <p:cxnSp>
          <p:nvCxnSpPr>
            <p:cNvPr id="36" name="Straight Connector 35"/>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931388"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535125" y="4821125"/>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rot="5045355">
              <a:off x="8276803" y="4319543"/>
              <a:ext cx="597782" cy="373051"/>
              <a:chOff x="7330002" y="3559017"/>
              <a:chExt cx="597782" cy="373051"/>
            </a:xfrm>
          </p:grpSpPr>
          <p:cxnSp>
            <p:nvCxnSpPr>
              <p:cNvPr id="44" name="Straight Connector 43"/>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7486430" y="4129419"/>
              <a:ext cx="502063" cy="390948"/>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54" name="Right Arrow 53"/>
            <p:cNvSpPr/>
            <p:nvPr/>
          </p:nvSpPr>
          <p:spPr>
            <a:xfrm>
              <a:off x="7512653" y="4520367"/>
              <a:ext cx="575214" cy="246524"/>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60"/>
          <p:cNvPicPr>
            <a:picLocks noChangeAspect="1"/>
          </p:cNvPicPr>
          <p:nvPr/>
        </p:nvPicPr>
        <p:blipFill rotWithShape="1">
          <a:blip r:embed="rId7">
            <a:lum bright="-20000" contrast="40000"/>
          </a:blip>
          <a:srcRect r="61463"/>
          <a:stretch/>
        </p:blipFill>
        <p:spPr>
          <a:xfrm>
            <a:off x="9768462" y="4298722"/>
            <a:ext cx="1595375" cy="1027766"/>
          </a:xfrm>
          <a:prstGeom prst="rect">
            <a:avLst/>
          </a:prstGeom>
        </p:spPr>
      </p:pic>
      <mc:AlternateContent xmlns:mc="http://schemas.openxmlformats.org/markup-compatibility/2006" xmlns:a14="http://schemas.microsoft.com/office/drawing/2010/main">
        <mc:Choice Requires="a14">
          <p:sp>
            <p:nvSpPr>
              <p:cNvPr id="62" name="Rectangle 61"/>
              <p:cNvSpPr/>
              <p:nvPr/>
            </p:nvSpPr>
            <p:spPr>
              <a:xfrm>
                <a:off x="8514249" y="4541736"/>
                <a:ext cx="1253891"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prstClr val="black"/>
                          </a:solidFill>
                          <a:latin typeface="Cambria Math" panose="02040503050406030204" pitchFamily="18" charset="0"/>
                        </a:rPr>
                        <m:t>𝒀</m:t>
                      </m:r>
                      <m:r>
                        <a:rPr lang="en-US" sz="2400" b="1" i="1" baseline="-25000" dirty="0">
                          <a:solidFill>
                            <a:prstClr val="black"/>
                          </a:solidFill>
                          <a:latin typeface="Cambria Math" panose="02040503050406030204" pitchFamily="18" charset="0"/>
                        </a:rPr>
                        <m:t>𝒊𝒏</m:t>
                      </m:r>
                      <m:r>
                        <a:rPr lang="en-US" sz="2400" b="1" i="1" dirty="0">
                          <a:solidFill>
                            <a:prstClr val="black"/>
                          </a:solidFill>
                          <a:latin typeface="Cambria Math" panose="02040503050406030204" pitchFamily="18" charset="0"/>
                        </a:rPr>
                        <m:t>( </m:t>
                      </m:r>
                      <m:r>
                        <a:rPr lang="en-US" sz="2400" b="1" i="1" dirty="0" err="1">
                          <a:solidFill>
                            <a:prstClr val="black"/>
                          </a:solidFill>
                          <a:latin typeface="Cambria Math" panose="02040503050406030204" pitchFamily="18" charset="0"/>
                        </a:rPr>
                        <m:t>𝒋</m:t>
                      </m:r>
                      <m:r>
                        <a:rPr lang="en-US" sz="2400" b="1" i="1" dirty="0" err="1">
                          <a:solidFill>
                            <a:prstClr val="black"/>
                          </a:solidFill>
                          <a:latin typeface="Cambria Math" panose="02040503050406030204" pitchFamily="18" charset="0"/>
                        </a:rPr>
                        <m:t>𝝎</m:t>
                      </m:r>
                      <m:r>
                        <a:rPr lang="en-US" sz="2400" b="1" i="1" baseline="-25000" dirty="0" err="1">
                          <a:solidFill>
                            <a:prstClr val="black"/>
                          </a:solidFill>
                          <a:latin typeface="Cambria Math" panose="02040503050406030204" pitchFamily="18" charset="0"/>
                        </a:rPr>
                        <m:t>𝒓</m:t>
                      </m:r>
                      <m:r>
                        <a:rPr lang="en-US" sz="2400" b="1" i="1" dirty="0">
                          <a:solidFill>
                            <a:prstClr val="black"/>
                          </a:solidFill>
                          <a:latin typeface="Cambria Math" panose="02040503050406030204" pitchFamily="18" charset="0"/>
                        </a:rPr>
                        <m:t> ) </m:t>
                      </m:r>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8514249" y="4541736"/>
                <a:ext cx="1253891" cy="461665"/>
              </a:xfrm>
              <a:prstGeom prst="rect">
                <a:avLst/>
              </a:prstGeom>
              <a:blipFill>
                <a:blip r:embed="rId8"/>
                <a:stretch>
                  <a:fillRect l="-1463" r="-19512" b="-17105"/>
                </a:stretch>
              </a:blipFill>
            </p:spPr>
            <p:txBody>
              <a:bodyPr/>
              <a:lstStyle/>
              <a:p>
                <a:r>
                  <a:rPr lang="en-US">
                    <a:noFill/>
                  </a:rPr>
                  <a:t> </a:t>
                </a:r>
              </a:p>
            </p:txBody>
          </p:sp>
        </mc:Fallback>
      </mc:AlternateContent>
      <p:sp>
        <p:nvSpPr>
          <p:cNvPr id="64" name="Left-Right Arrow 63"/>
          <p:cNvSpPr/>
          <p:nvPr/>
        </p:nvSpPr>
        <p:spPr>
          <a:xfrm>
            <a:off x="5135377" y="4736751"/>
            <a:ext cx="1358168" cy="3762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8736354" y="3166798"/>
            <a:ext cx="1716560" cy="430887"/>
          </a:xfrm>
          <a:prstGeom prst="rect">
            <a:avLst/>
          </a:prstGeom>
          <a:noFill/>
        </p:spPr>
        <p:txBody>
          <a:bodyPr wrap="none" rtlCol="0">
            <a:spAutoFit/>
          </a:bodyPr>
          <a:lstStyle/>
          <a:p>
            <a:r>
              <a:rPr lang="en-US" sz="2200" b="1" u="sng" dirty="0">
                <a:solidFill>
                  <a:srgbClr val="0000FF"/>
                </a:solidFill>
              </a:rPr>
              <a:t>At resonance</a:t>
            </a:r>
          </a:p>
        </p:txBody>
      </p:sp>
    </p:spTree>
    <p:extLst>
      <p:ext uri="{BB962C8B-B14F-4D97-AF65-F5344CB8AC3E}">
        <p14:creationId xmlns:p14="http://schemas.microsoft.com/office/powerpoint/2010/main" val="34073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58898" y="302358"/>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t>Example -3</a:t>
            </a:r>
          </a:p>
        </p:txBody>
      </p:sp>
      <p:sp>
        <p:nvSpPr>
          <p:cNvPr id="7" name="Rectangle 6"/>
          <p:cNvSpPr/>
          <p:nvPr/>
        </p:nvSpPr>
        <p:spPr>
          <a:xfrm>
            <a:off x="658898" y="976080"/>
            <a:ext cx="6591657" cy="1107996"/>
          </a:xfrm>
          <a:prstGeom prst="rect">
            <a:avLst/>
          </a:prstGeom>
        </p:spPr>
        <p:txBody>
          <a:bodyPr wrap="square">
            <a:spAutoFit/>
          </a:bodyPr>
          <a:lstStyle/>
          <a:p>
            <a:pPr algn="just"/>
            <a:r>
              <a:rPr lang="en-US" sz="2200" dirty="0">
                <a:solidFill>
                  <a:srgbClr val="C00000"/>
                </a:solidFill>
                <a:latin typeface="Cambria" panose="02040503050406030204" pitchFamily="18" charset="0"/>
              </a:rPr>
              <a:t>Design a coupling (matching) network to achieve maximum power transfer from the source to the load </a:t>
            </a:r>
            <a:r>
              <a:rPr lang="en-US" sz="2200" i="1" dirty="0">
                <a:solidFill>
                  <a:srgbClr val="C00000"/>
                </a:solidFill>
                <a:latin typeface="Cambria" panose="02040503050406030204" pitchFamily="18" charset="0"/>
              </a:rPr>
              <a:t>R</a:t>
            </a:r>
            <a:r>
              <a:rPr lang="en-US" sz="2200" i="1" baseline="-25000" dirty="0">
                <a:solidFill>
                  <a:srgbClr val="C00000"/>
                </a:solidFill>
                <a:latin typeface="Cambria" panose="02040503050406030204" pitchFamily="18" charset="0"/>
              </a:rPr>
              <a:t>L</a:t>
            </a:r>
            <a:r>
              <a:rPr lang="en-US" sz="2200" i="1" dirty="0">
                <a:solidFill>
                  <a:srgbClr val="C00000"/>
                </a:solidFill>
                <a:latin typeface="Cambria" panose="02040503050406030204" pitchFamily="18" charset="0"/>
              </a:rPr>
              <a:t> </a:t>
            </a:r>
            <a:r>
              <a:rPr lang="en-US" sz="2200" dirty="0">
                <a:solidFill>
                  <a:srgbClr val="C00000"/>
                </a:solidFill>
                <a:latin typeface="Cambria" panose="02040503050406030204" pitchFamily="18" charset="0"/>
              </a:rPr>
              <a:t>= 5 Ω. The source is </a:t>
            </a:r>
            <a:r>
              <a:rPr lang="en-US" sz="2200" i="1" dirty="0">
                <a:solidFill>
                  <a:srgbClr val="C00000"/>
                </a:solidFill>
                <a:latin typeface="Cambria" panose="02040503050406030204" pitchFamily="18" charset="0"/>
              </a:rPr>
              <a:t>v</a:t>
            </a:r>
            <a:r>
              <a:rPr lang="en-US" sz="2200" i="1" baseline="-25000" dirty="0">
                <a:solidFill>
                  <a:srgbClr val="C00000"/>
                </a:solidFill>
                <a:latin typeface="Cambria" panose="02040503050406030204" pitchFamily="18" charset="0"/>
              </a:rPr>
              <a:t>in </a:t>
            </a:r>
            <a:r>
              <a:rPr lang="en-US" sz="2200" dirty="0">
                <a:solidFill>
                  <a:srgbClr val="C00000"/>
                </a:solidFill>
                <a:latin typeface="Cambria" panose="02040503050406030204" pitchFamily="18" charset="0"/>
              </a:rPr>
              <a:t>= 12 </a:t>
            </a:r>
            <a:r>
              <a:rPr lang="en-US" sz="2200" dirty="0" err="1">
                <a:solidFill>
                  <a:srgbClr val="C00000"/>
                </a:solidFill>
                <a:latin typeface="Cambria" panose="02040503050406030204" pitchFamily="18" charset="0"/>
              </a:rPr>
              <a:t>V</a:t>
            </a:r>
            <a:r>
              <a:rPr lang="en-US" sz="2200" baseline="-25000" dirty="0" err="1">
                <a:solidFill>
                  <a:srgbClr val="C00000"/>
                </a:solidFill>
                <a:latin typeface="Cambria" panose="02040503050406030204" pitchFamily="18" charset="0"/>
              </a:rPr>
              <a:t>rms</a:t>
            </a:r>
            <a:r>
              <a:rPr lang="en-US" sz="2200" dirty="0">
                <a:solidFill>
                  <a:srgbClr val="C00000"/>
                </a:solidFill>
                <a:latin typeface="Cambria" panose="02040503050406030204" pitchFamily="18" charset="0"/>
              </a:rPr>
              <a:t> at 10 rad/s.</a:t>
            </a:r>
          </a:p>
        </p:txBody>
      </p:sp>
      <p:grpSp>
        <p:nvGrpSpPr>
          <p:cNvPr id="2" name="Group 1"/>
          <p:cNvGrpSpPr/>
          <p:nvPr/>
        </p:nvGrpSpPr>
        <p:grpSpPr>
          <a:xfrm>
            <a:off x="6420263" y="2059432"/>
            <a:ext cx="4959853" cy="2059097"/>
            <a:chOff x="5358430" y="687885"/>
            <a:chExt cx="6648428" cy="2795678"/>
          </a:xfrm>
        </p:grpSpPr>
        <p:cxnSp>
          <p:nvCxnSpPr>
            <p:cNvPr id="13" name="Straight Connector 12"/>
            <p:cNvCxnSpPr/>
            <p:nvPr/>
          </p:nvCxnSpPr>
          <p:spPr>
            <a:xfrm>
              <a:off x="11763922" y="2129148"/>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1630675" y="2263618"/>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1760320" y="1445283"/>
              <a:ext cx="0" cy="705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632886" y="2463267"/>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1653121" y="2593405"/>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1802458" y="2816999"/>
              <a:ext cx="0" cy="5647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653121" y="2822212"/>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44" idx="0"/>
            </p:cNvCxnSpPr>
            <p:nvPr/>
          </p:nvCxnSpPr>
          <p:spPr>
            <a:xfrm flipH="1">
              <a:off x="10979000" y="1447304"/>
              <a:ext cx="771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9906207" y="1403843"/>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9888563" y="2489751"/>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Freeform 41"/>
            <p:cNvSpPr>
              <a:spLocks/>
            </p:cNvSpPr>
            <p:nvPr/>
          </p:nvSpPr>
          <p:spPr bwMode="auto">
            <a:xfrm rot="-10800000" flipV="1">
              <a:off x="10213757" y="1245009"/>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43" name="Freeform 41"/>
            <p:cNvSpPr>
              <a:spLocks/>
            </p:cNvSpPr>
            <p:nvPr/>
          </p:nvSpPr>
          <p:spPr bwMode="auto">
            <a:xfrm rot="-10800000" flipV="1">
              <a:off x="10471793" y="1249693"/>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44" name="Freeform 41"/>
            <p:cNvSpPr>
              <a:spLocks/>
            </p:cNvSpPr>
            <p:nvPr/>
          </p:nvSpPr>
          <p:spPr bwMode="auto">
            <a:xfrm rot="-10800000" flipV="1">
              <a:off x="10720964" y="1254377"/>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45" name="Straight Connector 44"/>
            <p:cNvCxnSpPr/>
            <p:nvPr/>
          </p:nvCxnSpPr>
          <p:spPr>
            <a:xfrm flipV="1">
              <a:off x="7638562" y="1191912"/>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7948125" y="1191912"/>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781439" y="1191912"/>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8311867" y="1403843"/>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137436" y="1208581"/>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2" idx="2"/>
            </p:cNvCxnSpPr>
            <p:nvPr/>
          </p:nvCxnSpPr>
          <p:spPr>
            <a:xfrm flipH="1" flipV="1">
              <a:off x="8383305" y="1420512"/>
              <a:ext cx="18304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9512327" y="2273473"/>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52" name="Arc 51"/>
            <p:cNvSpPr/>
            <p:nvPr/>
          </p:nvSpPr>
          <p:spPr>
            <a:xfrm>
              <a:off x="9331350" y="2489751"/>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TextBox 52"/>
                <p:cNvSpPr txBox="1"/>
                <p:nvPr/>
              </p:nvSpPr>
              <p:spPr>
                <a:xfrm>
                  <a:off x="9426232" y="1752909"/>
                  <a:ext cx="401072" cy="400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𝑪</m:t>
                        </m:r>
                      </m:oMath>
                    </m:oMathPara>
                  </a14:m>
                  <a:endParaRPr lang="en-US" sz="2000" b="1" dirty="0">
                    <a:latin typeface="Cambria" panose="02040503050406030204"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9426232" y="1752909"/>
                  <a:ext cx="401072" cy="400109"/>
                </a:xfrm>
                <a:prstGeom prst="rect">
                  <a:avLst/>
                </a:prstGeom>
                <a:blipFill>
                  <a:blip r:embed="rId3"/>
                  <a:stretch>
                    <a:fillRect r="-12245" b="-31250"/>
                  </a:stretch>
                </a:blipFill>
              </p:spPr>
              <p:txBody>
                <a:bodyPr/>
                <a:lstStyle/>
                <a:p>
                  <a:r>
                    <a:rPr lang="en-US">
                      <a:noFill/>
                    </a:rPr>
                    <a:t> </a:t>
                  </a:r>
                </a:p>
              </p:txBody>
            </p:sp>
          </mc:Fallback>
        </mc:AlternateContent>
        <p:sp>
          <p:nvSpPr>
            <p:cNvPr id="55" name="Right Arrow 54"/>
            <p:cNvSpPr/>
            <p:nvPr/>
          </p:nvSpPr>
          <p:spPr>
            <a:xfrm>
              <a:off x="8406636" y="2318878"/>
              <a:ext cx="716627" cy="291117"/>
            </a:xfrm>
            <a:prstGeom prst="rightArrow">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657298" y="2116595"/>
              <a:ext cx="871538" cy="8001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flipH="1" flipV="1">
              <a:off x="7047005" y="1403843"/>
              <a:ext cx="576246" cy="1"/>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7047005" y="1403843"/>
              <a:ext cx="0" cy="6730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7082765" y="2903630"/>
              <a:ext cx="0" cy="4781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358430" y="2263618"/>
              <a:ext cx="1325235" cy="646331"/>
            </a:xfrm>
            <a:prstGeom prst="rect">
              <a:avLst/>
            </a:prstGeom>
            <a:noFill/>
          </p:spPr>
          <p:txBody>
            <a:bodyPr wrap="none" rtlCol="0">
              <a:spAutoFit/>
            </a:bodyPr>
            <a:lstStyle/>
            <a:p>
              <a:pPr algn="ctr"/>
              <a:r>
                <a:rPr lang="en-US" b="1" dirty="0">
                  <a:solidFill>
                    <a:srgbClr val="FF0000"/>
                  </a:solidFill>
                  <a:latin typeface="Cambria" panose="02040503050406030204" pitchFamily="18" charset="0"/>
                </a:rPr>
                <a:t>12 V at</a:t>
              </a:r>
            </a:p>
            <a:p>
              <a:pPr algn="ctr"/>
              <a:r>
                <a:rPr lang="en-US" b="1" dirty="0">
                  <a:solidFill>
                    <a:srgbClr val="FF0000"/>
                  </a:solidFill>
                  <a:latin typeface="Cambria" panose="02040503050406030204" pitchFamily="18" charset="0"/>
                </a:rPr>
                <a:t>10 rad/sec</a:t>
              </a:r>
            </a:p>
          </p:txBody>
        </p:sp>
        <p:sp>
          <p:nvSpPr>
            <p:cNvPr id="69" name="TextBox 68"/>
            <p:cNvSpPr txBox="1"/>
            <p:nvPr/>
          </p:nvSpPr>
          <p:spPr>
            <a:xfrm>
              <a:off x="6960009" y="2520892"/>
              <a:ext cx="263214" cy="369332"/>
            </a:xfrm>
            <a:prstGeom prst="rect">
              <a:avLst/>
            </a:prstGeom>
            <a:noFill/>
          </p:spPr>
          <p:txBody>
            <a:bodyPr wrap="none" rtlCol="0">
              <a:spAutoFit/>
            </a:bodyPr>
            <a:lstStyle/>
            <a:p>
              <a:r>
                <a:rPr lang="en-US" b="1" dirty="0">
                  <a:latin typeface="Cambria" panose="02040503050406030204" pitchFamily="18" charset="0"/>
                </a:rPr>
                <a:t>-</a:t>
              </a:r>
            </a:p>
          </p:txBody>
        </p:sp>
        <p:sp>
          <p:nvSpPr>
            <p:cNvPr id="70" name="TextBox 69"/>
            <p:cNvSpPr txBox="1"/>
            <p:nvPr/>
          </p:nvSpPr>
          <p:spPr>
            <a:xfrm>
              <a:off x="6922304" y="2118344"/>
              <a:ext cx="320922" cy="369332"/>
            </a:xfrm>
            <a:prstGeom prst="rect">
              <a:avLst/>
            </a:prstGeom>
            <a:noFill/>
          </p:spPr>
          <p:txBody>
            <a:bodyPr wrap="none" rtlCol="0">
              <a:spAutoFit/>
            </a:bodyPr>
            <a:lstStyle/>
            <a:p>
              <a:r>
                <a:rPr lang="en-US" b="1" dirty="0">
                  <a:latin typeface="Cambria" panose="02040503050406030204" pitchFamily="18" charset="0"/>
                </a:rPr>
                <a:t>+</a:t>
              </a:r>
            </a:p>
          </p:txBody>
        </p:sp>
        <p:cxnSp>
          <p:nvCxnSpPr>
            <p:cNvPr id="74" name="Straight Connector 73"/>
            <p:cNvCxnSpPr/>
            <p:nvPr/>
          </p:nvCxnSpPr>
          <p:spPr>
            <a:xfrm flipH="1">
              <a:off x="7091617" y="3381765"/>
              <a:ext cx="47108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554577" y="687885"/>
              <a:ext cx="1195584" cy="400110"/>
            </a:xfrm>
            <a:prstGeom prst="rect">
              <a:avLst/>
            </a:prstGeom>
            <a:noFill/>
          </p:spPr>
          <p:txBody>
            <a:bodyPr wrap="none" rtlCol="0">
              <a:spAutoFit/>
            </a:bodyPr>
            <a:lstStyle/>
            <a:p>
              <a:r>
                <a:rPr lang="en-US" sz="2000" dirty="0">
                  <a:latin typeface="Cambria" panose="02040503050406030204" pitchFamily="18" charset="0"/>
                </a:rPr>
                <a:t>R</a:t>
              </a:r>
              <a:r>
                <a:rPr lang="en-US" sz="2000" baseline="-25000" dirty="0">
                  <a:latin typeface="Cambria" panose="02040503050406030204" pitchFamily="18" charset="0"/>
                </a:rPr>
                <a:t>S</a:t>
              </a:r>
              <a:r>
                <a:rPr lang="en-US" sz="2000" dirty="0">
                  <a:latin typeface="Cambria" panose="02040503050406030204" pitchFamily="18" charset="0"/>
                </a:rPr>
                <a:t> = 10 </a:t>
              </a:r>
              <a:r>
                <a:rPr lang="el-GR" sz="2000" dirty="0">
                  <a:latin typeface="Cambria" panose="02040503050406030204" pitchFamily="18" charset="0"/>
                </a:rPr>
                <a:t>Ω</a:t>
              </a:r>
              <a:endParaRPr lang="en-US" sz="20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80" name="TextBox 79"/>
                <p:cNvSpPr txBox="1"/>
                <p:nvPr/>
              </p:nvSpPr>
              <p:spPr>
                <a:xfrm>
                  <a:off x="10349597" y="795391"/>
                  <a:ext cx="38664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𝑳</m:t>
                        </m:r>
                      </m:oMath>
                    </m:oMathPara>
                  </a14:m>
                  <a:endParaRPr lang="en-US" sz="2000" b="1" dirty="0">
                    <a:latin typeface="Cambria" panose="02040503050406030204" pitchFamily="18" charset="0"/>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0349597" y="795391"/>
                  <a:ext cx="386644" cy="400110"/>
                </a:xfrm>
                <a:prstGeom prst="rect">
                  <a:avLst/>
                </a:prstGeom>
                <a:blipFill>
                  <a:blip r:embed="rId4"/>
                  <a:stretch>
                    <a:fillRect r="-12766" b="-31250"/>
                  </a:stretch>
                </a:blipFill>
              </p:spPr>
              <p:txBody>
                <a:bodyPr/>
                <a:lstStyle/>
                <a:p>
                  <a:r>
                    <a:rPr lang="en-US">
                      <a:noFill/>
                    </a:rPr>
                    <a:t> </a:t>
                  </a:r>
                </a:p>
              </p:txBody>
            </p:sp>
          </mc:Fallback>
        </mc:AlternateContent>
        <p:sp>
          <p:nvSpPr>
            <p:cNvPr id="81" name="TextBox 80"/>
            <p:cNvSpPr txBox="1"/>
            <p:nvPr/>
          </p:nvSpPr>
          <p:spPr>
            <a:xfrm>
              <a:off x="11029822" y="2170306"/>
              <a:ext cx="490840" cy="400110"/>
            </a:xfrm>
            <a:prstGeom prst="rect">
              <a:avLst/>
            </a:prstGeom>
            <a:noFill/>
          </p:spPr>
          <p:txBody>
            <a:bodyPr wrap="none" rtlCol="0">
              <a:spAutoFit/>
            </a:bodyPr>
            <a:lstStyle/>
            <a:p>
              <a:r>
                <a:rPr lang="en-US" sz="2000" dirty="0">
                  <a:latin typeface="Cambria" panose="02040503050406030204" pitchFamily="18" charset="0"/>
                </a:rPr>
                <a:t>R</a:t>
              </a:r>
              <a:r>
                <a:rPr lang="en-US" sz="2000" baseline="-25000" dirty="0">
                  <a:latin typeface="Cambria" panose="02040503050406030204" pitchFamily="18" charset="0"/>
                </a:rPr>
                <a:t>L</a:t>
              </a:r>
              <a:r>
                <a:rPr lang="en-US" sz="2000" dirty="0">
                  <a:latin typeface="Cambria" panose="02040503050406030204" pitchFamily="18" charset="0"/>
                </a:rPr>
                <a:t> </a:t>
              </a:r>
            </a:p>
          </p:txBody>
        </p:sp>
        <p:sp>
          <p:nvSpPr>
            <p:cNvPr id="82" name="Oval 81"/>
            <p:cNvSpPr/>
            <p:nvPr/>
          </p:nvSpPr>
          <p:spPr>
            <a:xfrm>
              <a:off x="8679076" y="1318714"/>
              <a:ext cx="186195" cy="203596"/>
            </a:xfrm>
            <a:prstGeom prst="ellipse">
              <a:avLst/>
            </a:prstGeom>
            <a:solidFill>
              <a:srgbClr val="7FF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8773451" y="3279967"/>
              <a:ext cx="186195" cy="203596"/>
            </a:xfrm>
            <a:prstGeom prst="ellipse">
              <a:avLst/>
            </a:prstGeom>
            <a:solidFill>
              <a:srgbClr val="7FF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8309117" y="1707788"/>
              <a:ext cx="625492" cy="461666"/>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grpSp>
      <p:sp>
        <p:nvSpPr>
          <p:cNvPr id="86" name="TextBox 85"/>
          <p:cNvSpPr txBox="1"/>
          <p:nvPr/>
        </p:nvSpPr>
        <p:spPr>
          <a:xfrm>
            <a:off x="700688" y="3120964"/>
            <a:ext cx="2140522" cy="461665"/>
          </a:xfrm>
          <a:prstGeom prst="rect">
            <a:avLst/>
          </a:prstGeom>
          <a:noFill/>
        </p:spPr>
        <p:txBody>
          <a:bodyPr wrap="none" rtlCol="0">
            <a:spAutoFit/>
          </a:bodyPr>
          <a:lstStyle/>
          <a:p>
            <a:r>
              <a:rPr lang="en-US" sz="2400" dirty="0">
                <a:latin typeface="Cambria" panose="02040503050406030204" pitchFamily="18" charset="0"/>
              </a:rPr>
              <a:t>Y</a:t>
            </a:r>
            <a:r>
              <a:rPr lang="en-US" sz="2400" baseline="-25000" dirty="0">
                <a:latin typeface="Cambria" panose="02040503050406030204" pitchFamily="18" charset="0"/>
              </a:rPr>
              <a:t>in</a:t>
            </a:r>
            <a:r>
              <a:rPr lang="en-US" sz="2400" dirty="0">
                <a:latin typeface="Cambria" panose="02040503050406030204" pitchFamily="18" charset="0"/>
              </a:rPr>
              <a:t> (</a:t>
            </a:r>
            <a:r>
              <a:rPr lang="en-US" sz="2400" dirty="0" err="1">
                <a:latin typeface="Cambria" panose="02040503050406030204" pitchFamily="18" charset="0"/>
              </a:rPr>
              <a:t>jw</a:t>
            </a:r>
            <a:r>
              <a:rPr lang="en-US" sz="2400" baseline="-25000" dirty="0" err="1">
                <a:latin typeface="Cambria" panose="02040503050406030204" pitchFamily="18" charset="0"/>
              </a:rPr>
              <a:t>r</a:t>
            </a:r>
            <a:r>
              <a:rPr lang="en-US" sz="2400" dirty="0">
                <a:latin typeface="Cambria" panose="02040503050406030204" pitchFamily="18" charset="0"/>
              </a:rPr>
              <a:t>) = 1/</a:t>
            </a:r>
            <a:r>
              <a:rPr lang="en-US" sz="2400" dirty="0" err="1">
                <a:latin typeface="Cambria" panose="02040503050406030204" pitchFamily="18" charset="0"/>
              </a:rPr>
              <a:t>R</a:t>
            </a:r>
            <a:r>
              <a:rPr lang="en-US" sz="2400" baseline="-25000" dirty="0" err="1">
                <a:latin typeface="Cambria" panose="02040503050406030204" pitchFamily="18" charset="0"/>
              </a:rPr>
              <a:t>s</a:t>
            </a:r>
            <a:endParaRPr lang="en-US" sz="2400" baseline="-25000" dirty="0">
              <a:latin typeface="Cambria" panose="02040503050406030204" pitchFamily="18" charset="0"/>
            </a:endParaRPr>
          </a:p>
        </p:txBody>
      </p:sp>
      <p:cxnSp>
        <p:nvCxnSpPr>
          <p:cNvPr id="56" name="Straight Connector 55"/>
          <p:cNvCxnSpPr/>
          <p:nvPr/>
        </p:nvCxnSpPr>
        <p:spPr>
          <a:xfrm>
            <a:off x="10254924" y="5336834"/>
            <a:ext cx="181235" cy="9904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155519" y="5435875"/>
            <a:ext cx="256307" cy="14790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0252237" y="4833147"/>
            <a:ext cx="0" cy="5192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0157169" y="5582922"/>
            <a:ext cx="243031" cy="10579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0172265" y="5678772"/>
            <a:ext cx="227935" cy="16693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0283673" y="5843456"/>
            <a:ext cx="0" cy="4159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72265" y="5847295"/>
            <a:ext cx="111408" cy="1198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8344598" y="4673440"/>
            <a:ext cx="106587" cy="1683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8575537" y="4673440"/>
            <a:ext cx="141230" cy="31218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451187" y="4673440"/>
            <a:ext cx="124351" cy="31218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8846896" y="4829534"/>
            <a:ext cx="53294" cy="15609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716767" y="4685718"/>
            <a:ext cx="124351" cy="31218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8900190" y="4841811"/>
            <a:ext cx="13655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ight Arrow 93"/>
          <p:cNvSpPr/>
          <p:nvPr/>
        </p:nvSpPr>
        <p:spPr>
          <a:xfrm>
            <a:off x="8857643" y="5619331"/>
            <a:ext cx="534617" cy="214416"/>
          </a:xfrm>
          <a:prstGeom prst="rightArrow">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612556" y="5354496"/>
            <a:ext cx="650184" cy="5892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flipH="1" flipV="1">
            <a:off x="7903285" y="4829534"/>
            <a:ext cx="429890" cy="1"/>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7903285" y="4829534"/>
            <a:ext cx="0" cy="495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flipV="1">
            <a:off x="7929963" y="5934170"/>
            <a:ext cx="0" cy="352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643576" y="5462783"/>
            <a:ext cx="988650" cy="476041"/>
          </a:xfrm>
          <a:prstGeom prst="rect">
            <a:avLst/>
          </a:prstGeom>
          <a:noFill/>
        </p:spPr>
        <p:txBody>
          <a:bodyPr wrap="none" rtlCol="0">
            <a:spAutoFit/>
          </a:bodyPr>
          <a:lstStyle/>
          <a:p>
            <a:pPr algn="ctr"/>
            <a:r>
              <a:rPr lang="en-US" b="1" dirty="0">
                <a:solidFill>
                  <a:srgbClr val="FF0000"/>
                </a:solidFill>
                <a:latin typeface="Cambria" panose="02040503050406030204" pitchFamily="18" charset="0"/>
              </a:rPr>
              <a:t>12 V at</a:t>
            </a:r>
          </a:p>
          <a:p>
            <a:pPr algn="ctr"/>
            <a:r>
              <a:rPr lang="en-US" b="1" dirty="0">
                <a:solidFill>
                  <a:srgbClr val="FF0000"/>
                </a:solidFill>
                <a:latin typeface="Cambria" panose="02040503050406030204" pitchFamily="18" charset="0"/>
              </a:rPr>
              <a:t>10 rad/sec</a:t>
            </a:r>
          </a:p>
        </p:txBody>
      </p:sp>
      <p:sp>
        <p:nvSpPr>
          <p:cNvPr id="100" name="TextBox 99"/>
          <p:cNvSpPr txBox="1"/>
          <p:nvPr/>
        </p:nvSpPr>
        <p:spPr>
          <a:xfrm>
            <a:off x="7838384" y="5652272"/>
            <a:ext cx="196363" cy="272024"/>
          </a:xfrm>
          <a:prstGeom prst="rect">
            <a:avLst/>
          </a:prstGeom>
          <a:noFill/>
        </p:spPr>
        <p:txBody>
          <a:bodyPr wrap="none" rtlCol="0">
            <a:spAutoFit/>
          </a:bodyPr>
          <a:lstStyle/>
          <a:p>
            <a:r>
              <a:rPr lang="en-US" b="1" dirty="0">
                <a:latin typeface="Cambria" panose="02040503050406030204" pitchFamily="18" charset="0"/>
              </a:rPr>
              <a:t>-</a:t>
            </a:r>
          </a:p>
        </p:txBody>
      </p:sp>
      <p:sp>
        <p:nvSpPr>
          <p:cNvPr id="101" name="TextBox 100"/>
          <p:cNvSpPr txBox="1"/>
          <p:nvPr/>
        </p:nvSpPr>
        <p:spPr>
          <a:xfrm>
            <a:off x="7810256" y="5355784"/>
            <a:ext cx="239414" cy="272024"/>
          </a:xfrm>
          <a:prstGeom prst="rect">
            <a:avLst/>
          </a:prstGeom>
          <a:noFill/>
        </p:spPr>
        <p:txBody>
          <a:bodyPr wrap="none" rtlCol="0">
            <a:spAutoFit/>
          </a:bodyPr>
          <a:lstStyle/>
          <a:p>
            <a:r>
              <a:rPr lang="en-US" b="1" dirty="0">
                <a:latin typeface="Cambria" panose="02040503050406030204" pitchFamily="18" charset="0"/>
              </a:rPr>
              <a:t>+</a:t>
            </a:r>
          </a:p>
        </p:txBody>
      </p:sp>
      <p:cxnSp>
        <p:nvCxnSpPr>
          <p:cNvPr id="102" name="Straight Connector 101"/>
          <p:cNvCxnSpPr/>
          <p:nvPr/>
        </p:nvCxnSpPr>
        <p:spPr>
          <a:xfrm flipH="1">
            <a:off x="7936566" y="6286330"/>
            <a:ext cx="23672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8281943" y="4302210"/>
            <a:ext cx="891928" cy="294692"/>
          </a:xfrm>
          <a:prstGeom prst="rect">
            <a:avLst/>
          </a:prstGeom>
          <a:noFill/>
        </p:spPr>
        <p:txBody>
          <a:bodyPr wrap="none" rtlCol="0">
            <a:spAutoFit/>
          </a:bodyPr>
          <a:lstStyle/>
          <a:p>
            <a:r>
              <a:rPr lang="en-US" sz="2000" dirty="0">
                <a:latin typeface="Cambria" panose="02040503050406030204" pitchFamily="18" charset="0"/>
              </a:rPr>
              <a:t>R</a:t>
            </a:r>
            <a:r>
              <a:rPr lang="en-US" sz="2000" baseline="-25000" dirty="0">
                <a:latin typeface="Cambria" panose="02040503050406030204" pitchFamily="18" charset="0"/>
              </a:rPr>
              <a:t>S</a:t>
            </a:r>
            <a:r>
              <a:rPr lang="en-US" sz="2000" dirty="0">
                <a:latin typeface="Cambria" panose="02040503050406030204" pitchFamily="18" charset="0"/>
              </a:rPr>
              <a:t> = 10 </a:t>
            </a:r>
            <a:r>
              <a:rPr lang="el-GR" sz="2000" dirty="0">
                <a:latin typeface="Cambria" panose="02040503050406030204" pitchFamily="18" charset="0"/>
              </a:rPr>
              <a:t>Ω</a:t>
            </a:r>
            <a:endParaRPr lang="en-US" sz="2000" dirty="0">
              <a:latin typeface="Cambria" panose="02040503050406030204" pitchFamily="18" charset="0"/>
            </a:endParaRPr>
          </a:p>
        </p:txBody>
      </p:sp>
      <p:sp>
        <p:nvSpPr>
          <p:cNvPr id="105" name="TextBox 104"/>
          <p:cNvSpPr txBox="1"/>
          <p:nvPr/>
        </p:nvSpPr>
        <p:spPr>
          <a:xfrm>
            <a:off x="10400200" y="5183313"/>
            <a:ext cx="1322798" cy="707886"/>
          </a:xfrm>
          <a:prstGeom prst="rect">
            <a:avLst/>
          </a:prstGeom>
          <a:noFill/>
        </p:spPr>
        <p:txBody>
          <a:bodyPr wrap="none" rtlCol="0">
            <a:spAutoFit/>
          </a:bodyPr>
          <a:lstStyle/>
          <a:p>
            <a:r>
              <a:rPr lang="en-US" sz="2000" b="1" dirty="0">
                <a:latin typeface="Cambria" panose="02040503050406030204" pitchFamily="18" charset="0"/>
              </a:rPr>
              <a:t>Y</a:t>
            </a:r>
            <a:r>
              <a:rPr lang="en-US" sz="2000" b="1" baseline="-25000" dirty="0">
                <a:latin typeface="Cambria" panose="02040503050406030204" pitchFamily="18" charset="0"/>
              </a:rPr>
              <a:t>in</a:t>
            </a:r>
            <a:r>
              <a:rPr lang="en-US" sz="2000" b="1" dirty="0">
                <a:latin typeface="Cambria" panose="02040503050406030204" pitchFamily="18" charset="0"/>
              </a:rPr>
              <a:t> = 1/R</a:t>
            </a:r>
            <a:r>
              <a:rPr lang="en-US" sz="2000" b="1" baseline="-25000" dirty="0">
                <a:latin typeface="Cambria" panose="02040503050406030204" pitchFamily="18" charset="0"/>
              </a:rPr>
              <a:t>S</a:t>
            </a:r>
          </a:p>
          <a:p>
            <a:r>
              <a:rPr lang="en-US" sz="2000" b="1" dirty="0">
                <a:latin typeface="Cambria" panose="02040503050406030204" pitchFamily="18" charset="0"/>
              </a:rPr>
              <a:t>       = 0.1 s</a:t>
            </a:r>
          </a:p>
        </p:txBody>
      </p:sp>
      <p:sp>
        <p:nvSpPr>
          <p:cNvPr id="106" name="Oval 105"/>
          <p:cNvSpPr/>
          <p:nvPr/>
        </p:nvSpPr>
        <p:spPr>
          <a:xfrm>
            <a:off x="9120841" y="4766834"/>
            <a:ext cx="138905" cy="149954"/>
          </a:xfrm>
          <a:prstGeom prst="ellipse">
            <a:avLst/>
          </a:prstGeom>
          <a:solidFill>
            <a:srgbClr val="7FF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9191246" y="6211353"/>
            <a:ext cx="138905" cy="149954"/>
          </a:xfrm>
          <a:prstGeom prst="ellipse">
            <a:avLst/>
          </a:prstGeom>
          <a:solidFill>
            <a:srgbClr val="7FF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8682981" y="5168080"/>
            <a:ext cx="466629" cy="340030"/>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4" name="TextBox 3"/>
          <p:cNvSpPr txBox="1"/>
          <p:nvPr/>
        </p:nvSpPr>
        <p:spPr>
          <a:xfrm>
            <a:off x="644382" y="2243671"/>
            <a:ext cx="5785737"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To achieve the maximum power Zin has to equal to </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or Yin has to equal to (1/</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at resonance.</a:t>
            </a:r>
          </a:p>
        </p:txBody>
      </p:sp>
      <p:cxnSp>
        <p:nvCxnSpPr>
          <p:cNvPr id="6" name="Straight Connector 5"/>
          <p:cNvCxnSpPr/>
          <p:nvPr/>
        </p:nvCxnSpPr>
        <p:spPr>
          <a:xfrm>
            <a:off x="9733579" y="4409490"/>
            <a:ext cx="0" cy="233147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384136" y="2128220"/>
            <a:ext cx="0" cy="233147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TextBox 109"/>
              <p:cNvSpPr txBox="1"/>
              <p:nvPr/>
            </p:nvSpPr>
            <p:spPr>
              <a:xfrm>
                <a:off x="693255" y="3807803"/>
                <a:ext cx="3963073" cy="18349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m:rPr>
                              <m:sty m:val="p"/>
                            </m:rPr>
                            <a:rPr lang="en-US" sz="2400" b="0" i="0" smtClean="0">
                              <a:latin typeface="Cambria Math" panose="02040503050406030204" pitchFamily="18" charset="0"/>
                            </a:rPr>
                            <m:t>Y</m:t>
                          </m:r>
                        </m:e>
                        <m:sub>
                          <m:r>
                            <m:rPr>
                              <m:sty m:val="p"/>
                            </m:rPr>
                            <a:rPr lang="en-US" sz="2400" b="0" i="0" smtClean="0">
                              <a:latin typeface="Cambria Math" panose="02040503050406030204" pitchFamily="18" charset="0"/>
                            </a:rPr>
                            <m:t>in</m:t>
                          </m:r>
                        </m:sub>
                      </m:sSub>
                      <m:d>
                        <m:dPr>
                          <m:ctrlPr>
                            <a:rPr lang="en-US" sz="2400" i="1" smtClean="0">
                              <a:latin typeface="Cambria Math" panose="02040503050406030204" pitchFamily="18" charset="0"/>
                            </a:rPr>
                          </m:ctrlPr>
                        </m:dPr>
                        <m:e>
                          <m:r>
                            <m:rPr>
                              <m:sty m:val="p"/>
                            </m:rPr>
                            <a:rPr lang="en-US" sz="2400" b="0" i="0" smtClean="0">
                              <a:latin typeface="Cambria Math" panose="02040503050406030204" pitchFamily="18" charset="0"/>
                            </a:rPr>
                            <m:t>j</m:t>
                          </m:r>
                          <m:sSub>
                            <m:sSubPr>
                              <m:ctrlPr>
                                <a:rPr lang="en-US" sz="2400" i="1" smtClean="0">
                                  <a:latin typeface="Cambria Math" panose="02040503050406030204" pitchFamily="18" charset="0"/>
                                </a:rPr>
                              </m:ctrlPr>
                            </m:sSubPr>
                            <m:e>
                              <m:r>
                                <m:rPr>
                                  <m:sty m:val="p"/>
                                </m:rPr>
                                <a:rPr lang="en-US" sz="2400" b="0" i="0" smtClean="0">
                                  <a:latin typeface="Cambria Math" panose="02040503050406030204" pitchFamily="18" charset="0"/>
                                </a:rPr>
                                <m:t>w</m:t>
                              </m:r>
                            </m:e>
                            <m:sub>
                              <m:r>
                                <m:rPr>
                                  <m:sty m:val="p"/>
                                </m:rPr>
                                <a:rPr lang="en-US" sz="2400" b="0" i="0" smtClean="0">
                                  <a:latin typeface="Cambria Math" panose="02040503050406030204" pitchFamily="18" charset="0"/>
                                </a:rPr>
                                <m:t>r</m:t>
                              </m:r>
                            </m:sub>
                          </m:sSub>
                        </m:e>
                      </m:d>
                      <m:r>
                        <a:rPr lang="en-US" sz="2400" b="0" i="0" smtClean="0">
                          <a:latin typeface="Cambria Math" panose="02040503050406030204" pitchFamily="18" charset="0"/>
                        </a:rPr>
                        <m:t>= </m:t>
                      </m:r>
                      <m:f>
                        <m:fPr>
                          <m:ctrlPr>
                            <a:rPr lang="en-US" sz="2400" i="1" smtClean="0">
                              <a:latin typeface="Cambria Math" panose="02040503050406030204" pitchFamily="18" charset="0"/>
                            </a:rPr>
                          </m:ctrlPr>
                        </m:fPr>
                        <m:num>
                          <m:r>
                            <a:rPr lang="en-US" sz="2400" b="0" i="0" smtClean="0">
                              <a:latin typeface="Cambria Math" panose="02040503050406030204" pitchFamily="18" charset="0"/>
                            </a:rPr>
                            <m:t>1</m:t>
                          </m:r>
                        </m:num>
                        <m:den>
                          <m:r>
                            <a:rPr lang="en-US" sz="2400" b="0" i="0" smtClean="0">
                              <a:latin typeface="Cambria Math" panose="02040503050406030204" pitchFamily="18" charset="0"/>
                            </a:rPr>
                            <m:t>5+</m:t>
                          </m:r>
                          <m:r>
                            <m:rPr>
                              <m:sty m:val="p"/>
                            </m:rPr>
                            <a:rPr lang="en-US" sz="2400" b="0" i="0" smtClean="0">
                              <a:latin typeface="Cambria Math" panose="02040503050406030204" pitchFamily="18" charset="0"/>
                            </a:rPr>
                            <m:t>j</m:t>
                          </m:r>
                          <m:r>
                            <a:rPr lang="en-US" sz="2400" b="0" i="0" smtClean="0">
                              <a:latin typeface="Cambria Math" panose="02040503050406030204" pitchFamily="18" charset="0"/>
                            </a:rPr>
                            <m:t>10</m:t>
                          </m:r>
                          <m:r>
                            <m:rPr>
                              <m:sty m:val="p"/>
                            </m:rPr>
                            <a:rPr lang="en-US" sz="2400" b="0" i="0" smtClean="0">
                              <a:latin typeface="Cambria Math" panose="02040503050406030204" pitchFamily="18" charset="0"/>
                            </a:rPr>
                            <m:t>L</m:t>
                          </m:r>
                        </m:den>
                      </m:f>
                      <m:r>
                        <a:rPr lang="en-US" sz="2400" b="0" i="0" smtClean="0">
                          <a:latin typeface="Cambria Math" panose="02040503050406030204" pitchFamily="18" charset="0"/>
                        </a:rPr>
                        <m:t>+</m:t>
                      </m:r>
                      <m:r>
                        <m:rPr>
                          <m:sty m:val="p"/>
                        </m:rPr>
                        <a:rPr lang="en-US" sz="2400" b="0" i="0" smtClean="0">
                          <a:latin typeface="Cambria Math" panose="02040503050406030204" pitchFamily="18" charset="0"/>
                        </a:rPr>
                        <m:t>j</m:t>
                      </m:r>
                      <m:r>
                        <a:rPr lang="en-US" sz="2400" b="0" i="0" smtClean="0">
                          <a:latin typeface="Cambria Math" panose="02040503050406030204" pitchFamily="18" charset="0"/>
                        </a:rPr>
                        <m:t>10</m:t>
                      </m:r>
                      <m:r>
                        <m:rPr>
                          <m:sty m:val="p"/>
                        </m:rPr>
                        <a:rPr lang="en-US" sz="2400" b="0" i="0" smtClean="0">
                          <a:latin typeface="Cambria Math" panose="02040503050406030204" pitchFamily="18" charset="0"/>
                        </a:rPr>
                        <m:t>C</m:t>
                      </m:r>
                    </m:oMath>
                  </m:oMathPara>
                </a14:m>
                <a:endParaRPr lang="en-US" sz="2400" dirty="0">
                  <a:latin typeface="Cambria Math" panose="02040503050406030204" pitchFamily="18" charset="0"/>
                </a:endParaRPr>
              </a:p>
              <a:p>
                <a:endParaRPr lang="en-US" sz="2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0" smtClean="0">
                              <a:latin typeface="Cambria Math" panose="02040503050406030204" pitchFamily="18" charset="0"/>
                            </a:rPr>
                            <m:t>5−</m:t>
                          </m:r>
                          <m:r>
                            <m:rPr>
                              <m:sty m:val="p"/>
                            </m:rPr>
                            <a:rPr lang="en-US" sz="2400" b="0" i="0" smtClean="0">
                              <a:latin typeface="Cambria Math" panose="02040503050406030204" pitchFamily="18" charset="0"/>
                            </a:rPr>
                            <m:t>j</m:t>
                          </m:r>
                          <m:r>
                            <a:rPr lang="en-US" sz="2400" b="0" i="0" smtClean="0">
                              <a:latin typeface="Cambria Math" panose="02040503050406030204" pitchFamily="18" charset="0"/>
                            </a:rPr>
                            <m:t>10</m:t>
                          </m:r>
                          <m:r>
                            <m:rPr>
                              <m:sty m:val="p"/>
                            </m:rPr>
                            <a:rPr lang="en-US" sz="2400" b="0" i="0" smtClean="0">
                              <a:latin typeface="Cambria Math" panose="02040503050406030204" pitchFamily="18" charset="0"/>
                            </a:rPr>
                            <m:t>L</m:t>
                          </m:r>
                        </m:num>
                        <m:den>
                          <m:r>
                            <a:rPr lang="en-US" sz="2400" b="0" i="0" smtClean="0">
                              <a:latin typeface="Cambria Math" panose="02040503050406030204" pitchFamily="18" charset="0"/>
                            </a:rPr>
                            <m:t>25+100</m:t>
                          </m:r>
                          <m:sSup>
                            <m:sSupPr>
                              <m:ctrlPr>
                                <a:rPr lang="en-US" sz="2400" i="1" smtClean="0">
                                  <a:latin typeface="Cambria Math" panose="02040503050406030204" pitchFamily="18" charset="0"/>
                                </a:rPr>
                              </m:ctrlPr>
                            </m:sSupPr>
                            <m:e>
                              <m:r>
                                <m:rPr>
                                  <m:sty m:val="p"/>
                                </m:rPr>
                                <a:rPr lang="en-US" sz="2400" b="0" i="0" smtClean="0">
                                  <a:latin typeface="Cambria Math" panose="02040503050406030204" pitchFamily="18" charset="0"/>
                                </a:rPr>
                                <m:t>L</m:t>
                              </m:r>
                            </m:e>
                            <m:sup>
                              <m:r>
                                <a:rPr lang="en-US" sz="2400" b="0" i="0" smtClean="0">
                                  <a:latin typeface="Cambria Math" panose="02040503050406030204" pitchFamily="18" charset="0"/>
                                </a:rPr>
                                <m:t>2</m:t>
                              </m:r>
                            </m:sup>
                          </m:sSup>
                        </m:den>
                      </m:f>
                      <m:r>
                        <a:rPr lang="en-US" sz="2400" b="0" i="0" smtClean="0">
                          <a:latin typeface="Cambria Math" panose="02040503050406030204" pitchFamily="18" charset="0"/>
                        </a:rPr>
                        <m:t>+</m:t>
                      </m:r>
                      <m:r>
                        <m:rPr>
                          <m:sty m:val="p"/>
                        </m:rPr>
                        <a:rPr lang="en-US" sz="2400" b="0" i="0" smtClean="0">
                          <a:latin typeface="Cambria Math" panose="02040503050406030204" pitchFamily="18" charset="0"/>
                        </a:rPr>
                        <m:t>j</m:t>
                      </m:r>
                      <m:r>
                        <a:rPr lang="en-US" sz="2400" b="0" i="0" smtClean="0">
                          <a:latin typeface="Cambria Math" panose="02040503050406030204" pitchFamily="18" charset="0"/>
                        </a:rPr>
                        <m:t>10</m:t>
                      </m:r>
                      <m:r>
                        <m:rPr>
                          <m:sty m:val="p"/>
                        </m:rPr>
                        <a:rPr lang="en-US" sz="2400" b="0" i="0" smtClean="0">
                          <a:latin typeface="Cambria Math" panose="02040503050406030204" pitchFamily="18" charset="0"/>
                        </a:rPr>
                        <m:t>C</m:t>
                      </m:r>
                    </m:oMath>
                  </m:oMathPara>
                </a14:m>
                <a:endParaRPr lang="en-US" sz="24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693255" y="3807803"/>
                <a:ext cx="3963073" cy="183499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188923" y="6137474"/>
                <a:ext cx="158838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0">
                          <a:latin typeface="Cambria Math" panose="02040503050406030204" pitchFamily="18" charset="0"/>
                        </a:rPr>
                        <m:t>=0.1+</m:t>
                      </m:r>
                      <m:r>
                        <m:rPr>
                          <m:sty m:val="p"/>
                        </m:rPr>
                        <a:rPr lang="en-US" sz="2400" b="0" i="0">
                          <a:latin typeface="Cambria Math" panose="02040503050406030204" pitchFamily="18" charset="0"/>
                        </a:rPr>
                        <m:t>j</m:t>
                      </m:r>
                      <m:r>
                        <a:rPr lang="en-US" sz="2400" b="0" i="0">
                          <a:latin typeface="Cambria Math" panose="02040503050406030204" pitchFamily="18" charset="0"/>
                        </a:rPr>
                        <m:t>0</m:t>
                      </m:r>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3188923" y="6137474"/>
                <a:ext cx="1588384" cy="461665"/>
              </a:xfrm>
              <a:prstGeom prst="rect">
                <a:avLst/>
              </a:prstGeom>
              <a:blipFill>
                <a:blip r:embed="rId6"/>
                <a:stretch>
                  <a:fillRect r="-383" b="-15789"/>
                </a:stretch>
              </a:blipFill>
            </p:spPr>
            <p:txBody>
              <a:bodyPr/>
              <a:lstStyle/>
              <a:p>
                <a:r>
                  <a:rPr lang="en-GB">
                    <a:noFill/>
                  </a:rPr>
                  <a:t> </a:t>
                </a:r>
              </a:p>
            </p:txBody>
          </p:sp>
        </mc:Fallback>
      </mc:AlternateContent>
      <p:sp>
        <p:nvSpPr>
          <p:cNvPr id="111" name="TextBox 110"/>
          <p:cNvSpPr txBox="1"/>
          <p:nvPr/>
        </p:nvSpPr>
        <p:spPr>
          <a:xfrm>
            <a:off x="547077" y="6134613"/>
            <a:ext cx="2773100" cy="461665"/>
          </a:xfrm>
          <a:prstGeom prst="rect">
            <a:avLst/>
          </a:prstGeom>
          <a:noFill/>
        </p:spPr>
        <p:txBody>
          <a:bodyPr wrap="square" rtlCol="0">
            <a:spAutoFit/>
          </a:bodyPr>
          <a:lstStyle/>
          <a:p>
            <a:pPr algn="ctr"/>
            <a:r>
              <a:rPr lang="en-US" sz="2400" dirty="0">
                <a:solidFill>
                  <a:srgbClr val="0000FF"/>
                </a:solidFill>
                <a:latin typeface="Cambria" panose="02040503050406030204" pitchFamily="18" charset="0"/>
              </a:rPr>
              <a:t>This has to equal to</a:t>
            </a:r>
            <a:endParaRPr lang="en-US" sz="2400" baseline="-25000" dirty="0">
              <a:solidFill>
                <a:srgbClr val="0000FF"/>
              </a:solidFill>
              <a:latin typeface="Cambria" panose="02040503050406030204" pitchFamily="18" charset="0"/>
            </a:endParaRPr>
          </a:p>
        </p:txBody>
      </p:sp>
    </p:spTree>
    <p:extLst>
      <p:ext uri="{BB962C8B-B14F-4D97-AF65-F5344CB8AC3E}">
        <p14:creationId xmlns:p14="http://schemas.microsoft.com/office/powerpoint/2010/main" val="1950964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lum bright="-20000" contrast="40000"/>
          </a:blip>
          <a:srcRect r="42249"/>
          <a:stretch/>
        </p:blipFill>
        <p:spPr>
          <a:xfrm>
            <a:off x="2203521" y="1854494"/>
            <a:ext cx="2582255" cy="978141"/>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2419182" y="3205681"/>
                <a:ext cx="5002780" cy="214219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10</m:t>
                          </m:r>
                          <m:r>
                            <a:rPr lang="en-US" sz="2800" b="0" i="1" smtClean="0">
                              <a:latin typeface="Cambria Math" panose="02040503050406030204" pitchFamily="18" charset="0"/>
                            </a:rPr>
                            <m:t>𝐿</m:t>
                          </m:r>
                        </m:num>
                        <m:den>
                          <m:r>
                            <a:rPr lang="en-US" sz="2800" b="0" i="1" smtClean="0">
                              <a:latin typeface="Cambria Math" panose="02040503050406030204" pitchFamily="18" charset="0"/>
                            </a:rPr>
                            <m:t>25+100</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𝐿</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10</m:t>
                      </m:r>
                      <m:r>
                        <a:rPr lang="en-US" sz="2800" b="0" i="1" smtClean="0">
                          <a:latin typeface="Cambria Math" panose="02040503050406030204" pitchFamily="18" charset="0"/>
                        </a:rPr>
                        <m:t>𝐶</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𝐶</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0.5</m:t>
                          </m:r>
                        </m:num>
                        <m:den>
                          <m:r>
                            <a:rPr lang="en-US" sz="2800" b="0" i="1" smtClean="0">
                              <a:latin typeface="Cambria Math" panose="02040503050406030204" pitchFamily="18" charset="0"/>
                            </a:rPr>
                            <m:t>25+(100</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0.5</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m:t>
                          </m:r>
                        </m:den>
                      </m:f>
                      <m:r>
                        <a:rPr lang="en-US" sz="2800" b="0" i="1" smtClean="0">
                          <a:latin typeface="Cambria Math" panose="02040503050406030204" pitchFamily="18" charset="0"/>
                        </a:rPr>
                        <m:t>=0.01 </m:t>
                      </m:r>
                      <m:r>
                        <a:rPr lang="en-US" sz="2800" b="0" i="1" smtClean="0">
                          <a:latin typeface="Cambria Math" panose="02040503050406030204" pitchFamily="18" charset="0"/>
                        </a:rPr>
                        <m:t>𝐹</m:t>
                      </m:r>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2419182" y="3205681"/>
                <a:ext cx="5002780" cy="2142190"/>
              </a:xfrm>
              <a:prstGeom prst="rect">
                <a:avLst/>
              </a:prstGeom>
              <a:blipFill>
                <a:blip r:embed="rId4"/>
                <a:stretch>
                  <a:fillRect l="-122"/>
                </a:stretch>
              </a:blipFill>
            </p:spPr>
            <p:txBody>
              <a:bodyPr/>
              <a:lstStyle/>
              <a:p>
                <a:r>
                  <a:rPr lang="en-GB">
                    <a:noFill/>
                  </a:rPr>
                  <a:t> </a:t>
                </a:r>
              </a:p>
            </p:txBody>
          </p:sp>
        </mc:Fallback>
      </mc:AlternateContent>
      <p:pic>
        <p:nvPicPr>
          <p:cNvPr id="5" name="Picture 4"/>
          <p:cNvPicPr>
            <a:picLocks noChangeAspect="1"/>
          </p:cNvPicPr>
          <p:nvPr/>
        </p:nvPicPr>
        <p:blipFill rotWithShape="1">
          <a:blip r:embed="rId3">
            <a:lum bright="-20000" contrast="40000"/>
          </a:blip>
          <a:srcRect l="57292"/>
          <a:stretch/>
        </p:blipFill>
        <p:spPr>
          <a:xfrm>
            <a:off x="5588922" y="1854493"/>
            <a:ext cx="1909640" cy="978141"/>
          </a:xfrm>
          <a:prstGeom prst="rect">
            <a:avLst/>
          </a:prstGeom>
        </p:spPr>
      </p:pic>
    </p:spTree>
    <p:extLst>
      <p:ext uri="{BB962C8B-B14F-4D97-AF65-F5344CB8AC3E}">
        <p14:creationId xmlns:p14="http://schemas.microsoft.com/office/powerpoint/2010/main" val="174818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63608" y="355558"/>
            <a:ext cx="4079005" cy="2175352"/>
            <a:chOff x="6287940" y="814033"/>
            <a:chExt cx="5554673" cy="2658837"/>
          </a:xfrm>
        </p:grpSpPr>
        <p:cxnSp>
          <p:nvCxnSpPr>
            <p:cNvPr id="10" name="Straight Connector 9"/>
            <p:cNvCxnSpPr>
              <a:stCxn id="17" idx="2"/>
            </p:cNvCxnSpPr>
            <p:nvPr/>
          </p:nvCxnSpPr>
          <p:spPr>
            <a:xfrm flipH="1">
              <a:off x="7129463" y="1454052"/>
              <a:ext cx="89161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9" idx="0"/>
            </p:cNvCxnSpPr>
            <p:nvPr/>
          </p:nvCxnSpPr>
          <p:spPr>
            <a:xfrm flipH="1" flipV="1">
              <a:off x="8786323" y="1463420"/>
              <a:ext cx="18968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129463" y="3390535"/>
              <a:ext cx="3599412"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558155" y="1429700"/>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9540511" y="2515608"/>
              <a:ext cx="0" cy="874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41"/>
            <p:cNvSpPr>
              <a:spLocks/>
            </p:cNvSpPr>
            <p:nvPr/>
          </p:nvSpPr>
          <p:spPr bwMode="auto">
            <a:xfrm rot="10800000" flipV="1">
              <a:off x="8021080" y="125175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8" name="Freeform 41"/>
            <p:cNvSpPr>
              <a:spLocks/>
            </p:cNvSpPr>
            <p:nvPr/>
          </p:nvSpPr>
          <p:spPr bwMode="auto">
            <a:xfrm rot="10800000" flipV="1">
              <a:off x="8279116" y="125644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9" name="Freeform 41"/>
            <p:cNvSpPr>
              <a:spLocks/>
            </p:cNvSpPr>
            <p:nvPr/>
          </p:nvSpPr>
          <p:spPr bwMode="auto">
            <a:xfrm rot="10800000" flipV="1">
              <a:off x="8528287" y="1261126"/>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6" name="Straight Connector 25"/>
            <p:cNvCxnSpPr/>
            <p:nvPr/>
          </p:nvCxnSpPr>
          <p:spPr>
            <a:xfrm flipH="1" flipV="1">
              <a:off x="9164275" y="2299330"/>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8" name="Arc 27"/>
            <p:cNvSpPr/>
            <p:nvPr/>
          </p:nvSpPr>
          <p:spPr>
            <a:xfrm>
              <a:off x="8983298" y="2515608"/>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8240203" y="814033"/>
              <a:ext cx="311304" cy="369332"/>
            </a:xfrm>
            <a:prstGeom prst="rect">
              <a:avLst/>
            </a:prstGeom>
            <a:noFill/>
          </p:spPr>
          <p:txBody>
            <a:bodyPr wrap="none" rtlCol="0">
              <a:spAutoFit/>
            </a:bodyPr>
            <a:lstStyle/>
            <a:p>
              <a:r>
                <a:rPr lang="en-US" b="1" dirty="0">
                  <a:latin typeface="Cambria" panose="02040503050406030204" pitchFamily="18" charset="0"/>
                </a:rPr>
                <a:t>L</a:t>
              </a:r>
            </a:p>
          </p:txBody>
        </p:sp>
        <mc:AlternateContent xmlns:mc="http://schemas.openxmlformats.org/markup-compatibility/2006" xmlns:a14="http://schemas.microsoft.com/office/drawing/2010/main">
          <mc:Choice Requires="a14">
            <p:sp>
              <p:nvSpPr>
                <p:cNvPr id="30" name="TextBox 29"/>
                <p:cNvSpPr txBox="1"/>
                <p:nvPr/>
              </p:nvSpPr>
              <p:spPr>
                <a:xfrm>
                  <a:off x="11108117" y="2148321"/>
                  <a:ext cx="734496" cy="491096"/>
                </a:xfrm>
                <a:prstGeom prst="rect">
                  <a:avLst/>
                </a:prstGeom>
                <a:noFill/>
              </p:spPr>
              <p:txBody>
                <a:bodyPr wrap="none" rtlCol="0">
                  <a:spAutoFit/>
                </a:bodyPr>
                <a:lstStyle/>
                <a:p>
                  <a:r>
                    <a:rPr lang="en-US" b="1" dirty="0">
                      <a:latin typeface="Cambria" panose="02040503050406030204" pitchFamily="18" charset="0"/>
                    </a:rPr>
                    <a:t>G</a:t>
                  </a:r>
                  <a:r>
                    <a:rPr lang="en-US" b="1" baseline="-25000" dirty="0">
                      <a:latin typeface="Cambria" panose="02040503050406030204" pitchFamily="18" charset="0"/>
                    </a:rPr>
                    <a:t>L</a:t>
                  </a:r>
                  <a:r>
                    <a:rPr lang="en-US" b="1" dirty="0">
                      <a:latin typeface="Cambria" panose="02040503050406030204" pitchFamily="18" charset="0"/>
                    </a:rPr>
                    <a:t>=</a:t>
                  </a:r>
                  <a14:m>
                    <m:oMath xmlns:m="http://schemas.openxmlformats.org/officeDocument/2006/math">
                      <m:f>
                        <m:fPr>
                          <m:ctrlPr>
                            <a:rPr lang="en-US" b="1" i="1" dirty="0" smtClean="0">
                              <a:latin typeface="Cambria Math" panose="02040503050406030204" pitchFamily="18" charset="0"/>
                            </a:rPr>
                          </m:ctrlPr>
                        </m:fPr>
                        <m:num>
                          <m:r>
                            <a:rPr lang="en-US" b="1" i="0" dirty="0" smtClean="0">
                              <a:latin typeface="Cambria Math" panose="02040503050406030204" pitchFamily="18" charset="0"/>
                            </a:rPr>
                            <m:t>𝟏</m:t>
                          </m:r>
                        </m:num>
                        <m:den>
                          <m:r>
                            <a:rPr lang="en-US" b="1" i="0" dirty="0" smtClean="0">
                              <a:latin typeface="Cambria Math" panose="02040503050406030204" pitchFamily="18" charset="0"/>
                            </a:rPr>
                            <m:t>𝐑</m:t>
                          </m:r>
                          <m:r>
                            <a:rPr lang="en-US" b="1" i="0" baseline="-25000" dirty="0" smtClean="0">
                              <a:latin typeface="Cambria Math" panose="02040503050406030204" pitchFamily="18" charset="0"/>
                            </a:rPr>
                            <m:t>𝐋</m:t>
                          </m:r>
                        </m:den>
                      </m:f>
                    </m:oMath>
                  </a14:m>
                  <a:endParaRPr lang="en-US" b="1" dirty="0">
                    <a:latin typeface="Cambria" panose="020405030504060302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1108117" y="2148321"/>
                  <a:ext cx="734496" cy="491096"/>
                </a:xfrm>
                <a:prstGeom prst="rect">
                  <a:avLst/>
                </a:prstGeom>
                <a:blipFill>
                  <a:blip r:embed="rId2"/>
                  <a:stretch>
                    <a:fillRect l="-8989" r="-26966" b="-31818"/>
                  </a:stretch>
                </a:blipFill>
              </p:spPr>
              <p:txBody>
                <a:bodyPr/>
                <a:lstStyle/>
                <a:p>
                  <a:r>
                    <a:rPr lang="en-US">
                      <a:noFill/>
                    </a:rPr>
                    <a:t> </a:t>
                  </a:r>
                </a:p>
              </p:txBody>
            </p:sp>
          </mc:Fallback>
        </mc:AlternateContent>
        <p:sp>
          <p:nvSpPr>
            <p:cNvPr id="31" name="TextBox 30"/>
            <p:cNvSpPr txBox="1"/>
            <p:nvPr/>
          </p:nvSpPr>
          <p:spPr>
            <a:xfrm>
              <a:off x="6287940" y="2023497"/>
              <a:ext cx="625492" cy="461665"/>
            </a:xfrm>
            <a:prstGeom prst="rect">
              <a:avLst/>
            </a:prstGeom>
            <a:noFill/>
          </p:spPr>
          <p:txBody>
            <a:bodyPr wrap="none" rtlCol="0">
              <a:spAutoFit/>
            </a:bodyPr>
            <a:lstStyle/>
            <a:p>
              <a:r>
                <a:rPr lang="en-US" sz="2400" b="1" dirty="0">
                  <a:latin typeface="Cambria" panose="02040503050406030204" pitchFamily="18" charset="0"/>
                </a:rPr>
                <a:t>Z</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32" name="Right Arrow 31"/>
            <p:cNvSpPr/>
            <p:nvPr/>
          </p:nvSpPr>
          <p:spPr>
            <a:xfrm>
              <a:off x="6330254" y="2485162"/>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10690338" y="2137918"/>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0557091" y="2272388"/>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0686736" y="1454053"/>
              <a:ext cx="0" cy="705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559302" y="2472037"/>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0579537" y="2602175"/>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0728874" y="2825768"/>
              <a:ext cx="0" cy="5647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579537" y="2830982"/>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80760" y="2209203"/>
              <a:ext cx="317716" cy="369332"/>
            </a:xfrm>
            <a:prstGeom prst="rect">
              <a:avLst/>
            </a:prstGeom>
            <a:noFill/>
          </p:spPr>
          <p:txBody>
            <a:bodyPr wrap="none" rtlCol="0">
              <a:spAutoFit/>
            </a:bodyPr>
            <a:lstStyle/>
            <a:p>
              <a:r>
                <a:rPr lang="en-US" b="1" dirty="0">
                  <a:latin typeface="Cambria" panose="02040503050406030204" pitchFamily="18" charset="0"/>
                </a:rPr>
                <a:t>C</a:t>
              </a:r>
            </a:p>
          </p:txBody>
        </p:sp>
      </p:grpSp>
      <p:pic>
        <p:nvPicPr>
          <p:cNvPr id="43" name="Picture 42"/>
          <p:cNvPicPr>
            <a:picLocks noChangeAspect="1"/>
          </p:cNvPicPr>
          <p:nvPr/>
        </p:nvPicPr>
        <p:blipFill rotWithShape="1">
          <a:blip r:embed="rId3">
            <a:lum bright="-20000" contrast="40000"/>
          </a:blip>
          <a:srcRect r="41783"/>
          <a:stretch/>
        </p:blipFill>
        <p:spPr>
          <a:xfrm>
            <a:off x="1759180" y="2443704"/>
            <a:ext cx="3917254" cy="985296"/>
          </a:xfrm>
          <a:prstGeom prst="rect">
            <a:avLst/>
          </a:prstGeom>
        </p:spPr>
      </p:pic>
      <p:pic>
        <p:nvPicPr>
          <p:cNvPr id="44" name="Picture 43"/>
          <p:cNvPicPr>
            <a:picLocks noChangeAspect="1"/>
          </p:cNvPicPr>
          <p:nvPr/>
        </p:nvPicPr>
        <p:blipFill>
          <a:blip r:embed="rId4">
            <a:lum bright="-20000" contrast="40000"/>
          </a:blip>
          <a:stretch>
            <a:fillRect/>
          </a:stretch>
        </p:blipFill>
        <p:spPr>
          <a:xfrm>
            <a:off x="2905442" y="5113230"/>
            <a:ext cx="5541984" cy="954718"/>
          </a:xfrm>
          <a:prstGeom prst="rect">
            <a:avLst/>
          </a:prstGeom>
        </p:spPr>
      </p:pic>
      <p:sp>
        <p:nvSpPr>
          <p:cNvPr id="27" name="TextBox 26"/>
          <p:cNvSpPr txBox="1"/>
          <p:nvPr/>
        </p:nvSpPr>
        <p:spPr>
          <a:xfrm>
            <a:off x="746549" y="302085"/>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t>Example -4</a:t>
            </a:r>
          </a:p>
        </p:txBody>
      </p:sp>
      <p:sp>
        <p:nvSpPr>
          <p:cNvPr id="39" name="Rectangle 38"/>
          <p:cNvSpPr/>
          <p:nvPr/>
        </p:nvSpPr>
        <p:spPr>
          <a:xfrm>
            <a:off x="760539" y="809362"/>
            <a:ext cx="7125566" cy="1200329"/>
          </a:xfrm>
          <a:prstGeom prst="rect">
            <a:avLst/>
          </a:prstGeom>
        </p:spPr>
        <p:txBody>
          <a:bodyPr wrap="square">
            <a:spAutoFit/>
          </a:bodyPr>
          <a:lstStyle/>
          <a:p>
            <a:r>
              <a:rPr lang="en-US" sz="2400" dirty="0">
                <a:solidFill>
                  <a:srgbClr val="C00000"/>
                </a:solidFill>
                <a:latin typeface="Cambria" panose="02040503050406030204" pitchFamily="18" charset="0"/>
              </a:rPr>
              <a:t>For the coupling circuit shown in the figure, find the following:</a:t>
            </a:r>
          </a:p>
          <a:p>
            <a:r>
              <a:rPr lang="en-US" sz="2400" dirty="0">
                <a:solidFill>
                  <a:srgbClr val="C00000"/>
                </a:solidFill>
                <a:latin typeface="Cambria" panose="02040503050406030204" pitchFamily="18" charset="0"/>
              </a:rPr>
              <a:t>Z</a:t>
            </a:r>
            <a:r>
              <a:rPr lang="en-US" sz="2400" baseline="-25000" dirty="0">
                <a:solidFill>
                  <a:srgbClr val="C00000"/>
                </a:solidFill>
                <a:latin typeface="Cambria" panose="02040503050406030204" pitchFamily="18" charset="0"/>
              </a:rPr>
              <a:t>in</a:t>
            </a:r>
            <a:r>
              <a:rPr lang="en-US" sz="2400" dirty="0">
                <a:solidFill>
                  <a:srgbClr val="C00000"/>
                </a:solidFill>
                <a:latin typeface="Cambria" panose="02040503050406030204" pitchFamily="18" charset="0"/>
              </a:rPr>
              <a:t>( </a:t>
            </a:r>
            <a:r>
              <a:rPr lang="en-US" sz="2400" dirty="0" err="1">
                <a:solidFill>
                  <a:srgbClr val="C00000"/>
                </a:solidFill>
                <a:latin typeface="Cambria" panose="02040503050406030204" pitchFamily="18" charset="0"/>
              </a:rPr>
              <a:t>jω</a:t>
            </a:r>
            <a:r>
              <a:rPr lang="en-US" sz="2400" dirty="0">
                <a:solidFill>
                  <a:srgbClr val="C00000"/>
                </a:solidFill>
                <a:latin typeface="Cambria" panose="02040503050406030204" pitchFamily="18" charset="0"/>
              </a:rPr>
              <a:t> ) , </a:t>
            </a:r>
            <a:r>
              <a:rPr lang="en-US" sz="2400" dirty="0" err="1">
                <a:solidFill>
                  <a:srgbClr val="C00000"/>
                </a:solidFill>
                <a:latin typeface="Cambria" panose="02040503050406030204" pitchFamily="18" charset="0"/>
              </a:rPr>
              <a:t>ω</a:t>
            </a:r>
            <a:r>
              <a:rPr lang="en-US" sz="2400" baseline="-25000" dirty="0" err="1">
                <a:solidFill>
                  <a:srgbClr val="C00000"/>
                </a:solidFill>
                <a:latin typeface="Cambria" panose="02040503050406030204" pitchFamily="18" charset="0"/>
              </a:rPr>
              <a:t>r</a:t>
            </a:r>
            <a:r>
              <a:rPr lang="en-US" sz="2400" dirty="0">
                <a:solidFill>
                  <a:srgbClr val="C00000"/>
                </a:solidFill>
                <a:latin typeface="Cambria" panose="02040503050406030204" pitchFamily="18" charset="0"/>
              </a:rPr>
              <a:t>  and Z</a:t>
            </a:r>
            <a:r>
              <a:rPr lang="en-US" sz="2400" baseline="-25000" dirty="0">
                <a:solidFill>
                  <a:srgbClr val="C00000"/>
                </a:solidFill>
                <a:latin typeface="Cambria" panose="02040503050406030204" pitchFamily="18" charset="0"/>
              </a:rPr>
              <a:t>in</a:t>
            </a:r>
            <a:r>
              <a:rPr lang="en-US" sz="2400" dirty="0">
                <a:solidFill>
                  <a:srgbClr val="C00000"/>
                </a:solidFill>
                <a:latin typeface="Cambria" panose="02040503050406030204" pitchFamily="18" charset="0"/>
              </a:rPr>
              <a:t>( </a:t>
            </a:r>
            <a:r>
              <a:rPr lang="en-US" sz="2400" dirty="0" err="1">
                <a:solidFill>
                  <a:srgbClr val="C00000"/>
                </a:solidFill>
                <a:latin typeface="Cambria" panose="02040503050406030204" pitchFamily="18" charset="0"/>
              </a:rPr>
              <a:t>jω</a:t>
            </a:r>
            <a:r>
              <a:rPr lang="en-US" sz="2400" baseline="-25000" dirty="0" err="1">
                <a:solidFill>
                  <a:srgbClr val="C00000"/>
                </a:solidFill>
                <a:latin typeface="Cambria" panose="02040503050406030204" pitchFamily="18" charset="0"/>
              </a:rPr>
              <a:t>r</a:t>
            </a:r>
            <a:r>
              <a:rPr lang="en-US" sz="2400" dirty="0">
                <a:solidFill>
                  <a:srgbClr val="C00000"/>
                </a:solidFill>
                <a:latin typeface="Cambria" panose="02040503050406030204" pitchFamily="18" charset="0"/>
              </a:rPr>
              <a:t> ) .</a:t>
            </a:r>
          </a:p>
        </p:txBody>
      </p:sp>
      <p:pic>
        <p:nvPicPr>
          <p:cNvPr id="41" name="Picture 40"/>
          <p:cNvPicPr>
            <a:picLocks noChangeAspect="1"/>
          </p:cNvPicPr>
          <p:nvPr/>
        </p:nvPicPr>
        <p:blipFill rotWithShape="1">
          <a:blip r:embed="rId3">
            <a:lum bright="-20000" contrast="40000"/>
          </a:blip>
          <a:srcRect l="57912"/>
          <a:stretch/>
        </p:blipFill>
        <p:spPr>
          <a:xfrm>
            <a:off x="2990822" y="3693921"/>
            <a:ext cx="2831933" cy="985296"/>
          </a:xfrm>
          <a:prstGeom prst="rect">
            <a:avLst/>
          </a:prstGeom>
        </p:spPr>
      </p:pic>
    </p:spTree>
    <p:extLst>
      <p:ext uri="{BB962C8B-B14F-4D97-AF65-F5344CB8AC3E}">
        <p14:creationId xmlns:p14="http://schemas.microsoft.com/office/powerpoint/2010/main" val="156724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lum bright="-20000" contrast="40000"/>
          </a:blip>
          <a:srcRect r="65357"/>
          <a:stretch/>
        </p:blipFill>
        <p:spPr>
          <a:xfrm>
            <a:off x="1656312" y="1943920"/>
            <a:ext cx="2945398" cy="1182200"/>
          </a:xfrm>
          <a:prstGeom prst="rect">
            <a:avLst/>
          </a:prstGeom>
        </p:spPr>
      </p:pic>
      <p:pic>
        <p:nvPicPr>
          <p:cNvPr id="10" name="Picture 9"/>
          <p:cNvPicPr>
            <a:picLocks noChangeAspect="1"/>
          </p:cNvPicPr>
          <p:nvPr/>
        </p:nvPicPr>
        <p:blipFill rotWithShape="1">
          <a:blip r:embed="rId3">
            <a:lum bright="-20000" contrast="40000"/>
          </a:blip>
          <a:srcRect l="20163" r="48565" b="41066"/>
          <a:stretch/>
        </p:blipFill>
        <p:spPr>
          <a:xfrm>
            <a:off x="1840470" y="3205884"/>
            <a:ext cx="3168875" cy="1139716"/>
          </a:xfrm>
          <a:prstGeom prst="rect">
            <a:avLst/>
          </a:prstGeom>
        </p:spPr>
      </p:pic>
      <p:pic>
        <p:nvPicPr>
          <p:cNvPr id="4" name="Picture 3"/>
          <p:cNvPicPr>
            <a:picLocks noChangeAspect="1"/>
          </p:cNvPicPr>
          <p:nvPr/>
        </p:nvPicPr>
        <p:blipFill rotWithShape="1">
          <a:blip r:embed="rId2">
            <a:lum bright="-20000" contrast="40000"/>
          </a:blip>
          <a:srcRect l="69596"/>
          <a:stretch/>
        </p:blipFill>
        <p:spPr>
          <a:xfrm>
            <a:off x="6801321" y="1956555"/>
            <a:ext cx="2584938" cy="1182200"/>
          </a:xfrm>
          <a:prstGeom prst="rect">
            <a:avLst/>
          </a:prstGeom>
        </p:spPr>
      </p:pic>
      <p:sp>
        <p:nvSpPr>
          <p:cNvPr id="3" name="TextBox 2"/>
          <p:cNvSpPr txBox="1"/>
          <p:nvPr/>
        </p:nvSpPr>
        <p:spPr>
          <a:xfrm>
            <a:off x="5213583" y="2286045"/>
            <a:ext cx="875561" cy="523220"/>
          </a:xfrm>
          <a:prstGeom prst="rect">
            <a:avLst/>
          </a:prstGeom>
          <a:noFill/>
        </p:spPr>
        <p:txBody>
          <a:bodyPr wrap="none" rtlCol="0">
            <a:spAutoFit/>
          </a:bodyPr>
          <a:lstStyle/>
          <a:p>
            <a:r>
              <a:rPr lang="en-US" sz="2800" b="1" dirty="0">
                <a:solidFill>
                  <a:srgbClr val="C00000"/>
                </a:solidFill>
              </a:rPr>
              <a:t>then</a:t>
            </a:r>
          </a:p>
        </p:txBody>
      </p:sp>
      <p:pic>
        <p:nvPicPr>
          <p:cNvPr id="7" name="Picture 6"/>
          <p:cNvPicPr>
            <a:picLocks noChangeAspect="1"/>
          </p:cNvPicPr>
          <p:nvPr/>
        </p:nvPicPr>
        <p:blipFill>
          <a:blip r:embed="rId4">
            <a:lum bright="-20000" contrast="40000"/>
          </a:blip>
          <a:stretch>
            <a:fillRect/>
          </a:stretch>
        </p:blipFill>
        <p:spPr>
          <a:xfrm>
            <a:off x="2902789" y="896951"/>
            <a:ext cx="5541984" cy="954718"/>
          </a:xfrm>
          <a:prstGeom prst="rect">
            <a:avLst/>
          </a:prstGeom>
        </p:spPr>
      </p:pic>
      <p:pic>
        <p:nvPicPr>
          <p:cNvPr id="8" name="Picture 7"/>
          <p:cNvPicPr>
            <a:picLocks noChangeAspect="1"/>
          </p:cNvPicPr>
          <p:nvPr/>
        </p:nvPicPr>
        <p:blipFill rotWithShape="1">
          <a:blip r:embed="rId5">
            <a:lum bright="-20000" contrast="40000"/>
          </a:blip>
          <a:srcRect l="-1" r="81814"/>
          <a:stretch/>
        </p:blipFill>
        <p:spPr>
          <a:xfrm>
            <a:off x="1679044" y="914696"/>
            <a:ext cx="1223745" cy="985296"/>
          </a:xfrm>
          <a:prstGeom prst="rect">
            <a:avLst/>
          </a:prstGeom>
        </p:spPr>
      </p:pic>
      <p:grpSp>
        <p:nvGrpSpPr>
          <p:cNvPr id="9" name="Group 8"/>
          <p:cNvGrpSpPr/>
          <p:nvPr/>
        </p:nvGrpSpPr>
        <p:grpSpPr>
          <a:xfrm>
            <a:off x="2018321" y="4610136"/>
            <a:ext cx="3337733" cy="1706577"/>
            <a:chOff x="6330254" y="758885"/>
            <a:chExt cx="5739585" cy="2727697"/>
          </a:xfrm>
        </p:grpSpPr>
        <p:cxnSp>
          <p:nvCxnSpPr>
            <p:cNvPr id="11" name="Straight Connector 10"/>
            <p:cNvCxnSpPr>
              <a:stCxn id="16" idx="2"/>
            </p:cNvCxnSpPr>
            <p:nvPr/>
          </p:nvCxnSpPr>
          <p:spPr>
            <a:xfrm flipH="1">
              <a:off x="7129463" y="1454052"/>
              <a:ext cx="89161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8" idx="0"/>
            </p:cNvCxnSpPr>
            <p:nvPr/>
          </p:nvCxnSpPr>
          <p:spPr>
            <a:xfrm flipH="1" flipV="1">
              <a:off x="8786323" y="1463420"/>
              <a:ext cx="18968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129463" y="3390535"/>
              <a:ext cx="3599412"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9558155" y="1429700"/>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9540511" y="2515608"/>
              <a:ext cx="0" cy="874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41"/>
            <p:cNvSpPr>
              <a:spLocks/>
            </p:cNvSpPr>
            <p:nvPr/>
          </p:nvSpPr>
          <p:spPr bwMode="auto">
            <a:xfrm rot="10800000" flipV="1">
              <a:off x="8021080" y="125175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7" name="Freeform 41"/>
            <p:cNvSpPr>
              <a:spLocks/>
            </p:cNvSpPr>
            <p:nvPr/>
          </p:nvSpPr>
          <p:spPr bwMode="auto">
            <a:xfrm rot="10800000" flipV="1">
              <a:off x="8279116" y="125644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8" name="Freeform 41"/>
            <p:cNvSpPr>
              <a:spLocks/>
            </p:cNvSpPr>
            <p:nvPr/>
          </p:nvSpPr>
          <p:spPr bwMode="auto">
            <a:xfrm rot="10800000" flipV="1">
              <a:off x="8528287" y="1261126"/>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19" name="Straight Connector 18"/>
            <p:cNvCxnSpPr/>
            <p:nvPr/>
          </p:nvCxnSpPr>
          <p:spPr>
            <a:xfrm flipH="1" flipV="1">
              <a:off x="9164275" y="2299330"/>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a:off x="8983298" y="2515608"/>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66036" y="758885"/>
              <a:ext cx="311304" cy="369333"/>
            </a:xfrm>
            <a:prstGeom prst="rect">
              <a:avLst/>
            </a:prstGeom>
            <a:noFill/>
          </p:spPr>
          <p:txBody>
            <a:bodyPr wrap="none" rtlCol="0">
              <a:spAutoFit/>
            </a:bodyPr>
            <a:lstStyle/>
            <a:p>
              <a:r>
                <a:rPr lang="en-US" b="1" dirty="0">
                  <a:latin typeface="Cambria" panose="02040503050406030204" pitchFamily="18" charset="0"/>
                </a:rPr>
                <a:t>L</a:t>
              </a:r>
            </a:p>
          </p:txBody>
        </p:sp>
        <mc:AlternateContent xmlns:mc="http://schemas.openxmlformats.org/markup-compatibility/2006" xmlns:a14="http://schemas.microsoft.com/office/drawing/2010/main">
          <mc:Choice Requires="a14">
            <p:sp>
              <p:nvSpPr>
                <p:cNvPr id="22" name="TextBox 21"/>
                <p:cNvSpPr txBox="1"/>
                <p:nvPr/>
              </p:nvSpPr>
              <p:spPr>
                <a:xfrm>
                  <a:off x="10702046" y="2630720"/>
                  <a:ext cx="1367793" cy="855862"/>
                </a:xfrm>
                <a:prstGeom prst="rect">
                  <a:avLst/>
                </a:prstGeom>
                <a:noFill/>
              </p:spPr>
              <p:txBody>
                <a:bodyPr wrap="none" rtlCol="0">
                  <a:spAutoFit/>
                </a:bodyPr>
                <a:lstStyle/>
                <a:p>
                  <a:r>
                    <a:rPr lang="en-US" sz="2000" b="1" dirty="0">
                      <a:latin typeface="Cambria" panose="02040503050406030204" pitchFamily="18" charset="0"/>
                    </a:rPr>
                    <a:t>G</a:t>
                  </a:r>
                  <a:r>
                    <a:rPr lang="en-US" sz="2000" b="1" baseline="-25000" dirty="0">
                      <a:latin typeface="Cambria" panose="02040503050406030204" pitchFamily="18" charset="0"/>
                    </a:rPr>
                    <a:t>L</a:t>
                  </a:r>
                  <a:r>
                    <a:rPr lang="en-US" sz="2000" b="1" dirty="0">
                      <a:latin typeface="Cambria" panose="02040503050406030204" pitchFamily="18" charset="0"/>
                    </a:rPr>
                    <a:t>=</a:t>
                  </a:r>
                  <a14:m>
                    <m:oMath xmlns:m="http://schemas.openxmlformats.org/officeDocument/2006/math">
                      <m:f>
                        <m:fPr>
                          <m:ctrlPr>
                            <a:rPr lang="en-US" sz="2000" b="1" i="1" dirty="0" smtClean="0">
                              <a:latin typeface="Cambria Math" panose="02040503050406030204" pitchFamily="18" charset="0"/>
                            </a:rPr>
                          </m:ctrlPr>
                        </m:fPr>
                        <m:num>
                          <m:r>
                            <a:rPr lang="en-US" sz="2000" b="1" i="0" dirty="0" smtClean="0">
                              <a:latin typeface="Cambria Math" panose="02040503050406030204" pitchFamily="18" charset="0"/>
                            </a:rPr>
                            <m:t>𝟏</m:t>
                          </m:r>
                        </m:num>
                        <m:den>
                          <m:r>
                            <a:rPr lang="en-US" sz="2000" b="1" i="0" dirty="0" smtClean="0">
                              <a:latin typeface="Cambria Math" panose="02040503050406030204" pitchFamily="18" charset="0"/>
                            </a:rPr>
                            <m:t>𝐑</m:t>
                          </m:r>
                          <m:r>
                            <a:rPr lang="en-US" sz="2000" b="1" i="0" baseline="-25000" dirty="0" smtClean="0">
                              <a:latin typeface="Cambria Math" panose="02040503050406030204" pitchFamily="18" charset="0"/>
                            </a:rPr>
                            <m:t>𝐋</m:t>
                          </m:r>
                        </m:den>
                      </m:f>
                    </m:oMath>
                  </a14:m>
                  <a:endParaRPr lang="en-US" sz="2000" b="1" dirty="0">
                    <a:latin typeface="Cambria" panose="020405030504060302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0702046" y="2630720"/>
                  <a:ext cx="1367793" cy="855862"/>
                </a:xfrm>
                <a:prstGeom prst="rect">
                  <a:avLst/>
                </a:prstGeom>
                <a:blipFill>
                  <a:blip r:embed="rId6"/>
                  <a:stretch>
                    <a:fillRect l="-7634" b="-5682"/>
                  </a:stretch>
                </a:blipFill>
              </p:spPr>
              <p:txBody>
                <a:bodyPr/>
                <a:lstStyle/>
                <a:p>
                  <a:r>
                    <a:rPr lang="en-US">
                      <a:noFill/>
                    </a:rPr>
                    <a:t> </a:t>
                  </a:r>
                </a:p>
              </p:txBody>
            </p:sp>
          </mc:Fallback>
        </mc:AlternateContent>
        <p:sp>
          <p:nvSpPr>
            <p:cNvPr id="23" name="TextBox 22"/>
            <p:cNvSpPr txBox="1"/>
            <p:nvPr/>
          </p:nvSpPr>
          <p:spPr>
            <a:xfrm>
              <a:off x="6375820" y="1845648"/>
              <a:ext cx="935017" cy="639514"/>
            </a:xfrm>
            <a:prstGeom prst="rect">
              <a:avLst/>
            </a:prstGeom>
            <a:noFill/>
          </p:spPr>
          <p:txBody>
            <a:bodyPr wrap="none" rtlCol="0">
              <a:spAutoFit/>
            </a:bodyPr>
            <a:lstStyle/>
            <a:p>
              <a:r>
                <a:rPr lang="en-US" sz="2000" b="1" dirty="0">
                  <a:latin typeface="Cambria" panose="02040503050406030204" pitchFamily="18" charset="0"/>
                </a:rPr>
                <a:t>Z</a:t>
              </a:r>
              <a:r>
                <a:rPr lang="en-US" sz="2000" b="1" baseline="-25000" dirty="0">
                  <a:latin typeface="Cambria" panose="02040503050406030204" pitchFamily="18" charset="0"/>
                </a:rPr>
                <a:t>in</a:t>
              </a:r>
              <a:r>
                <a:rPr lang="en-US" sz="2000" b="1" dirty="0">
                  <a:latin typeface="Cambria" panose="02040503050406030204" pitchFamily="18" charset="0"/>
                </a:rPr>
                <a:t> </a:t>
              </a:r>
            </a:p>
          </p:txBody>
        </p:sp>
        <p:sp>
          <p:nvSpPr>
            <p:cNvPr id="24" name="Right Arrow 23"/>
            <p:cNvSpPr/>
            <p:nvPr/>
          </p:nvSpPr>
          <p:spPr>
            <a:xfrm>
              <a:off x="6330254" y="2485162"/>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a:off x="10690338" y="2137918"/>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0557091" y="2272388"/>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0686736" y="1454053"/>
              <a:ext cx="0" cy="705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559302" y="2472037"/>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579537" y="2602175"/>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728874" y="2825768"/>
              <a:ext cx="0" cy="5647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579537" y="2830982"/>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680760" y="2209203"/>
              <a:ext cx="317716" cy="369332"/>
            </a:xfrm>
            <a:prstGeom prst="rect">
              <a:avLst/>
            </a:prstGeom>
            <a:noFill/>
          </p:spPr>
          <p:txBody>
            <a:bodyPr wrap="none" rtlCol="0">
              <a:spAutoFit/>
            </a:bodyPr>
            <a:lstStyle/>
            <a:p>
              <a:r>
                <a:rPr lang="en-US" b="1" dirty="0">
                  <a:latin typeface="Cambria" panose="02040503050406030204" pitchFamily="18" charset="0"/>
                </a:rPr>
                <a:t>C</a:t>
              </a:r>
            </a:p>
          </p:txBody>
        </p:sp>
      </p:grpSp>
      <p:grpSp>
        <p:nvGrpSpPr>
          <p:cNvPr id="33" name="Group 32"/>
          <p:cNvGrpSpPr/>
          <p:nvPr/>
        </p:nvGrpSpPr>
        <p:grpSpPr>
          <a:xfrm>
            <a:off x="7546090" y="5029830"/>
            <a:ext cx="1267632" cy="1333382"/>
            <a:chOff x="6962899" y="3725822"/>
            <a:chExt cx="1799320" cy="1674948"/>
          </a:xfrm>
        </p:grpSpPr>
        <p:cxnSp>
          <p:nvCxnSpPr>
            <p:cNvPr id="34" name="Straight Connector 33"/>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931388"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535125" y="4821125"/>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rot="5045355">
              <a:off x="8276803" y="4319543"/>
              <a:ext cx="597782" cy="373051"/>
              <a:chOff x="7330002" y="3559017"/>
              <a:chExt cx="597782" cy="373051"/>
            </a:xfrm>
          </p:grpSpPr>
          <p:cxnSp>
            <p:nvCxnSpPr>
              <p:cNvPr id="41" name="Straight Connector 40"/>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6962899" y="4054538"/>
              <a:ext cx="785454" cy="502604"/>
            </a:xfrm>
            <a:prstGeom prst="rect">
              <a:avLst/>
            </a:prstGeom>
            <a:noFill/>
          </p:spPr>
          <p:txBody>
            <a:bodyPr wrap="none" rtlCol="0">
              <a:spAutoFit/>
            </a:bodyPr>
            <a:lstStyle/>
            <a:p>
              <a:r>
                <a:rPr lang="en-US" sz="2000" b="1" dirty="0">
                  <a:latin typeface="Cambria" panose="02040503050406030204" pitchFamily="18" charset="0"/>
                </a:rPr>
                <a:t>Z</a:t>
              </a:r>
              <a:r>
                <a:rPr lang="en-US" sz="2000" b="1" baseline="-25000" dirty="0">
                  <a:latin typeface="Cambria" panose="02040503050406030204" pitchFamily="18" charset="0"/>
                </a:rPr>
                <a:t>in</a:t>
              </a:r>
              <a:r>
                <a:rPr lang="en-US" sz="2000" b="1" dirty="0">
                  <a:latin typeface="Cambria" panose="02040503050406030204" pitchFamily="18" charset="0"/>
                </a:rPr>
                <a:t> </a:t>
              </a:r>
            </a:p>
          </p:txBody>
        </p:sp>
        <p:sp>
          <p:nvSpPr>
            <p:cNvPr id="40" name="Right Arrow 39"/>
            <p:cNvSpPr/>
            <p:nvPr/>
          </p:nvSpPr>
          <p:spPr>
            <a:xfrm>
              <a:off x="7250569" y="4520367"/>
              <a:ext cx="575214" cy="246524"/>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6" name="Rectangle 45"/>
              <p:cNvSpPr/>
              <p:nvPr/>
            </p:nvSpPr>
            <p:spPr>
              <a:xfrm>
                <a:off x="8842717" y="5452460"/>
                <a:ext cx="1253891" cy="4308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b="1" i="1" dirty="0" smtClean="0">
                          <a:solidFill>
                            <a:prstClr val="black"/>
                          </a:solidFill>
                          <a:latin typeface="Cambria Math" panose="02040503050406030204" pitchFamily="18" charset="0"/>
                        </a:rPr>
                        <m:t>𝒁</m:t>
                      </m:r>
                      <m:r>
                        <a:rPr lang="en-US" sz="2200" b="1" i="1" baseline="-25000" dirty="0">
                          <a:solidFill>
                            <a:prstClr val="black"/>
                          </a:solidFill>
                          <a:latin typeface="Cambria Math" panose="02040503050406030204" pitchFamily="18" charset="0"/>
                        </a:rPr>
                        <m:t>𝒊𝒏</m:t>
                      </m:r>
                      <m:r>
                        <a:rPr lang="en-US" sz="2200" b="1" i="1" dirty="0">
                          <a:solidFill>
                            <a:prstClr val="black"/>
                          </a:solidFill>
                          <a:latin typeface="Cambria Math" panose="02040503050406030204" pitchFamily="18" charset="0"/>
                        </a:rPr>
                        <m:t>(</m:t>
                      </m:r>
                      <m:r>
                        <a:rPr lang="en-US" sz="2200" b="1" i="1" dirty="0" err="1">
                          <a:solidFill>
                            <a:prstClr val="black"/>
                          </a:solidFill>
                          <a:latin typeface="Cambria Math" panose="02040503050406030204" pitchFamily="18" charset="0"/>
                        </a:rPr>
                        <m:t>𝒋</m:t>
                      </m:r>
                      <m:r>
                        <a:rPr lang="en-US" sz="2200" b="1" i="1" dirty="0" err="1">
                          <a:solidFill>
                            <a:prstClr val="black"/>
                          </a:solidFill>
                          <a:latin typeface="Cambria Math" panose="02040503050406030204" pitchFamily="18" charset="0"/>
                        </a:rPr>
                        <m:t>𝝎</m:t>
                      </m:r>
                      <m:r>
                        <a:rPr lang="en-US" sz="2200" b="1" i="1" baseline="-25000" dirty="0" err="1">
                          <a:solidFill>
                            <a:prstClr val="black"/>
                          </a:solidFill>
                          <a:latin typeface="Cambria Math" panose="02040503050406030204" pitchFamily="18" charset="0"/>
                        </a:rPr>
                        <m:t>𝒓</m:t>
                      </m:r>
                      <m:r>
                        <a:rPr lang="en-US" sz="2200" b="1" i="1" dirty="0">
                          <a:solidFill>
                            <a:prstClr val="black"/>
                          </a:solidFill>
                          <a:latin typeface="Cambria Math" panose="02040503050406030204" pitchFamily="18" charset="0"/>
                        </a:rPr>
                        <m:t>) </m:t>
                      </m:r>
                    </m:oMath>
                  </m:oMathPara>
                </a14:m>
                <a:endParaRPr lang="en-US" sz="2200" dirty="0"/>
              </a:p>
            </p:txBody>
          </p:sp>
        </mc:Choice>
        <mc:Fallback xmlns="">
          <p:sp>
            <p:nvSpPr>
              <p:cNvPr id="46" name="Rectangle 45"/>
              <p:cNvSpPr>
                <a:spLocks noRot="1" noChangeAspect="1" noMove="1" noResize="1" noEditPoints="1" noAdjustHandles="1" noChangeArrowheads="1" noChangeShapeType="1" noTextEdit="1"/>
              </p:cNvSpPr>
              <p:nvPr/>
            </p:nvSpPr>
            <p:spPr>
              <a:xfrm>
                <a:off x="8842717" y="5452460"/>
                <a:ext cx="1253891" cy="430887"/>
              </a:xfrm>
              <a:prstGeom prst="rect">
                <a:avLst/>
              </a:prstGeom>
              <a:blipFill>
                <a:blip r:embed="rId7"/>
                <a:stretch>
                  <a:fillRect l="-488" r="-488" b="-15493"/>
                </a:stretch>
              </a:blipFill>
            </p:spPr>
            <p:txBody>
              <a:bodyPr/>
              <a:lstStyle/>
              <a:p>
                <a:r>
                  <a:rPr lang="en-GB">
                    <a:noFill/>
                  </a:rPr>
                  <a:t> </a:t>
                </a:r>
              </a:p>
            </p:txBody>
          </p:sp>
        </mc:Fallback>
      </mc:AlternateContent>
      <p:pic>
        <p:nvPicPr>
          <p:cNvPr id="47" name="Picture 46"/>
          <p:cNvPicPr>
            <a:picLocks noChangeAspect="1"/>
          </p:cNvPicPr>
          <p:nvPr/>
        </p:nvPicPr>
        <p:blipFill rotWithShape="1">
          <a:blip r:embed="rId3">
            <a:lum bright="-20000" contrast="40000"/>
          </a:blip>
          <a:srcRect l="31971" r="49981" b="41066"/>
          <a:stretch/>
        </p:blipFill>
        <p:spPr>
          <a:xfrm>
            <a:off x="10047488" y="5315418"/>
            <a:ext cx="1588826" cy="856916"/>
          </a:xfrm>
          <a:prstGeom prst="rect">
            <a:avLst/>
          </a:prstGeom>
        </p:spPr>
      </p:pic>
      <p:sp>
        <p:nvSpPr>
          <p:cNvPr id="48" name="Left-Right Arrow 47"/>
          <p:cNvSpPr/>
          <p:nvPr/>
        </p:nvSpPr>
        <p:spPr>
          <a:xfrm>
            <a:off x="5825810" y="5544357"/>
            <a:ext cx="1358168" cy="3762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688115" y="4460074"/>
            <a:ext cx="1716560" cy="430887"/>
          </a:xfrm>
          <a:prstGeom prst="rect">
            <a:avLst/>
          </a:prstGeom>
          <a:noFill/>
        </p:spPr>
        <p:txBody>
          <a:bodyPr wrap="none" rtlCol="0">
            <a:spAutoFit/>
          </a:bodyPr>
          <a:lstStyle/>
          <a:p>
            <a:r>
              <a:rPr lang="en-US" sz="2200" b="1" u="sng" dirty="0">
                <a:solidFill>
                  <a:srgbClr val="0000FF"/>
                </a:solidFill>
              </a:rPr>
              <a:t>At resonance</a:t>
            </a:r>
          </a:p>
        </p:txBody>
      </p:sp>
    </p:spTree>
    <p:extLst>
      <p:ext uri="{BB962C8B-B14F-4D97-AF65-F5344CB8AC3E}">
        <p14:creationId xmlns:p14="http://schemas.microsoft.com/office/powerpoint/2010/main" val="162904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245538" y="2839641"/>
            <a:ext cx="4158179" cy="1561453"/>
          </a:xfrm>
          <a:prstGeom prst="rect">
            <a:avLst/>
          </a:prstGeom>
        </p:spPr>
      </p:pic>
      <p:sp>
        <p:nvSpPr>
          <p:cNvPr id="4" name="TextBox 3"/>
          <p:cNvSpPr txBox="1"/>
          <p:nvPr/>
        </p:nvSpPr>
        <p:spPr>
          <a:xfrm>
            <a:off x="827237" y="274534"/>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t>Example -5</a:t>
            </a:r>
          </a:p>
        </p:txBody>
      </p:sp>
      <mc:AlternateContent xmlns:mc="http://schemas.openxmlformats.org/markup-compatibility/2006" xmlns:a14="http://schemas.microsoft.com/office/drawing/2010/main">
        <mc:Choice Requires="a14">
          <p:sp>
            <p:nvSpPr>
              <p:cNvPr id="5" name="Rectangle 4"/>
              <p:cNvSpPr/>
              <p:nvPr/>
            </p:nvSpPr>
            <p:spPr>
              <a:xfrm>
                <a:off x="827237" y="840589"/>
                <a:ext cx="8258571" cy="1479636"/>
              </a:xfrm>
              <a:prstGeom prst="rect">
                <a:avLst/>
              </a:prstGeom>
            </p:spPr>
            <p:txBody>
              <a:bodyPr wrap="square">
                <a:spAutoFit/>
              </a:bodyPr>
              <a:lstStyle/>
              <a:p>
                <a:pPr algn="just"/>
                <a:r>
                  <a:rPr lang="en-US" sz="2200" dirty="0">
                    <a:solidFill>
                      <a:srgbClr val="C00000"/>
                    </a:solidFill>
                    <a:latin typeface="Cambria" panose="02040503050406030204" pitchFamily="18" charset="0"/>
                  </a:rPr>
                  <a:t>For the circuit shown, design a coupling (matching) network to achieve maximum power transfer from the source to the load </a:t>
                </a:r>
                <a:r>
                  <a:rPr lang="en-US" sz="2200" i="1" dirty="0">
                    <a:solidFill>
                      <a:srgbClr val="C00000"/>
                    </a:solidFill>
                    <a:latin typeface="Cambria" panose="02040503050406030204" pitchFamily="18" charset="0"/>
                  </a:rPr>
                  <a:t>R</a:t>
                </a:r>
                <a:r>
                  <a:rPr lang="en-US" sz="2200" i="1" baseline="-25000" dirty="0">
                    <a:solidFill>
                      <a:srgbClr val="C00000"/>
                    </a:solidFill>
                    <a:latin typeface="Cambria" panose="02040503050406030204" pitchFamily="18" charset="0"/>
                  </a:rPr>
                  <a:t>L</a:t>
                </a:r>
                <a:r>
                  <a:rPr lang="en-US" sz="2200" dirty="0">
                    <a:solidFill>
                      <a:srgbClr val="C00000"/>
                    </a:solidFill>
                    <a:latin typeface="Cambria" panose="02040503050406030204" pitchFamily="18" charset="0"/>
                  </a:rPr>
                  <a:t>. G</a:t>
                </a:r>
                <a14:m>
                  <m:oMath xmlns:m="http://schemas.openxmlformats.org/officeDocument/2006/math">
                    <m:r>
                      <m:rPr>
                        <m:sty m:val="p"/>
                      </m:rPr>
                      <a:rPr lang="en-US" sz="2200" b="0" i="0" dirty="0" smtClean="0">
                        <a:solidFill>
                          <a:srgbClr val="C00000"/>
                        </a:solidFill>
                        <a:latin typeface="Cambria Math" panose="02040503050406030204" pitchFamily="18" charset="0"/>
                      </a:rPr>
                      <m:t>iven</m:t>
                    </m:r>
                    <m:r>
                      <a:rPr lang="en-US" sz="2200" b="0" i="0" dirty="0" smtClean="0">
                        <a:solidFill>
                          <a:srgbClr val="C00000"/>
                        </a:solidFill>
                        <a:latin typeface="Cambria Math" panose="02040503050406030204" pitchFamily="18" charset="0"/>
                      </a:rPr>
                      <m:t> </m:t>
                    </m:r>
                    <m:r>
                      <m:rPr>
                        <m:sty m:val="p"/>
                      </m:rPr>
                      <a:rPr lang="en-US" sz="2200" b="0" i="0" dirty="0" smtClean="0">
                        <a:solidFill>
                          <a:srgbClr val="C00000"/>
                        </a:solidFill>
                        <a:latin typeface="Cambria Math" panose="02040503050406030204" pitchFamily="18" charset="0"/>
                      </a:rPr>
                      <m:t>that</m:t>
                    </m:r>
                    <m:r>
                      <a:rPr lang="en-US" sz="2200" b="0" i="0" dirty="0" smtClean="0">
                        <a:solidFill>
                          <a:srgbClr val="C00000"/>
                        </a:solidFill>
                        <a:latin typeface="Cambria Math" panose="02040503050406030204" pitchFamily="18" charset="0"/>
                      </a:rPr>
                      <m:t> </m:t>
                    </m:r>
                    <m:r>
                      <a:rPr lang="en-US" sz="2200" b="0" i="1" dirty="0" smtClean="0">
                        <a:solidFill>
                          <a:srgbClr val="C00000"/>
                        </a:solidFill>
                        <a:latin typeface="Cambria Math" panose="02040503050406030204" pitchFamily="18" charset="0"/>
                      </a:rPr>
                      <m:t>𝑣</m:t>
                    </m:r>
                    <m:r>
                      <a:rPr lang="en-US" sz="2200" b="0" i="1" baseline="-25000" dirty="0" smtClean="0">
                        <a:solidFill>
                          <a:srgbClr val="C00000"/>
                        </a:solidFill>
                        <a:latin typeface="Cambria Math" panose="02040503050406030204" pitchFamily="18" charset="0"/>
                      </a:rPr>
                      <m:t>𝑖𝑛</m:t>
                    </m:r>
                    <m:r>
                      <a:rPr lang="en-US" sz="2200" b="0" i="1" baseline="-25000" dirty="0" smtClean="0">
                        <a:solidFill>
                          <a:srgbClr val="C00000"/>
                        </a:solidFill>
                        <a:latin typeface="Cambria Math" panose="02040503050406030204" pitchFamily="18" charset="0"/>
                      </a:rPr>
                      <m:t> </m:t>
                    </m:r>
                    <m:d>
                      <m:dPr>
                        <m:ctrlPr>
                          <a:rPr lang="en-US" sz="2200" i="1" dirty="0" smtClean="0">
                            <a:solidFill>
                              <a:srgbClr val="C00000"/>
                            </a:solidFill>
                            <a:latin typeface="Cambria Math" panose="02040503050406030204" pitchFamily="18" charset="0"/>
                          </a:rPr>
                        </m:ctrlPr>
                      </m:dPr>
                      <m:e>
                        <m:r>
                          <a:rPr lang="en-US" sz="2200" b="0" i="1" dirty="0" smtClean="0">
                            <a:solidFill>
                              <a:srgbClr val="C00000"/>
                            </a:solidFill>
                            <a:latin typeface="Cambria Math" panose="02040503050406030204" pitchFamily="18" charset="0"/>
                          </a:rPr>
                          <m:t>𝑡</m:t>
                        </m:r>
                      </m:e>
                    </m:d>
                    <m:r>
                      <a:rPr lang="en-US" sz="2200" b="0" i="1" dirty="0" smtClean="0">
                        <a:solidFill>
                          <a:srgbClr val="C00000"/>
                        </a:solidFill>
                        <a:latin typeface="Cambria Math" panose="02040503050406030204" pitchFamily="18" charset="0"/>
                      </a:rPr>
                      <m:t>=100</m:t>
                    </m:r>
                    <m:rad>
                      <m:radPr>
                        <m:degHide m:val="on"/>
                        <m:ctrlPr>
                          <a:rPr lang="en-US" sz="2200" i="1" dirty="0" smtClean="0">
                            <a:solidFill>
                              <a:srgbClr val="C00000"/>
                            </a:solidFill>
                            <a:latin typeface="Cambria Math" panose="02040503050406030204" pitchFamily="18" charset="0"/>
                          </a:rPr>
                        </m:ctrlPr>
                      </m:radPr>
                      <m:deg/>
                      <m:e>
                        <m:r>
                          <a:rPr lang="en-US" sz="2200" b="0" i="1" dirty="0" smtClean="0">
                            <a:solidFill>
                              <a:srgbClr val="C00000"/>
                            </a:solidFill>
                            <a:latin typeface="Cambria Math" panose="02040503050406030204" pitchFamily="18" charset="0"/>
                          </a:rPr>
                          <m:t>2</m:t>
                        </m:r>
                      </m:e>
                    </m:rad>
                    <m:r>
                      <a:rPr lang="en-US" sz="2200" b="0" i="1" dirty="0" smtClean="0">
                        <a:solidFill>
                          <a:srgbClr val="C00000"/>
                        </a:solidFill>
                        <a:latin typeface="Cambria Math" panose="02040503050406030204" pitchFamily="18" charset="0"/>
                      </a:rPr>
                      <m:t> </m:t>
                    </m:r>
                    <m:r>
                      <a:rPr lang="en-US" sz="2200" b="0" i="1" dirty="0" smtClean="0">
                        <a:solidFill>
                          <a:srgbClr val="C00000"/>
                        </a:solidFill>
                        <a:latin typeface="Cambria Math" panose="02040503050406030204" pitchFamily="18" charset="0"/>
                      </a:rPr>
                      <m:t>𝑐𝑜𝑠</m:t>
                    </m:r>
                    <m:r>
                      <a:rPr lang="en-US" sz="2200" b="0" i="1" dirty="0" smtClean="0">
                        <a:solidFill>
                          <a:srgbClr val="C00000"/>
                        </a:solidFill>
                        <a:latin typeface="Cambria Math" panose="02040503050406030204" pitchFamily="18" charset="0"/>
                      </a:rPr>
                      <m:t>(2</m:t>
                    </m:r>
                    <m:r>
                      <a:rPr lang="el-GR" sz="2200" b="0" i="1" dirty="0">
                        <a:solidFill>
                          <a:srgbClr val="C00000"/>
                        </a:solidFill>
                        <a:latin typeface="Cambria Math" panose="02040503050406030204" pitchFamily="18" charset="0"/>
                      </a:rPr>
                      <m:t>𝜋</m:t>
                    </m:r>
                    <m:r>
                      <a:rPr lang="en-US" sz="2200" b="0" i="1" dirty="0" smtClean="0">
                        <a:solidFill>
                          <a:srgbClr val="C00000"/>
                        </a:solidFill>
                        <a:latin typeface="Cambria Math" panose="02040503050406030204" pitchFamily="18" charset="0"/>
                      </a:rPr>
                      <m:t>∗</m:t>
                    </m:r>
                    <m:sSup>
                      <m:sSupPr>
                        <m:ctrlPr>
                          <a:rPr lang="en-US" sz="2200" i="1" dirty="0" smtClean="0">
                            <a:solidFill>
                              <a:srgbClr val="C00000"/>
                            </a:solidFill>
                            <a:latin typeface="Cambria Math" panose="02040503050406030204" pitchFamily="18" charset="0"/>
                          </a:rPr>
                        </m:ctrlPr>
                      </m:sSupPr>
                      <m:e>
                        <m:r>
                          <a:rPr lang="en-US" sz="2200" b="0" i="1" dirty="0" smtClean="0">
                            <a:solidFill>
                              <a:srgbClr val="C00000"/>
                            </a:solidFill>
                            <a:latin typeface="Cambria Math" panose="02040503050406030204" pitchFamily="18" charset="0"/>
                          </a:rPr>
                          <m:t>10</m:t>
                        </m:r>
                      </m:e>
                      <m:sup>
                        <m:r>
                          <a:rPr lang="en-US" sz="2200" b="0" i="1" dirty="0" smtClean="0">
                            <a:solidFill>
                              <a:srgbClr val="C00000"/>
                            </a:solidFill>
                            <a:latin typeface="Cambria Math" panose="02040503050406030204" pitchFamily="18" charset="0"/>
                          </a:rPr>
                          <m:t>6</m:t>
                        </m:r>
                      </m:sup>
                    </m:sSup>
                    <m:r>
                      <a:rPr lang="en-US" sz="2200" b="0" i="1" dirty="0" smtClean="0">
                        <a:solidFill>
                          <a:srgbClr val="C00000"/>
                        </a:solidFill>
                        <a:latin typeface="Cambria Math" panose="02040503050406030204" pitchFamily="18" charset="0"/>
                      </a:rPr>
                      <m:t>𝑡</m:t>
                    </m:r>
                    <m:r>
                      <a:rPr lang="en-US" sz="2200" b="0" i="1" dirty="0" smtClean="0">
                        <a:solidFill>
                          <a:srgbClr val="C00000"/>
                        </a:solidFill>
                        <a:latin typeface="Cambria Math" panose="02040503050406030204" pitchFamily="18" charset="0"/>
                      </a:rPr>
                      <m:t>) </m:t>
                    </m:r>
                  </m:oMath>
                </a14:m>
                <a:r>
                  <a:rPr lang="en-US" sz="2200" dirty="0">
                    <a:solidFill>
                      <a:srgbClr val="C00000"/>
                    </a:solidFill>
                    <a:latin typeface="Cambria" panose="02040503050406030204" pitchFamily="18" charset="0"/>
                  </a:rPr>
                  <a:t>V. Also, calculate the power across RL.</a:t>
                </a:r>
              </a:p>
            </p:txBody>
          </p:sp>
        </mc:Choice>
        <mc:Fallback xmlns="">
          <p:sp>
            <p:nvSpPr>
              <p:cNvPr id="5" name="Rectangle 4"/>
              <p:cNvSpPr>
                <a:spLocks noRot="1" noChangeAspect="1" noMove="1" noResize="1" noEditPoints="1" noAdjustHandles="1" noChangeArrowheads="1" noChangeShapeType="1" noTextEdit="1"/>
              </p:cNvSpPr>
              <p:nvPr/>
            </p:nvSpPr>
            <p:spPr>
              <a:xfrm>
                <a:off x="827237" y="840589"/>
                <a:ext cx="8258571" cy="1479636"/>
              </a:xfrm>
              <a:prstGeom prst="rect">
                <a:avLst/>
              </a:prstGeom>
              <a:blipFill>
                <a:blip r:embed="rId3"/>
                <a:stretch>
                  <a:fillRect l="-960" t="-2881" r="-1034" b="-6996"/>
                </a:stretch>
              </a:blipFill>
            </p:spPr>
            <p:txBody>
              <a:bodyPr/>
              <a:lstStyle/>
              <a:p>
                <a:r>
                  <a:rPr lang="en-GB">
                    <a:noFill/>
                  </a:rPr>
                  <a:t> </a:t>
                </a:r>
              </a:p>
            </p:txBody>
          </p:sp>
        </mc:Fallback>
      </mc:AlternateContent>
      <p:sp>
        <p:nvSpPr>
          <p:cNvPr id="6" name="TextBox 5"/>
          <p:cNvSpPr txBox="1"/>
          <p:nvPr/>
        </p:nvSpPr>
        <p:spPr>
          <a:xfrm>
            <a:off x="855825" y="2398311"/>
            <a:ext cx="6591260"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To achieve the maximum power Zin has to equal to </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or Yin has to equal to (1/</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at resonance.</a:t>
            </a:r>
          </a:p>
        </p:txBody>
      </p:sp>
      <p:grpSp>
        <p:nvGrpSpPr>
          <p:cNvPr id="10" name="Group 9"/>
          <p:cNvGrpSpPr/>
          <p:nvPr/>
        </p:nvGrpSpPr>
        <p:grpSpPr>
          <a:xfrm>
            <a:off x="911297" y="3161708"/>
            <a:ext cx="5447103" cy="827219"/>
            <a:chOff x="1842876" y="2937761"/>
            <a:chExt cx="5447103" cy="827219"/>
          </a:xfrm>
        </p:grpSpPr>
        <p:pic>
          <p:nvPicPr>
            <p:cNvPr id="7" name="Picture 6"/>
            <p:cNvPicPr>
              <a:picLocks noChangeAspect="1"/>
            </p:cNvPicPr>
            <p:nvPr/>
          </p:nvPicPr>
          <p:blipFill>
            <a:blip r:embed="rId4">
              <a:lum bright="-20000" contrast="40000"/>
            </a:blip>
            <a:stretch>
              <a:fillRect/>
            </a:stretch>
          </p:blipFill>
          <p:spPr>
            <a:xfrm>
              <a:off x="2848249" y="2937761"/>
              <a:ext cx="4441730" cy="765177"/>
            </a:xfrm>
            <a:prstGeom prst="rect">
              <a:avLst/>
            </a:prstGeom>
          </p:spPr>
        </p:pic>
        <p:pic>
          <p:nvPicPr>
            <p:cNvPr id="8" name="Picture 7"/>
            <p:cNvPicPr>
              <a:picLocks noChangeAspect="1"/>
            </p:cNvPicPr>
            <p:nvPr/>
          </p:nvPicPr>
          <p:blipFill rotWithShape="1">
            <a:blip r:embed="rId5">
              <a:lum bright="-20000" contrast="40000"/>
            </a:blip>
            <a:srcRect l="-1" r="81814"/>
            <a:stretch/>
          </p:blipFill>
          <p:spPr>
            <a:xfrm>
              <a:off x="1842876" y="2955506"/>
              <a:ext cx="1005373" cy="809474"/>
            </a:xfrm>
            <a:prstGeom prst="rect">
              <a:avLst/>
            </a:prstGeom>
          </p:spPr>
        </p:pic>
      </p:grpSp>
      <p:pic>
        <p:nvPicPr>
          <p:cNvPr id="9" name="Picture 8"/>
          <p:cNvPicPr>
            <a:picLocks noChangeAspect="1"/>
          </p:cNvPicPr>
          <p:nvPr/>
        </p:nvPicPr>
        <p:blipFill rotWithShape="1">
          <a:blip r:embed="rId6">
            <a:lum bright="-20000" contrast="40000"/>
          </a:blip>
          <a:srcRect r="65357"/>
          <a:stretch/>
        </p:blipFill>
        <p:spPr>
          <a:xfrm>
            <a:off x="911297" y="3975690"/>
            <a:ext cx="2382002" cy="956069"/>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5170842" y="4321262"/>
                <a:ext cx="1850315" cy="430887"/>
              </a:xfrm>
              <a:prstGeom prst="rect">
                <a:avLst/>
              </a:prstGeom>
              <a:noFill/>
              <a:ln w="19050">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1" dirty="0" smtClean="0">
                          <a:latin typeface="Cambria Math" panose="02040503050406030204" pitchFamily="18" charset="0"/>
                        </a:rPr>
                        <m:t>𝑳</m:t>
                      </m:r>
                      <m:r>
                        <a:rPr lang="en-US" sz="2200" b="1" i="1" dirty="0" smtClean="0">
                          <a:latin typeface="Cambria Math" panose="02040503050406030204" pitchFamily="18" charset="0"/>
                        </a:rPr>
                        <m:t>=</m:t>
                      </m:r>
                      <m:r>
                        <a:rPr lang="en-US" sz="2200" b="1" i="1" dirty="0" smtClean="0">
                          <a:latin typeface="Cambria Math" panose="02040503050406030204" pitchFamily="18" charset="0"/>
                        </a:rPr>
                        <m:t>𝟏𝟕</m:t>
                      </m:r>
                      <m:r>
                        <a:rPr lang="en-US" sz="2200" b="1" i="1" dirty="0" smtClean="0">
                          <a:latin typeface="Cambria Math" panose="02040503050406030204" pitchFamily="18" charset="0"/>
                        </a:rPr>
                        <m:t>.</m:t>
                      </m:r>
                      <m:r>
                        <a:rPr lang="en-US" sz="2200" b="1" i="1" dirty="0" smtClean="0">
                          <a:latin typeface="Cambria Math" panose="02040503050406030204" pitchFamily="18" charset="0"/>
                        </a:rPr>
                        <m:t>𝟗</m:t>
                      </m:r>
                      <m:r>
                        <a:rPr lang="en-US" sz="2200" b="1" i="1" dirty="0" smtClean="0">
                          <a:latin typeface="Cambria Math" panose="02040503050406030204" pitchFamily="18" charset="0"/>
                        </a:rPr>
                        <m:t> </m:t>
                      </m:r>
                      <m:r>
                        <a:rPr lang="el-GR" sz="2200" b="1" i="1" dirty="0" smtClean="0">
                          <a:latin typeface="Cambria Math" panose="02040503050406030204" pitchFamily="18" charset="0"/>
                        </a:rPr>
                        <m:t>𝝁</m:t>
                      </m:r>
                      <m:r>
                        <a:rPr lang="en-US" sz="2200" b="1" i="1" dirty="0" err="1" smtClean="0">
                          <a:latin typeface="Cambria Math" panose="02040503050406030204" pitchFamily="18" charset="0"/>
                        </a:rPr>
                        <m:t>𝑯</m:t>
                      </m:r>
                    </m:oMath>
                  </m:oMathPara>
                </a14:m>
                <a:endParaRPr lang="en-US" sz="22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5170842" y="4321262"/>
                <a:ext cx="1850315" cy="430887"/>
              </a:xfrm>
              <a:prstGeom prst="rect">
                <a:avLst/>
              </a:prstGeom>
              <a:blipFill>
                <a:blip r:embed="rId7"/>
                <a:stretch>
                  <a:fillRect b="-4054"/>
                </a:stretch>
              </a:blipFill>
              <a:ln w="19050">
                <a:solidFill>
                  <a:srgbClr val="C00000"/>
                </a:solidFill>
              </a:ln>
            </p:spPr>
            <p:txBody>
              <a:bodyPr/>
              <a:lstStyle/>
              <a:p>
                <a:r>
                  <a:rPr lang="en-GB">
                    <a:noFill/>
                  </a:rPr>
                  <a:t> </a:t>
                </a:r>
              </a:p>
            </p:txBody>
          </p:sp>
        </mc:Fallback>
      </mc:AlternateContent>
      <p:sp>
        <p:nvSpPr>
          <p:cNvPr id="12" name="Left-Right Arrow 11"/>
          <p:cNvSpPr/>
          <p:nvPr/>
        </p:nvSpPr>
        <p:spPr>
          <a:xfrm>
            <a:off x="3839806" y="4414192"/>
            <a:ext cx="949569" cy="215443"/>
          </a:xfrm>
          <a:prstGeom prst="lef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8">
            <a:lum bright="-20000" contrast="40000"/>
          </a:blip>
          <a:srcRect l="20163" r="48565" b="41066"/>
          <a:stretch/>
        </p:blipFill>
        <p:spPr>
          <a:xfrm>
            <a:off x="911297" y="5221743"/>
            <a:ext cx="2791916" cy="926784"/>
          </a:xfrm>
          <a:prstGeom prst="rect">
            <a:avLst/>
          </a:prstGeom>
        </p:spPr>
      </p:pic>
      <p:sp>
        <p:nvSpPr>
          <p:cNvPr id="14" name="Left-Right Arrow 13"/>
          <p:cNvSpPr/>
          <p:nvPr/>
        </p:nvSpPr>
        <p:spPr>
          <a:xfrm>
            <a:off x="3839806" y="5660859"/>
            <a:ext cx="949569" cy="215443"/>
          </a:xfrm>
          <a:prstGeom prst="lef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5170842" y="5469691"/>
                <a:ext cx="1800108" cy="430887"/>
              </a:xfrm>
              <a:prstGeom prst="rect">
                <a:avLst/>
              </a:prstGeom>
              <a:noFill/>
              <a:ln w="19050">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1" dirty="0" smtClean="0">
                          <a:latin typeface="Cambria Math" panose="02040503050406030204" pitchFamily="18" charset="0"/>
                        </a:rPr>
                        <m:t>𝑪</m:t>
                      </m:r>
                      <m:r>
                        <a:rPr lang="en-US" sz="2200" b="1" i="1" dirty="0" smtClean="0">
                          <a:latin typeface="Cambria Math" panose="02040503050406030204" pitchFamily="18" charset="0"/>
                        </a:rPr>
                        <m:t>=</m:t>
                      </m:r>
                      <m:r>
                        <a:rPr lang="en-US" sz="2200" b="1" i="1" dirty="0" smtClean="0">
                          <a:latin typeface="Cambria Math" panose="02040503050406030204" pitchFamily="18" charset="0"/>
                        </a:rPr>
                        <m:t>𝟏𝟏𝟖𝟔</m:t>
                      </m:r>
                      <m:r>
                        <a:rPr lang="en-US" sz="2200" b="1" i="1" dirty="0" smtClean="0">
                          <a:latin typeface="Cambria Math" panose="02040503050406030204" pitchFamily="18" charset="0"/>
                        </a:rPr>
                        <m:t>𝒑</m:t>
                      </m:r>
                      <m:r>
                        <a:rPr lang="en-US" sz="2200" b="1" i="0" dirty="0" smtClean="0">
                          <a:latin typeface="Cambria Math" panose="02040503050406030204" pitchFamily="18" charset="0"/>
                        </a:rPr>
                        <m:t>𝐅</m:t>
                      </m:r>
                    </m:oMath>
                  </m:oMathPara>
                </a14:m>
                <a:endParaRPr lang="en-US" sz="22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5170842" y="5469691"/>
                <a:ext cx="1800108" cy="430887"/>
              </a:xfrm>
              <a:prstGeom prst="rect">
                <a:avLst/>
              </a:prstGeom>
              <a:blipFill>
                <a:blip r:embed="rId9"/>
                <a:stretch>
                  <a:fillRect b="-12162"/>
                </a:stretch>
              </a:blipFill>
              <a:ln w="19050">
                <a:solidFill>
                  <a:srgbClr val="C00000"/>
                </a:solidFill>
              </a:ln>
            </p:spPr>
            <p:txBody>
              <a:bodyPr/>
              <a:lstStyle/>
              <a:p>
                <a:r>
                  <a:rPr lang="en-GB">
                    <a:noFill/>
                  </a:rPr>
                  <a:t> </a:t>
                </a:r>
              </a:p>
            </p:txBody>
          </p:sp>
        </mc:Fallback>
      </mc:AlternateContent>
    </p:spTree>
    <p:extLst>
      <p:ext uri="{BB962C8B-B14F-4D97-AF65-F5344CB8AC3E}">
        <p14:creationId xmlns:p14="http://schemas.microsoft.com/office/powerpoint/2010/main" val="1055880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135" y="1207697"/>
            <a:ext cx="10484666" cy="5257800"/>
          </a:xfrm>
          <a:prstGeom prst="rect">
            <a:avLst/>
          </a:prstGeom>
        </p:spPr>
      </p:pic>
      <p:sp>
        <p:nvSpPr>
          <p:cNvPr id="5" name="TextBox 4"/>
          <p:cNvSpPr txBox="1"/>
          <p:nvPr/>
        </p:nvSpPr>
        <p:spPr>
          <a:xfrm>
            <a:off x="3880957" y="3836597"/>
            <a:ext cx="1818511" cy="830997"/>
          </a:xfrm>
          <a:prstGeom prst="rect">
            <a:avLst/>
          </a:prstGeom>
          <a:noFill/>
        </p:spPr>
        <p:txBody>
          <a:bodyPr wrap="none" rtlCol="0">
            <a:spAutoFit/>
          </a:bodyPr>
          <a:lstStyle/>
          <a:p>
            <a:r>
              <a:rPr lang="en-US" sz="4800" dirty="0">
                <a:solidFill>
                  <a:srgbClr val="FF0000"/>
                </a:solidFill>
                <a:latin typeface="Cambria" panose="02040503050406030204" pitchFamily="18" charset="0"/>
              </a:rPr>
              <a:t>R</a:t>
            </a:r>
            <a:r>
              <a:rPr lang="en-US" sz="4800" baseline="-25000" dirty="0">
                <a:solidFill>
                  <a:srgbClr val="FF0000"/>
                </a:solidFill>
                <a:latin typeface="Cambria" panose="02040503050406030204" pitchFamily="18" charset="0"/>
              </a:rPr>
              <a:t>L</a:t>
            </a:r>
            <a:r>
              <a:rPr lang="en-US" sz="4800" dirty="0">
                <a:solidFill>
                  <a:srgbClr val="FF0000"/>
                </a:solidFill>
                <a:latin typeface="Cambria" panose="02040503050406030204" pitchFamily="18" charset="0"/>
              </a:rPr>
              <a:t>&lt; </a:t>
            </a:r>
            <a:r>
              <a:rPr lang="en-US" sz="4800" dirty="0" err="1">
                <a:solidFill>
                  <a:srgbClr val="FF0000"/>
                </a:solidFill>
                <a:latin typeface="Cambria" panose="02040503050406030204" pitchFamily="18" charset="0"/>
              </a:rPr>
              <a:t>R</a:t>
            </a:r>
            <a:r>
              <a:rPr lang="en-US" sz="4800" baseline="-25000" dirty="0" err="1">
                <a:solidFill>
                  <a:srgbClr val="FF0000"/>
                </a:solidFill>
                <a:latin typeface="Cambria" panose="02040503050406030204" pitchFamily="18" charset="0"/>
              </a:rPr>
              <a:t>s</a:t>
            </a:r>
            <a:endParaRPr lang="en-US" sz="4800" baseline="-25000" dirty="0">
              <a:solidFill>
                <a:srgbClr val="FF0000"/>
              </a:solidFill>
              <a:latin typeface="Cambria" panose="02040503050406030204" pitchFamily="18" charset="0"/>
            </a:endParaRPr>
          </a:p>
        </p:txBody>
      </p:sp>
      <p:sp>
        <p:nvSpPr>
          <p:cNvPr id="6" name="TextBox 5"/>
          <p:cNvSpPr txBox="1"/>
          <p:nvPr/>
        </p:nvSpPr>
        <p:spPr>
          <a:xfrm>
            <a:off x="9123290" y="3836597"/>
            <a:ext cx="1818511" cy="830997"/>
          </a:xfrm>
          <a:prstGeom prst="rect">
            <a:avLst/>
          </a:prstGeom>
          <a:noFill/>
        </p:spPr>
        <p:txBody>
          <a:bodyPr wrap="none" rtlCol="0">
            <a:spAutoFit/>
          </a:bodyPr>
          <a:lstStyle/>
          <a:p>
            <a:r>
              <a:rPr lang="en-US" sz="4800" dirty="0">
                <a:solidFill>
                  <a:srgbClr val="0000FF"/>
                </a:solidFill>
                <a:latin typeface="Cambria" panose="02040503050406030204" pitchFamily="18" charset="0"/>
              </a:rPr>
              <a:t>R</a:t>
            </a:r>
            <a:r>
              <a:rPr lang="en-US" sz="4800" baseline="-25000" dirty="0">
                <a:solidFill>
                  <a:srgbClr val="0000FF"/>
                </a:solidFill>
                <a:latin typeface="Cambria" panose="02040503050406030204" pitchFamily="18" charset="0"/>
              </a:rPr>
              <a:t>L</a:t>
            </a:r>
            <a:r>
              <a:rPr lang="en-US" sz="4800" dirty="0">
                <a:solidFill>
                  <a:srgbClr val="0000FF"/>
                </a:solidFill>
                <a:latin typeface="Cambria" panose="02040503050406030204" pitchFamily="18" charset="0"/>
              </a:rPr>
              <a:t>&gt; </a:t>
            </a:r>
            <a:r>
              <a:rPr lang="en-US" sz="4800" dirty="0" err="1">
                <a:solidFill>
                  <a:srgbClr val="0000FF"/>
                </a:solidFill>
                <a:latin typeface="Cambria" panose="02040503050406030204" pitchFamily="18" charset="0"/>
              </a:rPr>
              <a:t>R</a:t>
            </a:r>
            <a:r>
              <a:rPr lang="en-US" sz="4800" baseline="-25000" dirty="0" err="1">
                <a:solidFill>
                  <a:srgbClr val="0000FF"/>
                </a:solidFill>
                <a:latin typeface="Cambria" panose="02040503050406030204" pitchFamily="18" charset="0"/>
              </a:rPr>
              <a:t>s</a:t>
            </a:r>
            <a:endParaRPr lang="en-US" sz="4800" baseline="-25000" dirty="0">
              <a:solidFill>
                <a:srgbClr val="0000FF"/>
              </a:solidFill>
              <a:latin typeface="Cambria" panose="020405030504060302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722" t="19877" r="30616" b="29780"/>
          <a:stretch/>
        </p:blipFill>
        <p:spPr>
          <a:xfrm>
            <a:off x="6054653" y="2173776"/>
            <a:ext cx="2950579" cy="2638967"/>
          </a:xfrm>
          <a:prstGeom prst="rect">
            <a:avLst/>
          </a:prstGeom>
        </p:spPr>
      </p:pic>
      <p:sp>
        <p:nvSpPr>
          <p:cNvPr id="7" name="Rectangle 6"/>
          <p:cNvSpPr/>
          <p:nvPr/>
        </p:nvSpPr>
        <p:spPr>
          <a:xfrm>
            <a:off x="9005232" y="2564845"/>
            <a:ext cx="1589506" cy="1271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8253" t="21200" r="31921" b="30316"/>
          <a:stretch/>
        </p:blipFill>
        <p:spPr>
          <a:xfrm>
            <a:off x="1278371" y="2173776"/>
            <a:ext cx="2727311" cy="2493818"/>
          </a:xfrm>
          <a:prstGeom prst="rect">
            <a:avLst/>
          </a:prstGeom>
        </p:spPr>
      </p:pic>
      <p:sp>
        <p:nvSpPr>
          <p:cNvPr id="9" name="Rectangle 8"/>
          <p:cNvSpPr/>
          <p:nvPr/>
        </p:nvSpPr>
        <p:spPr>
          <a:xfrm>
            <a:off x="4005682" y="2564845"/>
            <a:ext cx="1471448" cy="1271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78371" y="4667594"/>
            <a:ext cx="1471448" cy="145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032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797CB-0268-3133-8FCE-DA4565E5ED6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4072D0FD-1E04-B940-627A-EA9DA05DCCCD}"/>
              </a:ext>
            </a:extLst>
          </p:cNvPr>
          <p:cNvSpPr txBox="1"/>
          <p:nvPr/>
        </p:nvSpPr>
        <p:spPr>
          <a:xfrm>
            <a:off x="835462" y="433262"/>
            <a:ext cx="11117018" cy="707886"/>
          </a:xfrm>
          <a:prstGeom prst="rect">
            <a:avLst/>
          </a:prstGeom>
          <a:noFill/>
        </p:spPr>
        <p:txBody>
          <a:bodyPr wrap="none" rtlCol="0">
            <a:spAutoFit/>
          </a:bodyPr>
          <a:lstStyle>
            <a:defPPr>
              <a:defRPr lang="en-US"/>
            </a:defPPr>
            <a:lvl1pPr>
              <a:defRPr sz="4000" b="1">
                <a:solidFill>
                  <a:srgbClr val="0000CC"/>
                </a:solidFill>
                <a:latin typeface="Cambria" panose="02040503050406030204" pitchFamily="18" charset="0"/>
              </a:defRPr>
            </a:lvl1pPr>
          </a:lstStyle>
          <a:p>
            <a:r>
              <a:rPr lang="en-GB" dirty="0"/>
              <a:t>Answer the following questions using ChatGPT</a:t>
            </a:r>
          </a:p>
        </p:txBody>
      </p:sp>
      <p:sp>
        <p:nvSpPr>
          <p:cNvPr id="11" name="Rectangle 3">
            <a:extLst>
              <a:ext uri="{FF2B5EF4-FFF2-40B4-BE49-F238E27FC236}">
                <a16:creationId xmlns:a16="http://schemas.microsoft.com/office/drawing/2014/main" id="{CD85C347-A663-4C54-28B7-AD7070B58688}"/>
              </a:ext>
            </a:extLst>
          </p:cNvPr>
          <p:cNvSpPr>
            <a:spLocks noGrp="1" noChangeArrowheads="1"/>
          </p:cNvSpPr>
          <p:nvPr>
            <p:ph type="body" idx="1"/>
          </p:nvPr>
        </p:nvSpPr>
        <p:spPr bwMode="auto">
          <a:xfrm>
            <a:off x="835462" y="1228430"/>
            <a:ext cx="1018600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rtl="0" eaLnBrk="0" fontAlgn="base" hangingPunct="0">
              <a:lnSpc>
                <a:spcPct val="100000"/>
              </a:lnSpc>
              <a:spcBef>
                <a:spcPct val="0"/>
              </a:spcBef>
              <a:spcAft>
                <a:spcPct val="0"/>
              </a:spcAft>
              <a:buSzTx/>
              <a:buFont typeface="+mj-lt"/>
              <a:buAutoNum type="arabicPeriod"/>
            </a:pPr>
            <a:r>
              <a:rPr lang="en-GB" sz="3200" dirty="0">
                <a:latin typeface="Times New Roman" panose="02020603050405020304" pitchFamily="18" charset="0"/>
                <a:cs typeface="Times New Roman" panose="02020603050405020304" pitchFamily="18" charset="0"/>
              </a:rPr>
              <a:t>Explain the condition for resonance in a series RLC circuit and a parallel RLC circuit. Why is the input impedance purely real at the resonant frequency?</a:t>
            </a:r>
          </a:p>
          <a:p>
            <a:pPr marL="457200" indent="-457200" rtl="0" eaLnBrk="0" fontAlgn="base" hangingPunct="0">
              <a:lnSpc>
                <a:spcPct val="100000"/>
              </a:lnSpc>
              <a:spcBef>
                <a:spcPct val="0"/>
              </a:spcBef>
              <a:spcAft>
                <a:spcPct val="0"/>
              </a:spcAft>
              <a:buSzTx/>
              <a:buFont typeface="+mj-lt"/>
              <a:buAutoNum type="arabicPeriod"/>
            </a:pPr>
            <a:r>
              <a:rPr lang="en-GB" sz="3200" dirty="0">
                <a:latin typeface="Times New Roman" panose="02020603050405020304" pitchFamily="18" charset="0"/>
                <a:cs typeface="Times New Roman" panose="02020603050405020304" pitchFamily="18" charset="0"/>
              </a:rPr>
              <a:t>In a matching network, explain the significance of matching the input impedance Zin​ to the source impedance Rs​ at the resonant frequency. </a:t>
            </a:r>
          </a:p>
          <a:p>
            <a:pPr marL="457200" indent="-457200" rtl="0" eaLnBrk="0" fontAlgn="base" hangingPunct="0">
              <a:lnSpc>
                <a:spcPct val="100000"/>
              </a:lnSpc>
              <a:spcBef>
                <a:spcPct val="0"/>
              </a:spcBef>
              <a:spcAft>
                <a:spcPct val="0"/>
              </a:spcAft>
              <a:buSzTx/>
              <a:buFont typeface="+mj-lt"/>
              <a:buAutoNum type="arabicPeriod"/>
            </a:pPr>
            <a:r>
              <a:rPr lang="en-GB" sz="3200" dirty="0">
                <a:latin typeface="Times New Roman" panose="02020603050405020304" pitchFamily="18" charset="0"/>
                <a:cs typeface="Times New Roman" panose="02020603050405020304" pitchFamily="18" charset="0"/>
              </a:rPr>
              <a:t>How does this impact power transfer efficiency?</a:t>
            </a:r>
          </a:p>
          <a:p>
            <a:pPr marL="457200" indent="-457200" rtl="0" eaLnBrk="0" fontAlgn="base" hangingPunct="0">
              <a:lnSpc>
                <a:spcPct val="100000"/>
              </a:lnSpc>
              <a:spcBef>
                <a:spcPct val="0"/>
              </a:spcBef>
              <a:spcAft>
                <a:spcPct val="0"/>
              </a:spcAft>
              <a:buSzTx/>
              <a:buFont typeface="+mj-lt"/>
              <a:buAutoNum type="arabicPeriod"/>
            </a:pPr>
            <a:r>
              <a:rPr lang="en-GB" sz="3200" dirty="0">
                <a:latin typeface="Times New Roman" panose="02020603050405020304" pitchFamily="18" charset="0"/>
                <a:cs typeface="Times New Roman" panose="02020603050405020304" pitchFamily="18" charset="0"/>
              </a:rPr>
              <a:t>Provide two practical scenarios where resonance is used to enhance circuit performance, and explain the role of resonance in each case.</a:t>
            </a:r>
            <a:endParaRPr kumimoji="0" lang="en-GB"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rtl="0" eaLnBrk="0" fontAlgn="base" hangingPunct="0">
              <a:lnSpc>
                <a:spcPct val="100000"/>
              </a:lnSpc>
              <a:spcBef>
                <a:spcPct val="0"/>
              </a:spcBef>
              <a:spcAft>
                <a:spcPct val="0"/>
              </a:spcAft>
              <a:buSzTx/>
              <a:buFont typeface="+mj-lt"/>
              <a:buAutoNum type="arabicPeriod"/>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868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EBB93-BF06-6A46-1070-A2F428228B2E}"/>
              </a:ext>
            </a:extLst>
          </p:cNvPr>
          <p:cNvSpPr txBox="1"/>
          <p:nvPr/>
        </p:nvSpPr>
        <p:spPr>
          <a:xfrm>
            <a:off x="752287" y="433262"/>
            <a:ext cx="2451312" cy="707886"/>
          </a:xfrm>
          <a:prstGeom prst="rect">
            <a:avLst/>
          </a:prstGeom>
          <a:noFill/>
        </p:spPr>
        <p:txBody>
          <a:bodyPr wrap="none" rtlCol="0">
            <a:spAutoFit/>
          </a:bodyPr>
          <a:lstStyle>
            <a:defPPr>
              <a:defRPr lang="en-US"/>
            </a:defPPr>
            <a:lvl1pPr>
              <a:defRPr sz="4000" b="1">
                <a:solidFill>
                  <a:srgbClr val="0000CC"/>
                </a:solidFill>
                <a:latin typeface="Cambria" panose="02040503050406030204" pitchFamily="18" charset="0"/>
              </a:defRPr>
            </a:lvl1pPr>
          </a:lstStyle>
          <a:p>
            <a:r>
              <a:rPr lang="en-GB" dirty="0"/>
              <a:t>Summary</a:t>
            </a:r>
          </a:p>
        </p:txBody>
      </p:sp>
      <p:sp>
        <p:nvSpPr>
          <p:cNvPr id="4" name="Rectangle 3">
            <a:extLst>
              <a:ext uri="{FF2B5EF4-FFF2-40B4-BE49-F238E27FC236}">
                <a16:creationId xmlns:a16="http://schemas.microsoft.com/office/drawing/2014/main" id="{1032A7C6-214E-21D6-A395-0CC71BAD27CA}"/>
              </a:ext>
            </a:extLst>
          </p:cNvPr>
          <p:cNvSpPr txBox="1">
            <a:spLocks noChangeArrowheads="1"/>
          </p:cNvSpPr>
          <p:nvPr/>
        </p:nvSpPr>
        <p:spPr bwMode="auto">
          <a:xfrm>
            <a:off x="674649" y="1461527"/>
            <a:ext cx="1018600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a:lstStyle>
          <a:p>
            <a:pPr marL="342900" indent="-342900" rtl="0" eaLnBrk="0" fontAlgn="base" hangingPunct="0">
              <a:spcBef>
                <a:spcPct val="0"/>
              </a:spcBef>
              <a:spcAft>
                <a:spcPct val="0"/>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Resonance occurs when the inductive reactance (XLX_LXL​) and capacitive reactance (XCX_CXC​) in a circuit are equal in magnitude but opposite in phase.</a:t>
            </a:r>
          </a:p>
          <a:p>
            <a:pPr marL="342900" indent="-342900" rtl="0" eaLnBrk="0" fontAlgn="base" hangingPunct="0">
              <a:spcBef>
                <a:spcPct val="0"/>
              </a:spcBef>
              <a:spcAft>
                <a:spcPct val="0"/>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Series RLC Circuit </a:t>
            </a:r>
            <a:r>
              <a:rPr lang="en-GB" sz="2800" b="1"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Minimum impedance and maximum current.</a:t>
            </a:r>
          </a:p>
          <a:p>
            <a:pPr marL="342900" indent="-342900" rtl="0" eaLnBrk="0" fontAlgn="base" hangingPunct="0">
              <a:spcBef>
                <a:spcPct val="0"/>
              </a:spcBef>
              <a:spcAft>
                <a:spcPct val="0"/>
              </a:spcAft>
              <a:buFont typeface="Arial" panose="020B0604020202020204" pitchFamily="34" charset="0"/>
              <a:buChar char="•"/>
            </a:pPr>
            <a:r>
              <a:rPr lang="en-GB" altLang="en-US" sz="2800" kern="0" dirty="0">
                <a:solidFill>
                  <a:schemeClr val="tx1"/>
                </a:solidFill>
                <a:latin typeface="Times New Roman" panose="02020603050405020304" pitchFamily="18" charset="0"/>
                <a:cs typeface="Times New Roman" panose="02020603050405020304" pitchFamily="18" charset="0"/>
              </a:rPr>
              <a:t>Parallel RLC Circuit - Maximum impedance and minimum current.</a:t>
            </a:r>
          </a:p>
          <a:p>
            <a:pPr marL="342900" indent="-342900" rtl="0" eaLnBrk="0" fontAlgn="base" hangingPunct="0">
              <a:spcBef>
                <a:spcPct val="0"/>
              </a:spcBef>
              <a:spcAft>
                <a:spcPct val="0"/>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Energy oscillates between the inductor's magnetic field and the capacitor's electric field at the resonant frequency.</a:t>
            </a:r>
            <a:endParaRPr lang="en-GB" sz="2800" kern="0" dirty="0">
              <a:latin typeface="Times New Roman" panose="02020603050405020304" pitchFamily="18" charset="0"/>
              <a:cs typeface="Times New Roman" panose="02020603050405020304" pitchFamily="18" charset="0"/>
            </a:endParaRPr>
          </a:p>
          <a:p>
            <a:pPr marL="342900" indent="-342900" rtl="0" eaLnBrk="0" fontAlgn="base" hangingPunct="0">
              <a:spcBef>
                <a:spcPct val="0"/>
              </a:spcBef>
              <a:spcAft>
                <a:spcPct val="0"/>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Resonance is a vital principle in circuit design, enabling precise control over frequency, energy transfer, and amplification.</a:t>
            </a:r>
            <a:endParaRPr lang="en-GB" altLang="en-US" sz="2800" kern="0" dirty="0">
              <a:solidFill>
                <a:schemeClr val="tx1"/>
              </a:solidFill>
              <a:latin typeface="Times New Roman" panose="02020603050405020304" pitchFamily="18" charset="0"/>
              <a:cs typeface="Times New Roman" panose="02020603050405020304" pitchFamily="18" charset="0"/>
            </a:endParaRPr>
          </a:p>
          <a:p>
            <a:pPr marL="342900" indent="-342900" rtl="0" eaLnBrk="0" fontAlgn="base" hangingPunct="0">
              <a:spcBef>
                <a:spcPct val="0"/>
              </a:spcBef>
              <a:spcAft>
                <a:spcPct val="0"/>
              </a:spcAft>
              <a:buFont typeface="Arial" panose="020B0604020202020204" pitchFamily="34" charset="0"/>
              <a:buChar char="•"/>
            </a:pPr>
            <a:endParaRPr lang="en-GB" altLang="en-US" sz="2800" kern="0" dirty="0">
              <a:solidFill>
                <a:schemeClr val="tx1"/>
              </a:solidFill>
              <a:latin typeface="Times New Roman" panose="02020603050405020304" pitchFamily="18" charset="0"/>
              <a:cs typeface="Times New Roman" panose="02020603050405020304" pitchFamily="18" charset="0"/>
            </a:endParaRPr>
          </a:p>
          <a:p>
            <a:pPr marL="342900" indent="-342900" rtl="0" eaLnBrk="0" fontAlgn="base" hangingPunct="0">
              <a:spcBef>
                <a:spcPct val="0"/>
              </a:spcBef>
              <a:spcAft>
                <a:spcPct val="0"/>
              </a:spcAft>
              <a:buFont typeface="Arial" panose="020B0604020202020204" pitchFamily="34" charset="0"/>
              <a:buChar char="•"/>
            </a:pPr>
            <a:endParaRPr lang="en-US" altLang="en-US" sz="2800"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51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50647" y="1402538"/>
            <a:ext cx="4834261" cy="90146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00FF"/>
                </a:solidFill>
                <a:effectLst/>
                <a:uLnTx/>
                <a:uFillTx/>
                <a:latin typeface="Times New Roman" panose="02020603050405020304" pitchFamily="18" charset="0"/>
                <a:ea typeface="Cambria" panose="02040503050406030204" pitchFamily="18" charset="0"/>
                <a:cs typeface="Times New Roman" panose="02020603050405020304" pitchFamily="18" charset="0"/>
              </a:rPr>
              <a:t>Recap</a:t>
            </a:r>
          </a:p>
        </p:txBody>
      </p:sp>
      <p:sp>
        <p:nvSpPr>
          <p:cNvPr id="3" name="TextBox 2"/>
          <p:cNvSpPr txBox="1"/>
          <p:nvPr/>
        </p:nvSpPr>
        <p:spPr>
          <a:xfrm>
            <a:off x="950647" y="4092967"/>
            <a:ext cx="9966736" cy="2219838"/>
          </a:xfrm>
          <a:prstGeom prst="rect">
            <a:avLst/>
          </a:prstGeom>
          <a:noFill/>
        </p:spPr>
        <p:txBody>
          <a:bodyPr wrap="square" rtlCol="0">
            <a:spAutoFit/>
          </a:bodyPr>
          <a:lstStyle/>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Resonance</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Series RLC circuit</a:t>
            </a:r>
          </a:p>
          <a:p>
            <a:pPr marL="514350" indent="-514350">
              <a:lnSpc>
                <a:spcPct val="150000"/>
              </a:lnSpc>
              <a:buFont typeface="+mj-lt"/>
              <a:buAutoNum type="arabicPeriod"/>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Parallel RLC circuit</a:t>
            </a:r>
          </a:p>
        </p:txBody>
      </p:sp>
      <p:sp>
        <p:nvSpPr>
          <p:cNvPr id="4" name="Slide Number Placeholder 3"/>
          <p:cNvSpPr>
            <a:spLocks noGrp="1"/>
          </p:cNvSpPr>
          <p:nvPr>
            <p:ph type="sldNum" idx="12"/>
          </p:nvPr>
        </p:nvSpPr>
        <p:spPr>
          <a:xfrm>
            <a:off x="11296611" y="6341523"/>
            <a:ext cx="731600" cy="276999"/>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GB" sz="1800" b="0" i="0" u="none" strike="noStrike" kern="1200" cap="none" spc="0" normalizeH="0" baseline="0" noProof="0" smtClean="0">
                <a:ln>
                  <a:noFill/>
                </a:ln>
                <a:solidFill>
                  <a:prstClr val="black">
                    <a:tint val="75000"/>
                  </a:prstClr>
                </a:solidFill>
                <a:effectLst/>
                <a:uLnTx/>
                <a:uFillTx/>
                <a:latin typeface="Cambria" panose="02040503050406030204" pitchFamily="18" charset="0"/>
                <a:ea typeface="Cambria" panose="02040503050406030204" pitchFamily="18" charset="0"/>
                <a:cs typeface="+mn-cs"/>
                <a:sym typeface="Arial"/>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800" b="0" i="0" u="none" strike="noStrike" kern="1200" cap="none" spc="0" normalizeH="0" baseline="0" noProof="0">
              <a:ln>
                <a:noFill/>
              </a:ln>
              <a:solidFill>
                <a:prstClr val="black">
                  <a:tint val="75000"/>
                </a:prstClr>
              </a:solidFill>
              <a:effectLst/>
              <a:uLnTx/>
              <a:uFillTx/>
              <a:latin typeface="Cambria" panose="02040503050406030204" pitchFamily="18" charset="0"/>
              <a:ea typeface="Cambria" panose="02040503050406030204" pitchFamily="18" charset="0"/>
              <a:cs typeface="+mn-cs"/>
              <a:sym typeface="Arial"/>
            </a:endParaRPr>
          </a:p>
        </p:txBody>
      </p:sp>
      <p:sp>
        <p:nvSpPr>
          <p:cNvPr id="5" name="مربع نص 1">
            <a:extLst>
              <a:ext uri="{FF2B5EF4-FFF2-40B4-BE49-F238E27FC236}">
                <a16:creationId xmlns:a16="http://schemas.microsoft.com/office/drawing/2014/main" id="{7711DB52-DA0E-C95D-DFAF-CCC7BD2BE49D}"/>
              </a:ext>
            </a:extLst>
          </p:cNvPr>
          <p:cNvSpPr txBox="1"/>
          <p:nvPr/>
        </p:nvSpPr>
        <p:spPr>
          <a:xfrm>
            <a:off x="950647" y="3327475"/>
            <a:ext cx="4834261" cy="90146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00FF"/>
                </a:solidFill>
                <a:effectLst/>
                <a:uLnTx/>
                <a:uFillTx/>
                <a:latin typeface="Times New Roman" panose="02020603050405020304" pitchFamily="18" charset="0"/>
                <a:ea typeface="Cambria" panose="02040503050406030204" pitchFamily="18" charset="0"/>
                <a:cs typeface="Times New Roman" panose="02020603050405020304" pitchFamily="18" charset="0"/>
              </a:rPr>
              <a:t>New Material</a:t>
            </a:r>
          </a:p>
        </p:txBody>
      </p:sp>
      <p:sp>
        <p:nvSpPr>
          <p:cNvPr id="6" name="TextBox 5">
            <a:extLst>
              <a:ext uri="{FF2B5EF4-FFF2-40B4-BE49-F238E27FC236}">
                <a16:creationId xmlns:a16="http://schemas.microsoft.com/office/drawing/2014/main" id="{C6E955C2-410D-5EE0-CFAB-8FE55D451121}"/>
              </a:ext>
            </a:extLst>
          </p:cNvPr>
          <p:cNvSpPr txBox="1"/>
          <p:nvPr/>
        </p:nvSpPr>
        <p:spPr>
          <a:xfrm>
            <a:off x="950647" y="2054084"/>
            <a:ext cx="9966736" cy="1481175"/>
          </a:xfrm>
          <a:prstGeom prst="rect">
            <a:avLst/>
          </a:prstGeom>
          <a:noFill/>
        </p:spPr>
        <p:txBody>
          <a:bodyPr wrap="square" rtlCol="0">
            <a:spAutoFit/>
          </a:bodyPr>
          <a:lstStyle/>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Sinusoidal steady state (SSS) sources</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Laplace Transform approach to SSS</a:t>
            </a:r>
          </a:p>
        </p:txBody>
      </p:sp>
      <p:sp>
        <p:nvSpPr>
          <p:cNvPr id="7" name="مربع نص 1">
            <a:extLst>
              <a:ext uri="{FF2B5EF4-FFF2-40B4-BE49-F238E27FC236}">
                <a16:creationId xmlns:a16="http://schemas.microsoft.com/office/drawing/2014/main" id="{0D13F05B-E0BB-BBD5-3036-3CD8AF11701C}"/>
              </a:ext>
            </a:extLst>
          </p:cNvPr>
          <p:cNvSpPr txBox="1"/>
          <p:nvPr/>
        </p:nvSpPr>
        <p:spPr>
          <a:xfrm>
            <a:off x="352959" y="0"/>
            <a:ext cx="4834261" cy="90146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00FF"/>
                </a:solidFill>
                <a:effectLst/>
                <a:uLnTx/>
                <a:uFillTx/>
                <a:latin typeface="Cambria" pitchFamily="18" charset="0"/>
                <a:ea typeface="+mn-ea"/>
                <a:cs typeface="+mn-cs"/>
              </a:rPr>
              <a:t>Announcement</a:t>
            </a:r>
          </a:p>
        </p:txBody>
      </p:sp>
      <p:sp>
        <p:nvSpPr>
          <p:cNvPr id="8" name="TextBox 7">
            <a:extLst>
              <a:ext uri="{FF2B5EF4-FFF2-40B4-BE49-F238E27FC236}">
                <a16:creationId xmlns:a16="http://schemas.microsoft.com/office/drawing/2014/main" id="{177A08A1-3077-EFAA-78CE-457C01609972}"/>
              </a:ext>
            </a:extLst>
          </p:cNvPr>
          <p:cNvSpPr txBox="1"/>
          <p:nvPr/>
        </p:nvSpPr>
        <p:spPr>
          <a:xfrm>
            <a:off x="847131" y="809693"/>
            <a:ext cx="9280281" cy="783163"/>
          </a:xfrm>
          <a:prstGeom prst="rect">
            <a:avLst/>
          </a:prstGeom>
          <a:noFill/>
        </p:spPr>
        <p:txBody>
          <a:bodyPr wrap="square" rtlCol="0">
            <a:spAutoFit/>
          </a:bodyPr>
          <a:lstStyle/>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400" b="0" i="0" u="none" strike="noStrike" kern="1200" cap="none" spc="0" normalizeH="0" baseline="0" noProof="0" dirty="0">
                <a:ln>
                  <a:noFill/>
                </a:ln>
                <a:solidFill>
                  <a:prstClr val="black"/>
                </a:solidFill>
                <a:effectLst/>
                <a:uLnTx/>
                <a:uFillTx/>
                <a:latin typeface="Times New Roman" panose="02020603050405020304" pitchFamily="18" charset="0"/>
                <a:ea typeface="Cambria" panose="02040503050406030204" pitchFamily="18" charset="0"/>
                <a:cs typeface="Times New Roman" panose="02020603050405020304" pitchFamily="18" charset="0"/>
              </a:rPr>
              <a:t>PD2 (Technical Report) due Thursday Week 12</a:t>
            </a:r>
          </a:p>
        </p:txBody>
      </p:sp>
    </p:spTree>
    <p:extLst>
      <p:ext uri="{BB962C8B-B14F-4D97-AF65-F5344CB8AC3E}">
        <p14:creationId xmlns:p14="http://schemas.microsoft.com/office/powerpoint/2010/main" val="73518342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60270" y="1153631"/>
            <a:ext cx="8801315" cy="1685783"/>
          </a:xfrm>
          <a:prstGeom prst="rect">
            <a:avLst/>
          </a:prstGeom>
        </p:spPr>
        <p:txBody>
          <a:bodyPr wrap="square">
            <a:spAutoFit/>
          </a:bodyPr>
          <a:lstStyle/>
          <a:p>
            <a:pPr algn="just">
              <a:lnSpc>
                <a:spcPct val="150000"/>
              </a:lnSpc>
            </a:pPr>
            <a:r>
              <a:rPr lang="en-US" sz="2400" dirty="0">
                <a:latin typeface="Cambria" panose="02040503050406030204" pitchFamily="18" charset="0"/>
              </a:rPr>
              <a:t>In an electrical circuit, resonance exists when the inductive reactance and the capacitive reactance are of equal magnitude thus Input and output voltages/signals are in phase.</a:t>
            </a:r>
          </a:p>
        </p:txBody>
      </p:sp>
      <p:sp>
        <p:nvSpPr>
          <p:cNvPr id="9" name="TextBox 8"/>
          <p:cNvSpPr txBox="1"/>
          <p:nvPr/>
        </p:nvSpPr>
        <p:spPr>
          <a:xfrm>
            <a:off x="898203" y="464209"/>
            <a:ext cx="2717667" cy="707886"/>
          </a:xfrm>
          <a:prstGeom prst="rect">
            <a:avLst/>
          </a:prstGeom>
          <a:noFill/>
          <a:ln>
            <a:noFill/>
          </a:ln>
        </p:spPr>
        <p:txBody>
          <a:bodyPr wrap="none" rtlCol="0">
            <a:spAutoFit/>
          </a:bodyPr>
          <a:lstStyle/>
          <a:p>
            <a:r>
              <a:rPr lang="en-US" sz="4000" b="1" dirty="0">
                <a:solidFill>
                  <a:srgbClr val="0000FF"/>
                </a:solidFill>
                <a:latin typeface="Cambria" panose="02040503050406030204" pitchFamily="18" charset="0"/>
              </a:rPr>
              <a:t>Resonance</a:t>
            </a:r>
          </a:p>
        </p:txBody>
      </p:sp>
      <p:sp>
        <p:nvSpPr>
          <p:cNvPr id="10" name="Rectangle 9"/>
          <p:cNvSpPr/>
          <p:nvPr/>
        </p:nvSpPr>
        <p:spPr>
          <a:xfrm>
            <a:off x="2315307" y="3355962"/>
            <a:ext cx="7700964" cy="1815882"/>
          </a:xfrm>
          <a:prstGeom prst="rect">
            <a:avLst/>
          </a:prstGeom>
        </p:spPr>
        <p:txBody>
          <a:bodyPr wrap="square">
            <a:spAutoFit/>
          </a:bodyPr>
          <a:lstStyle/>
          <a:p>
            <a:pPr algn="ctr">
              <a:lnSpc>
                <a:spcPct val="200000"/>
              </a:lnSpc>
            </a:pPr>
            <a:r>
              <a:rPr lang="en-US" sz="2800" dirty="0">
                <a:latin typeface="Cambria" panose="02040503050406030204" pitchFamily="18" charset="0"/>
              </a:rPr>
              <a:t>Y</a:t>
            </a:r>
            <a:r>
              <a:rPr lang="en-US" sz="2800" baseline="-25000" dirty="0">
                <a:latin typeface="Cambria" panose="02040503050406030204" pitchFamily="18" charset="0"/>
              </a:rPr>
              <a:t>in</a:t>
            </a:r>
            <a:r>
              <a:rPr lang="en-US" sz="2800" dirty="0">
                <a:latin typeface="Cambria" panose="02040503050406030204" pitchFamily="18" charset="0"/>
              </a:rPr>
              <a:t>( j</a:t>
            </a:r>
            <a:r>
              <a:rPr lang="el-GR" sz="2800" dirty="0">
                <a:latin typeface="Cambria" panose="02040503050406030204" pitchFamily="18" charset="0"/>
              </a:rPr>
              <a:t>ω ) </a:t>
            </a:r>
            <a:r>
              <a:rPr lang="en-US" sz="2800" dirty="0">
                <a:latin typeface="Cambria" panose="02040503050406030204" pitchFamily="18" charset="0"/>
              </a:rPr>
              <a:t>and Z</a:t>
            </a:r>
            <a:r>
              <a:rPr lang="en-US" sz="2800" baseline="-25000" dirty="0">
                <a:latin typeface="Cambria" panose="02040503050406030204" pitchFamily="18" charset="0"/>
              </a:rPr>
              <a:t>in</a:t>
            </a:r>
            <a:r>
              <a:rPr lang="en-US" sz="2800" dirty="0">
                <a:latin typeface="Cambria" panose="02040503050406030204" pitchFamily="18" charset="0"/>
              </a:rPr>
              <a:t>( j</a:t>
            </a:r>
            <a:r>
              <a:rPr lang="el-GR" sz="2800" dirty="0">
                <a:latin typeface="Cambria" panose="02040503050406030204" pitchFamily="18" charset="0"/>
              </a:rPr>
              <a:t>ω ) </a:t>
            </a:r>
            <a:r>
              <a:rPr lang="en-US" sz="2800" dirty="0">
                <a:latin typeface="Cambria" panose="02040503050406030204" pitchFamily="18" charset="0"/>
              </a:rPr>
              <a:t>ARE </a:t>
            </a:r>
            <a:r>
              <a:rPr lang="en-US" sz="2800" b="1" dirty="0">
                <a:solidFill>
                  <a:srgbClr val="C00000"/>
                </a:solidFill>
                <a:latin typeface="Cambria" panose="02040503050406030204" pitchFamily="18" charset="0"/>
              </a:rPr>
              <a:t>REAL</a:t>
            </a:r>
            <a:r>
              <a:rPr lang="en-US" sz="2800" dirty="0">
                <a:latin typeface="Cambria" panose="02040503050406030204" pitchFamily="18" charset="0"/>
              </a:rPr>
              <a:t> AT </a:t>
            </a:r>
            <a:r>
              <a:rPr lang="el-GR" sz="2800" dirty="0">
                <a:solidFill>
                  <a:srgbClr val="FF0000"/>
                </a:solidFill>
                <a:latin typeface="Cambria" panose="02040503050406030204" pitchFamily="18" charset="0"/>
              </a:rPr>
              <a:t>ω =ω</a:t>
            </a:r>
            <a:r>
              <a:rPr lang="en-US" sz="2800" dirty="0">
                <a:solidFill>
                  <a:srgbClr val="FF0000"/>
                </a:solidFill>
                <a:latin typeface="Cambria" panose="02040503050406030204" pitchFamily="18" charset="0"/>
              </a:rPr>
              <a:t>r </a:t>
            </a:r>
          </a:p>
          <a:p>
            <a:pPr algn="ctr">
              <a:lnSpc>
                <a:spcPct val="200000"/>
              </a:lnSpc>
            </a:pPr>
            <a:r>
              <a:rPr lang="en-US" sz="2800" dirty="0">
                <a:solidFill>
                  <a:srgbClr val="0000FF"/>
                </a:solidFill>
                <a:latin typeface="Cambria" panose="02040503050406030204" pitchFamily="18" charset="0"/>
              </a:rPr>
              <a:t>THE RESONANT FREQUENCY</a:t>
            </a:r>
          </a:p>
        </p:txBody>
      </p:sp>
    </p:spTree>
    <p:extLst>
      <p:ext uri="{BB962C8B-B14F-4D97-AF65-F5344CB8AC3E}">
        <p14:creationId xmlns:p14="http://schemas.microsoft.com/office/powerpoint/2010/main" val="60572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52334" y="625151"/>
            <a:ext cx="4359269" cy="2266113"/>
            <a:chOff x="6808253" y="433125"/>
            <a:chExt cx="5104476" cy="2658837"/>
          </a:xfrm>
        </p:grpSpPr>
        <p:cxnSp>
          <p:nvCxnSpPr>
            <p:cNvPr id="13" name="Straight Connector 12"/>
            <p:cNvCxnSpPr/>
            <p:nvPr/>
          </p:nvCxnSpPr>
          <p:spPr>
            <a:xfrm flipH="1" flipV="1">
              <a:off x="7599789" y="1035742"/>
              <a:ext cx="576246" cy="1"/>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5" idx="0"/>
            </p:cNvCxnSpPr>
            <p:nvPr/>
          </p:nvCxnSpPr>
          <p:spPr>
            <a:xfrm flipH="1">
              <a:off x="10199278" y="1073145"/>
              <a:ext cx="771832" cy="9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599789" y="3026714"/>
              <a:ext cx="3371321" cy="16759"/>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0971110" y="1048792"/>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0953466" y="2134700"/>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485598" y="433125"/>
              <a:ext cx="336952" cy="369332"/>
            </a:xfrm>
            <a:prstGeom prst="rect">
              <a:avLst/>
            </a:prstGeom>
            <a:noFill/>
          </p:spPr>
          <p:txBody>
            <a:bodyPr wrap="none" rtlCol="0">
              <a:spAutoFit/>
            </a:bodyPr>
            <a:lstStyle/>
            <a:p>
              <a:r>
                <a:rPr lang="en-US" b="1" dirty="0">
                  <a:latin typeface="Cambria" panose="02040503050406030204" pitchFamily="18" charset="0"/>
                </a:rPr>
                <a:t>R</a:t>
              </a:r>
            </a:p>
          </p:txBody>
        </p:sp>
        <p:sp>
          <p:nvSpPr>
            <p:cNvPr id="23" name="Freeform 41"/>
            <p:cNvSpPr>
              <a:spLocks/>
            </p:cNvSpPr>
            <p:nvPr/>
          </p:nvSpPr>
          <p:spPr bwMode="auto">
            <a:xfrm rot="-10800000" flipV="1">
              <a:off x="9434035" y="870850"/>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4" name="Freeform 41"/>
            <p:cNvSpPr>
              <a:spLocks/>
            </p:cNvSpPr>
            <p:nvPr/>
          </p:nvSpPr>
          <p:spPr bwMode="auto">
            <a:xfrm rot="-10800000" flipV="1">
              <a:off x="9692071" y="875534"/>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5" name="Freeform 41"/>
            <p:cNvSpPr>
              <a:spLocks/>
            </p:cNvSpPr>
            <p:nvPr/>
          </p:nvSpPr>
          <p:spPr bwMode="auto">
            <a:xfrm rot="-10800000" flipV="1">
              <a:off x="9941242" y="88021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6" name="Straight Connector 25"/>
            <p:cNvCxnSpPr/>
            <p:nvPr/>
          </p:nvCxnSpPr>
          <p:spPr>
            <a:xfrm flipV="1">
              <a:off x="8176035" y="829872"/>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485598" y="829872"/>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318912" y="829872"/>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8849340" y="1041803"/>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674909" y="846541"/>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3" idx="2"/>
            </p:cNvCxnSpPr>
            <p:nvPr/>
          </p:nvCxnSpPr>
          <p:spPr>
            <a:xfrm flipH="1" flipV="1">
              <a:off x="8915156" y="1035743"/>
              <a:ext cx="5188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10577230" y="1918422"/>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33" name="Arc 32"/>
            <p:cNvSpPr/>
            <p:nvPr/>
          </p:nvSpPr>
          <p:spPr>
            <a:xfrm>
              <a:off x="10396253" y="2134700"/>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9653158" y="433125"/>
              <a:ext cx="417102" cy="369332"/>
            </a:xfrm>
            <a:prstGeom prst="rect">
              <a:avLst/>
            </a:prstGeom>
            <a:noFill/>
          </p:spPr>
          <p:txBody>
            <a:bodyPr wrap="none" rtlCol="0">
              <a:spAutoFit/>
            </a:bodyPr>
            <a:lstStyle/>
            <a:p>
              <a:r>
                <a:rPr lang="en-US" b="1" dirty="0">
                  <a:latin typeface="Cambria" panose="02040503050406030204" pitchFamily="18" charset="0"/>
                </a:rPr>
                <a:t>Ls</a:t>
              </a:r>
            </a:p>
          </p:txBody>
        </p:sp>
        <mc:AlternateContent xmlns:mc="http://schemas.openxmlformats.org/markup-compatibility/2006" xmlns:a14="http://schemas.microsoft.com/office/drawing/2010/main">
          <mc:Choice Requires="a14">
            <p:sp>
              <p:nvSpPr>
                <p:cNvPr id="44" name="TextBox 43"/>
                <p:cNvSpPr txBox="1"/>
                <p:nvPr/>
              </p:nvSpPr>
              <p:spPr>
                <a:xfrm>
                  <a:off x="11417080" y="1743178"/>
                  <a:ext cx="495649"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𝑪𝒔</m:t>
                            </m:r>
                          </m:den>
                        </m:f>
                      </m:oMath>
                    </m:oMathPara>
                  </a14:m>
                  <a:endParaRPr lang="en-US" b="1" dirty="0">
                    <a:latin typeface="Cambria" panose="02040503050406030204" pitchFamily="18"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11417080" y="1743178"/>
                  <a:ext cx="495649" cy="612732"/>
                </a:xfrm>
                <a:prstGeom prst="rect">
                  <a:avLst/>
                </a:prstGeom>
                <a:blipFill>
                  <a:blip r:embed="rId3"/>
                  <a:stretch>
                    <a:fillRect b="-6977"/>
                  </a:stretch>
                </a:blipFill>
              </p:spPr>
              <p:txBody>
                <a:bodyPr/>
                <a:lstStyle/>
                <a:p>
                  <a:r>
                    <a:rPr lang="en-US">
                      <a:noFill/>
                    </a:rPr>
                    <a:t> </a:t>
                  </a:r>
                </a:p>
              </p:txBody>
            </p:sp>
          </mc:Fallback>
        </mc:AlternateContent>
        <p:sp>
          <p:nvSpPr>
            <p:cNvPr id="45" name="TextBox 44"/>
            <p:cNvSpPr txBox="1"/>
            <p:nvPr/>
          </p:nvSpPr>
          <p:spPr>
            <a:xfrm>
              <a:off x="6808253" y="1400083"/>
              <a:ext cx="719279" cy="541673"/>
            </a:xfrm>
            <a:prstGeom prst="rect">
              <a:avLst/>
            </a:prstGeom>
            <a:noFill/>
          </p:spPr>
          <p:txBody>
            <a:bodyPr wrap="none" rtlCol="0">
              <a:spAutoFit/>
            </a:bodyPr>
            <a:lstStyle/>
            <a:p>
              <a:r>
                <a:rPr lang="en-US" sz="2400" b="1" dirty="0">
                  <a:latin typeface="Cambria" panose="02040503050406030204" pitchFamily="18" charset="0"/>
                </a:rPr>
                <a:t>Z</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46" name="Right Arrow 45"/>
            <p:cNvSpPr/>
            <p:nvPr/>
          </p:nvSpPr>
          <p:spPr>
            <a:xfrm>
              <a:off x="6883162" y="1956268"/>
              <a:ext cx="716627" cy="291117"/>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Picture 47"/>
          <p:cNvPicPr>
            <a:picLocks noChangeAspect="1"/>
          </p:cNvPicPr>
          <p:nvPr/>
        </p:nvPicPr>
        <p:blipFill rotWithShape="1">
          <a:blip r:embed="rId4">
            <a:lum bright="-20000" contrast="40000"/>
          </a:blip>
          <a:srcRect l="6067" r="40718"/>
          <a:stretch/>
        </p:blipFill>
        <p:spPr>
          <a:xfrm>
            <a:off x="1151792" y="1178370"/>
            <a:ext cx="4132385" cy="1064987"/>
          </a:xfrm>
          <a:prstGeom prst="rect">
            <a:avLst/>
          </a:prstGeom>
        </p:spPr>
      </p:pic>
      <p:pic>
        <p:nvPicPr>
          <p:cNvPr id="50" name="Picture 49"/>
          <p:cNvPicPr>
            <a:picLocks noChangeAspect="1"/>
          </p:cNvPicPr>
          <p:nvPr/>
        </p:nvPicPr>
        <p:blipFill>
          <a:blip r:embed="rId5">
            <a:duotone>
              <a:prstClr val="black"/>
              <a:schemeClr val="accent6">
                <a:tint val="45000"/>
                <a:satMod val="400000"/>
              </a:schemeClr>
            </a:duotone>
            <a:lum bright="-20000" contrast="40000"/>
          </a:blip>
          <a:stretch>
            <a:fillRect/>
          </a:stretch>
        </p:blipFill>
        <p:spPr>
          <a:xfrm>
            <a:off x="1248482" y="4126727"/>
            <a:ext cx="4486790" cy="1110622"/>
          </a:xfrm>
          <a:prstGeom prst="rect">
            <a:avLst/>
          </a:prstGeom>
        </p:spPr>
      </p:pic>
      <p:sp>
        <p:nvSpPr>
          <p:cNvPr id="34" name="TextBox 33"/>
          <p:cNvSpPr txBox="1"/>
          <p:nvPr/>
        </p:nvSpPr>
        <p:spPr>
          <a:xfrm>
            <a:off x="1006447" y="501363"/>
            <a:ext cx="4205831" cy="707886"/>
          </a:xfrm>
          <a:prstGeom prst="rect">
            <a:avLst/>
          </a:prstGeom>
          <a:noFill/>
          <a:ln>
            <a:noFill/>
          </a:ln>
        </p:spPr>
        <p:txBody>
          <a:bodyPr wrap="none" rtlCol="0">
            <a:spAutoFit/>
          </a:bodyPr>
          <a:lstStyle/>
          <a:p>
            <a:r>
              <a:rPr lang="en-US" sz="4000" b="1" i="1" dirty="0">
                <a:solidFill>
                  <a:srgbClr val="0000FF"/>
                </a:solidFill>
                <a:latin typeface="Cambria" panose="02040503050406030204" pitchFamily="18" charset="0"/>
              </a:rPr>
              <a:t>Series RLC Circuit</a:t>
            </a:r>
          </a:p>
        </p:txBody>
      </p:sp>
      <p:pic>
        <p:nvPicPr>
          <p:cNvPr id="35" name="Picture 34"/>
          <p:cNvPicPr>
            <a:picLocks noChangeAspect="1"/>
          </p:cNvPicPr>
          <p:nvPr/>
        </p:nvPicPr>
        <p:blipFill rotWithShape="1">
          <a:blip r:embed="rId4">
            <a:lum bright="-20000" contrast="40000"/>
          </a:blip>
          <a:srcRect l="58518"/>
          <a:stretch/>
        </p:blipFill>
        <p:spPr>
          <a:xfrm>
            <a:off x="2485508" y="2536849"/>
            <a:ext cx="3150361" cy="1041558"/>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169183" y="5822288"/>
                <a:ext cx="9542420" cy="523220"/>
              </a:xfrm>
              <a:prstGeom prst="rect">
                <a:avLst/>
              </a:prstGeom>
              <a:noFill/>
            </p:spPr>
            <p:txBody>
              <a:bodyPr wrap="none" rtlCol="0">
                <a:spAutoFit/>
              </a:bodyPr>
              <a:lstStyle/>
              <a:p>
                <a:r>
                  <a:rPr lang="en-US" sz="2800" dirty="0">
                    <a:solidFill>
                      <a:srgbClr val="C00000"/>
                    </a:solidFill>
                  </a:rPr>
                  <a:t>At Resonance, series LC acts as a short circuit and </a:t>
                </a:r>
                <a14:m>
                  <m:oMath xmlns:m="http://schemas.openxmlformats.org/officeDocument/2006/math">
                    <m:sSub>
                      <m:sSubPr>
                        <m:ctrlPr>
                          <a:rPr lang="en-US" sz="280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𝑍</m:t>
                        </m:r>
                      </m:e>
                      <m:sub>
                        <m:r>
                          <a:rPr lang="en-US" sz="2800" b="0" i="1" smtClean="0">
                            <a:solidFill>
                              <a:srgbClr val="C00000"/>
                            </a:solidFill>
                            <a:latin typeface="Cambria Math" panose="02040503050406030204" pitchFamily="18" charset="0"/>
                          </a:rPr>
                          <m:t>𝑖𝑛</m:t>
                        </m:r>
                      </m:sub>
                    </m:sSub>
                    <m:d>
                      <m:dPr>
                        <m:ctrlPr>
                          <a:rPr lang="en-US" sz="280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𝑗𝑤</m:t>
                        </m:r>
                      </m:e>
                    </m:d>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𝑅</m:t>
                    </m:r>
                  </m:oMath>
                </a14:m>
                <a:endParaRPr lang="en-US" sz="2800" dirty="0">
                  <a:solidFill>
                    <a:srgbClr val="C0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169183" y="5822288"/>
                <a:ext cx="9542420" cy="523220"/>
              </a:xfrm>
              <a:prstGeom prst="rect">
                <a:avLst/>
              </a:prstGeom>
              <a:blipFill>
                <a:blip r:embed="rId6"/>
                <a:stretch>
                  <a:fillRect l="-1342" t="-10465" b="-32558"/>
                </a:stretch>
              </a:blipFill>
            </p:spPr>
            <p:txBody>
              <a:bodyPr/>
              <a:lstStyle/>
              <a:p>
                <a:r>
                  <a:rPr lang="en-GB">
                    <a:noFill/>
                  </a:rPr>
                  <a:t> </a:t>
                </a:r>
              </a:p>
            </p:txBody>
          </p:sp>
        </mc:Fallback>
      </mc:AlternateContent>
      <p:grpSp>
        <p:nvGrpSpPr>
          <p:cNvPr id="36" name="Group 35"/>
          <p:cNvGrpSpPr/>
          <p:nvPr/>
        </p:nvGrpSpPr>
        <p:grpSpPr>
          <a:xfrm>
            <a:off x="8700124" y="3712395"/>
            <a:ext cx="1442843" cy="1674948"/>
            <a:chOff x="7319376" y="3725822"/>
            <a:chExt cx="1442843" cy="1674948"/>
          </a:xfrm>
        </p:grpSpPr>
        <p:cxnSp>
          <p:nvCxnSpPr>
            <p:cNvPr id="37" name="Straight Connector 36"/>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931388"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535125" y="4821125"/>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rot="5045355">
              <a:off x="8276803" y="4319543"/>
              <a:ext cx="597782" cy="373051"/>
              <a:chOff x="7330002" y="3559017"/>
              <a:chExt cx="597782" cy="373051"/>
            </a:xfrm>
          </p:grpSpPr>
          <p:cxnSp>
            <p:nvCxnSpPr>
              <p:cNvPr id="51" name="Straight Connector 50"/>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7319376" y="4129419"/>
              <a:ext cx="614271" cy="461665"/>
            </a:xfrm>
            <a:prstGeom prst="rect">
              <a:avLst/>
            </a:prstGeom>
            <a:noFill/>
          </p:spPr>
          <p:txBody>
            <a:bodyPr wrap="none" rtlCol="0">
              <a:spAutoFit/>
            </a:bodyPr>
            <a:lstStyle/>
            <a:p>
              <a:r>
                <a:rPr lang="en-US" sz="2400" b="1">
                  <a:latin typeface="Cambria" panose="02040503050406030204" pitchFamily="18" charset="0"/>
                </a:rPr>
                <a:t>Z</a:t>
              </a:r>
              <a:r>
                <a:rPr lang="en-US" sz="2400" b="1" baseline="-25000">
                  <a:latin typeface="Cambria" panose="02040503050406030204" pitchFamily="18" charset="0"/>
                </a:rPr>
                <a:t>in</a:t>
              </a:r>
              <a:r>
                <a:rPr lang="en-US" sz="2400" b="1">
                  <a:latin typeface="Cambria" panose="02040503050406030204" pitchFamily="18" charset="0"/>
                </a:rPr>
                <a:t> </a:t>
              </a:r>
              <a:endParaRPr lang="en-US" sz="2400" b="1" dirty="0">
                <a:latin typeface="Cambria" panose="02040503050406030204" pitchFamily="18" charset="0"/>
              </a:endParaRPr>
            </a:p>
          </p:txBody>
        </p:sp>
        <p:sp>
          <p:nvSpPr>
            <p:cNvPr id="49" name="Right Arrow 48"/>
            <p:cNvSpPr/>
            <p:nvPr/>
          </p:nvSpPr>
          <p:spPr>
            <a:xfrm>
              <a:off x="7512653" y="4520367"/>
              <a:ext cx="575214" cy="246524"/>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8637316" y="3132330"/>
            <a:ext cx="1716560" cy="430887"/>
          </a:xfrm>
          <a:prstGeom prst="rect">
            <a:avLst/>
          </a:prstGeom>
          <a:noFill/>
        </p:spPr>
        <p:txBody>
          <a:bodyPr wrap="none" rtlCol="0">
            <a:spAutoFit/>
          </a:bodyPr>
          <a:lstStyle/>
          <a:p>
            <a:r>
              <a:rPr lang="en-US" sz="2200" b="1" u="sng" dirty="0">
                <a:solidFill>
                  <a:srgbClr val="C00000"/>
                </a:solidFill>
              </a:rPr>
              <a:t>At resonance</a:t>
            </a:r>
          </a:p>
        </p:txBody>
      </p:sp>
    </p:spTree>
    <p:extLst>
      <p:ext uri="{BB962C8B-B14F-4D97-AF65-F5344CB8AC3E}">
        <p14:creationId xmlns:p14="http://schemas.microsoft.com/office/powerpoint/2010/main" val="3736840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6553" y="595225"/>
            <a:ext cx="3818096"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t>Parallel RLC Circuit</a:t>
            </a:r>
          </a:p>
        </p:txBody>
      </p:sp>
      <mc:AlternateContent xmlns:mc="http://schemas.openxmlformats.org/markup-compatibility/2006" xmlns:a14="http://schemas.microsoft.com/office/drawing/2010/main">
        <mc:Choice Requires="a14">
          <p:sp>
            <p:nvSpPr>
              <p:cNvPr id="44" name="Rectangle 43"/>
              <p:cNvSpPr/>
              <p:nvPr/>
            </p:nvSpPr>
            <p:spPr>
              <a:xfrm>
                <a:off x="1215008" y="1261858"/>
                <a:ext cx="4669419" cy="2403800"/>
              </a:xfrm>
              <a:prstGeom prst="rect">
                <a:avLst/>
              </a:prstGeom>
            </p:spPr>
            <p:txBody>
              <a:bodyPr wrap="none">
                <a:spAutoFit/>
              </a:bodyPr>
              <a:lstStyle/>
              <a:p>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𝑌</m:t>
                        </m:r>
                      </m:e>
                      <m:sub>
                        <m:r>
                          <a:rPr lang="en-US" sz="2800" b="0" i="1" smtClean="0">
                            <a:latin typeface="Cambria Math" panose="02040503050406030204" pitchFamily="18" charset="0"/>
                            <a:ea typeface="Cambria Math" panose="02040503050406030204" pitchFamily="18" charset="0"/>
                          </a:rPr>
                          <m:t>𝑖𝑛</m:t>
                        </m:r>
                      </m:sub>
                    </m:sSub>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𝑅</m:t>
                        </m:r>
                      </m:den>
                    </m:f>
                    <m:r>
                      <a:rPr lang="en-US" sz="2800" i="1" dirty="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𝐶</m:t>
                    </m:r>
                    <m:r>
                      <a:rPr lang="en-US" sz="2800" i="1" dirty="0">
                        <a:latin typeface="Cambria Math" panose="02040503050406030204" pitchFamily="18" charset="0"/>
                        <a:ea typeface="Cambria Math" panose="02040503050406030204" pitchFamily="18" charset="0"/>
                      </a:rPr>
                      <m:t>𝑠</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1</m:t>
                        </m:r>
                      </m:num>
                      <m:den>
                        <m:r>
                          <a:rPr lang="en-US" sz="2800" b="0" i="1" dirty="0" smtClean="0">
                            <a:latin typeface="Cambria Math" panose="02040503050406030204" pitchFamily="18" charset="0"/>
                            <a:ea typeface="Cambria Math" panose="02040503050406030204" pitchFamily="18" charset="0"/>
                          </a:rPr>
                          <m:t>𝐿</m:t>
                        </m:r>
                        <m:r>
                          <a:rPr lang="en-US" sz="2800" i="1" dirty="0">
                            <a:latin typeface="Cambria Math" panose="02040503050406030204" pitchFamily="18" charset="0"/>
                            <a:ea typeface="Cambria Math" panose="02040503050406030204" pitchFamily="18" charset="0"/>
                          </a:rPr>
                          <m:t>𝑠</m:t>
                        </m:r>
                      </m:den>
                    </m:f>
                  </m:oMath>
                </a14:m>
                <a:r>
                  <a:rPr lang="en-US" sz="2800" dirty="0">
                    <a:latin typeface="Cambria Math" panose="02040503050406030204" pitchFamily="18" charset="0"/>
                    <a:ea typeface="Cambria Math" panose="02040503050406030204" pitchFamily="18" charset="0"/>
                  </a:rPr>
                  <a:t> ,</a:t>
                </a:r>
              </a:p>
              <a:p>
                <a:r>
                  <a:rPr lang="en-US" sz="1400" dirty="0">
                    <a:latin typeface="Cambria Math" panose="02040503050406030204" pitchFamily="18" charset="0"/>
                    <a:ea typeface="Cambria Math" panose="02040503050406030204" pitchFamily="18" charset="0"/>
                  </a:rPr>
                  <a:t> </a:t>
                </a:r>
              </a:p>
              <a:p>
                <a:r>
                  <a:rPr lang="en-US" sz="2800" dirty="0">
                    <a:latin typeface="Cambria Math" panose="02040503050406030204" pitchFamily="18" charset="0"/>
                    <a:ea typeface="Cambria Math" panose="02040503050406030204" pitchFamily="18" charset="0"/>
                  </a:rPr>
                  <a:t>then </a:t>
                </a:r>
                <a14:m>
                  <m:oMath xmlns:m="http://schemas.openxmlformats.org/officeDocument/2006/math">
                    <m:sSub>
                      <m:sSubPr>
                        <m:ctrlPr>
                          <a:rPr lang="en-US" sz="2800" i="1" smtClean="0">
                            <a:solidFill>
                              <a:srgbClr val="0000FF"/>
                            </a:solidFill>
                            <a:latin typeface="Cambria Math" panose="02040503050406030204" pitchFamily="18" charset="0"/>
                            <a:ea typeface="Cambria Math" panose="02040503050406030204" pitchFamily="18" charset="0"/>
                          </a:rPr>
                        </m:ctrlPr>
                      </m:sSubPr>
                      <m:e>
                        <m:r>
                          <a:rPr lang="en-US" sz="2800" b="0" i="1" smtClean="0">
                            <a:solidFill>
                              <a:srgbClr val="0000FF"/>
                            </a:solidFill>
                            <a:latin typeface="Cambria Math" panose="02040503050406030204" pitchFamily="18" charset="0"/>
                            <a:ea typeface="Cambria Math" panose="02040503050406030204" pitchFamily="18" charset="0"/>
                          </a:rPr>
                          <m:t>𝑌</m:t>
                        </m:r>
                      </m:e>
                      <m:sub>
                        <m:r>
                          <a:rPr lang="en-US" sz="2800" b="0" i="1" smtClean="0">
                            <a:solidFill>
                              <a:srgbClr val="0000FF"/>
                            </a:solidFill>
                            <a:latin typeface="Cambria Math" panose="02040503050406030204" pitchFamily="18" charset="0"/>
                            <a:ea typeface="Cambria Math" panose="02040503050406030204" pitchFamily="18" charset="0"/>
                          </a:rPr>
                          <m:t>𝑖𝑛</m:t>
                        </m:r>
                      </m:sub>
                    </m:sSub>
                    <m:d>
                      <m:dPr>
                        <m:ctrlPr>
                          <a:rPr lang="en-US" sz="2800" b="0" i="1" smtClean="0">
                            <a:solidFill>
                              <a:srgbClr val="0000FF"/>
                            </a:solidFill>
                            <a:latin typeface="Cambria Math" panose="02040503050406030204" pitchFamily="18" charset="0"/>
                            <a:ea typeface="Cambria Math" panose="02040503050406030204" pitchFamily="18" charset="0"/>
                          </a:rPr>
                        </m:ctrlPr>
                      </m:dPr>
                      <m:e>
                        <m:r>
                          <a:rPr lang="en-US" sz="2800" b="0" i="1" smtClean="0">
                            <a:solidFill>
                              <a:srgbClr val="0000FF"/>
                            </a:solidFill>
                            <a:latin typeface="Cambria Math" panose="02040503050406030204" pitchFamily="18" charset="0"/>
                            <a:ea typeface="Cambria Math" panose="02040503050406030204" pitchFamily="18" charset="0"/>
                          </a:rPr>
                          <m:t>𝑗𝑤</m:t>
                        </m:r>
                      </m:e>
                    </m:d>
                    <m:r>
                      <a:rPr lang="en-US" sz="2800" b="0" i="1" smtClean="0">
                        <a:latin typeface="Cambria Math" panose="02040503050406030204" pitchFamily="18" charset="0"/>
                        <a:ea typeface="Cambria Math" panose="02040503050406030204" pitchFamily="18" charset="0"/>
                      </a:rPr>
                      <m:t>=</m:t>
                    </m:r>
                  </m:oMath>
                </a14:m>
                <a:r>
                  <a:rPr lang="en-US" sz="2800" dirty="0">
                    <a:latin typeface="Cambria Math" panose="02040503050406030204" pitchFamily="18" charset="0"/>
                    <a:ea typeface="Cambria Math" panose="02040503050406030204" pitchFamily="18" charset="0"/>
                  </a:rPr>
                  <a:t> </a:t>
                </a:r>
                <a14:m>
                  <m:oMath xmlns:m="http://schemas.openxmlformats.org/officeDocument/2006/math">
                    <m:f>
                      <m:fPr>
                        <m:ctrlPr>
                          <a:rPr lang="en-US" sz="280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𝑅</m:t>
                        </m:r>
                      </m:den>
                    </m:f>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𝑗𝑤𝑐</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𝑗𝑤𝑙</m:t>
                        </m:r>
                      </m:den>
                    </m:f>
                  </m:oMath>
                </a14:m>
                <a:r>
                  <a:rPr lang="en-US" sz="2800" dirty="0">
                    <a:latin typeface="Cambria Math" panose="02040503050406030204" pitchFamily="18" charset="0"/>
                    <a:ea typeface="Cambria Math" panose="02040503050406030204" pitchFamily="18" charset="0"/>
                  </a:rPr>
                  <a:t> </a:t>
                </a:r>
              </a:p>
              <a:p>
                <a:endParaRPr lang="en-US" sz="1400" dirty="0">
                  <a:solidFill>
                    <a:srgbClr val="0000FF"/>
                  </a:solidFill>
                  <a:latin typeface="Cambria Math" panose="02040503050406030204" pitchFamily="18" charset="0"/>
                  <a:ea typeface="Cambria Math" panose="02040503050406030204" pitchFamily="18" charset="0"/>
                </a:endParaRPr>
              </a:p>
              <a:p>
                <a:r>
                  <a:rPr lang="en-US" sz="2800" dirty="0">
                    <a:solidFill>
                      <a:srgbClr val="0000FF"/>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800" i="1" dirty="0" smtClean="0">
                            <a:solidFill>
                              <a:srgbClr val="0000FF"/>
                            </a:solidFill>
                            <a:latin typeface="Cambria Math" panose="02040503050406030204" pitchFamily="18" charset="0"/>
                            <a:ea typeface="Cambria Math" panose="02040503050406030204" pitchFamily="18" charset="0"/>
                          </a:rPr>
                        </m:ctrlPr>
                      </m:fPr>
                      <m:num>
                        <m:r>
                          <a:rPr lang="en-US" sz="2800" b="0" i="1" dirty="0" smtClean="0">
                            <a:solidFill>
                              <a:srgbClr val="0000FF"/>
                            </a:solidFill>
                            <a:latin typeface="Cambria Math" panose="02040503050406030204" pitchFamily="18" charset="0"/>
                            <a:ea typeface="Cambria Math" panose="02040503050406030204" pitchFamily="18" charset="0"/>
                          </a:rPr>
                          <m:t>1</m:t>
                        </m:r>
                      </m:num>
                      <m:den>
                        <m:r>
                          <a:rPr lang="en-US" sz="2800" b="0" i="1" dirty="0" smtClean="0">
                            <a:solidFill>
                              <a:srgbClr val="0000FF"/>
                            </a:solidFill>
                            <a:latin typeface="Cambria Math" panose="02040503050406030204" pitchFamily="18" charset="0"/>
                            <a:ea typeface="Cambria Math" panose="02040503050406030204" pitchFamily="18" charset="0"/>
                          </a:rPr>
                          <m:t>𝑅</m:t>
                        </m:r>
                      </m:den>
                    </m:f>
                    <m:r>
                      <a:rPr lang="en-US" sz="2800" b="0" i="1" dirty="0" smtClean="0">
                        <a:solidFill>
                          <a:srgbClr val="0000FF"/>
                        </a:solidFill>
                        <a:latin typeface="Cambria Math" panose="02040503050406030204" pitchFamily="18" charset="0"/>
                        <a:ea typeface="Cambria Math" panose="02040503050406030204" pitchFamily="18" charset="0"/>
                      </a:rPr>
                      <m:t>+</m:t>
                    </m:r>
                    <m:r>
                      <a:rPr lang="en-US" sz="2800" b="0" i="1" dirty="0" smtClean="0">
                        <a:solidFill>
                          <a:srgbClr val="0000FF"/>
                        </a:solidFill>
                        <a:latin typeface="Cambria Math" panose="02040503050406030204" pitchFamily="18" charset="0"/>
                        <a:ea typeface="Cambria Math" panose="02040503050406030204" pitchFamily="18" charset="0"/>
                      </a:rPr>
                      <m:t>𝑗</m:t>
                    </m:r>
                    <m:r>
                      <a:rPr lang="en-US" sz="2800" b="0" i="1" dirty="0" smtClean="0">
                        <a:solidFill>
                          <a:srgbClr val="0000FF"/>
                        </a:solidFill>
                        <a:latin typeface="Cambria Math" panose="02040503050406030204" pitchFamily="18" charset="0"/>
                        <a:ea typeface="Cambria Math" panose="02040503050406030204" pitchFamily="18" charset="0"/>
                      </a:rPr>
                      <m:t>(</m:t>
                    </m:r>
                    <m:r>
                      <a:rPr lang="en-US" sz="2800" b="0" i="1" dirty="0" smtClean="0">
                        <a:solidFill>
                          <a:srgbClr val="0000FF"/>
                        </a:solidFill>
                        <a:latin typeface="Cambria Math" panose="02040503050406030204" pitchFamily="18" charset="0"/>
                        <a:ea typeface="Cambria Math" panose="02040503050406030204" pitchFamily="18" charset="0"/>
                      </a:rPr>
                      <m:t>𝑤𝑐</m:t>
                    </m:r>
                    <m:r>
                      <a:rPr lang="en-US" sz="2800" b="0" i="1" dirty="0" smtClean="0">
                        <a:solidFill>
                          <a:srgbClr val="0000FF"/>
                        </a:solidFill>
                        <a:latin typeface="Cambria Math" panose="02040503050406030204" pitchFamily="18" charset="0"/>
                        <a:ea typeface="Cambria Math" panose="02040503050406030204" pitchFamily="18" charset="0"/>
                      </a:rPr>
                      <m:t>−</m:t>
                    </m:r>
                    <m:f>
                      <m:fPr>
                        <m:ctrlPr>
                          <a:rPr lang="en-US" sz="2800" b="0" i="1" dirty="0" smtClean="0">
                            <a:solidFill>
                              <a:srgbClr val="0000FF"/>
                            </a:solidFill>
                            <a:latin typeface="Cambria Math" panose="02040503050406030204" pitchFamily="18" charset="0"/>
                            <a:ea typeface="Cambria Math" panose="02040503050406030204" pitchFamily="18" charset="0"/>
                          </a:rPr>
                        </m:ctrlPr>
                      </m:fPr>
                      <m:num>
                        <m:r>
                          <a:rPr lang="en-US" sz="2800" b="0" i="1" dirty="0" smtClean="0">
                            <a:solidFill>
                              <a:srgbClr val="0000FF"/>
                            </a:solidFill>
                            <a:latin typeface="Cambria Math" panose="02040503050406030204" pitchFamily="18" charset="0"/>
                            <a:ea typeface="Cambria Math" panose="02040503050406030204" pitchFamily="18" charset="0"/>
                          </a:rPr>
                          <m:t>1</m:t>
                        </m:r>
                      </m:num>
                      <m:den>
                        <m:r>
                          <a:rPr lang="en-US" sz="2800" b="0" i="1" dirty="0" smtClean="0">
                            <a:solidFill>
                              <a:srgbClr val="0000FF"/>
                            </a:solidFill>
                            <a:latin typeface="Cambria Math" panose="02040503050406030204" pitchFamily="18" charset="0"/>
                            <a:ea typeface="Cambria Math" panose="02040503050406030204" pitchFamily="18" charset="0"/>
                          </a:rPr>
                          <m:t>𝑤𝐿</m:t>
                        </m:r>
                      </m:den>
                    </m:f>
                    <m:r>
                      <a:rPr lang="en-US" sz="2800" b="0" i="1" dirty="0" smtClean="0">
                        <a:solidFill>
                          <a:srgbClr val="0000FF"/>
                        </a:solidFill>
                        <a:latin typeface="Cambria Math" panose="02040503050406030204" pitchFamily="18" charset="0"/>
                        <a:ea typeface="Cambria Math" panose="02040503050406030204" pitchFamily="18" charset="0"/>
                      </a:rPr>
                      <m:t>)</m:t>
                    </m:r>
                  </m:oMath>
                </a14:m>
                <a:r>
                  <a:rPr lang="en-US" sz="2800" dirty="0">
                    <a:solidFill>
                      <a:srgbClr val="0000FF"/>
                    </a:solidFill>
                    <a:latin typeface="Cambria Math" panose="02040503050406030204" pitchFamily="18" charset="0"/>
                    <a:ea typeface="Cambria Math" panose="02040503050406030204" pitchFamily="18" charset="0"/>
                  </a:rPr>
                  <a:t> </a:t>
                </a:r>
                <a:endParaRPr lang="en-US" sz="2800" dirty="0">
                  <a:latin typeface="Cambria Math" panose="02040503050406030204" pitchFamily="18" charset="0"/>
                  <a:ea typeface="Cambria Math" panose="02040503050406030204" pitchFamily="18" charset="0"/>
                </a:endParaRPr>
              </a:p>
            </p:txBody>
          </p:sp>
        </mc:Choice>
        <mc:Fallback xmlns="">
          <p:sp>
            <p:nvSpPr>
              <p:cNvPr id="44" name="Rectangle 43"/>
              <p:cNvSpPr>
                <a:spLocks noRot="1" noChangeAspect="1" noMove="1" noResize="1" noEditPoints="1" noAdjustHandles="1" noChangeArrowheads="1" noChangeShapeType="1" noTextEdit="1"/>
              </p:cNvSpPr>
              <p:nvPr/>
            </p:nvSpPr>
            <p:spPr>
              <a:xfrm>
                <a:off x="1215008" y="1261858"/>
                <a:ext cx="4669419" cy="2403800"/>
              </a:xfrm>
              <a:prstGeom prst="rect">
                <a:avLst/>
              </a:prstGeom>
              <a:blipFill>
                <a:blip r:embed="rId3"/>
                <a:stretch>
                  <a:fillRect l="-2611" b="-2030"/>
                </a:stretch>
              </a:blipFill>
            </p:spPr>
            <p:txBody>
              <a:bodyPr/>
              <a:lstStyle/>
              <a:p>
                <a:r>
                  <a:rPr lang="en-GB">
                    <a:noFill/>
                  </a:rPr>
                  <a:t> </a:t>
                </a:r>
              </a:p>
            </p:txBody>
          </p:sp>
        </mc:Fallback>
      </mc:AlternateContent>
      <p:grpSp>
        <p:nvGrpSpPr>
          <p:cNvPr id="2" name="Group 1"/>
          <p:cNvGrpSpPr/>
          <p:nvPr/>
        </p:nvGrpSpPr>
        <p:grpSpPr>
          <a:xfrm>
            <a:off x="5638934" y="960662"/>
            <a:ext cx="4725746" cy="1596909"/>
            <a:chOff x="6463138" y="1129611"/>
            <a:chExt cx="5395586" cy="2035852"/>
          </a:xfrm>
        </p:grpSpPr>
        <p:cxnSp>
          <p:nvCxnSpPr>
            <p:cNvPr id="10" name="Straight Connector 9"/>
            <p:cNvCxnSpPr/>
            <p:nvPr/>
          </p:nvCxnSpPr>
          <p:spPr>
            <a:xfrm>
              <a:off x="10300114" y="1813477"/>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0166867" y="1947947"/>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Freeform 41"/>
            <p:cNvSpPr>
              <a:spLocks/>
            </p:cNvSpPr>
            <p:nvPr/>
          </p:nvSpPr>
          <p:spPr bwMode="auto">
            <a:xfrm rot="5400000" flipV="1">
              <a:off x="11617523" y="1788706"/>
              <a:ext cx="176455" cy="291143"/>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13" name="Straight Connector 12"/>
            <p:cNvCxnSpPr/>
            <p:nvPr/>
          </p:nvCxnSpPr>
          <p:spPr>
            <a:xfrm flipH="1" flipV="1">
              <a:off x="7393575" y="1140835"/>
              <a:ext cx="4443728" cy="1275"/>
            </a:xfrm>
            <a:prstGeom prst="line">
              <a:avLst/>
            </a:prstGeom>
            <a:ln w="38100">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376907" y="3153084"/>
              <a:ext cx="4429287" cy="0"/>
            </a:xfrm>
            <a:prstGeom prst="line">
              <a:avLst/>
            </a:prstGeom>
            <a:ln w="38100">
              <a:solidFill>
                <a:schemeClr val="tx1"/>
              </a:solidFill>
              <a:head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63138" y="1438696"/>
              <a:ext cx="625492" cy="461665"/>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cxnSp>
          <p:nvCxnSpPr>
            <p:cNvPr id="16" name="Straight Connector 15"/>
            <p:cNvCxnSpPr/>
            <p:nvPr/>
          </p:nvCxnSpPr>
          <p:spPr>
            <a:xfrm flipV="1">
              <a:off x="10296512" y="1129611"/>
              <a:ext cx="0" cy="70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169078" y="2147596"/>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0189313" y="2277734"/>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0338650" y="2501326"/>
              <a:ext cx="0" cy="6610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11832760" y="1154702"/>
              <a:ext cx="0" cy="6548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reeform 41"/>
            <p:cNvSpPr>
              <a:spLocks/>
            </p:cNvSpPr>
            <p:nvPr/>
          </p:nvSpPr>
          <p:spPr bwMode="auto">
            <a:xfrm rot="5400000" flipV="1">
              <a:off x="11624925" y="1972760"/>
              <a:ext cx="176455" cy="291143"/>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2" name="Freeform 41"/>
            <p:cNvSpPr>
              <a:spLocks/>
            </p:cNvSpPr>
            <p:nvPr/>
          </p:nvSpPr>
          <p:spPr bwMode="auto">
            <a:xfrm rot="5400000" flipV="1">
              <a:off x="11614576" y="2159564"/>
              <a:ext cx="197153" cy="291143"/>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3" name="Freeform 41"/>
            <p:cNvSpPr>
              <a:spLocks/>
            </p:cNvSpPr>
            <p:nvPr/>
          </p:nvSpPr>
          <p:spPr bwMode="auto">
            <a:xfrm rot="5400000" flipV="1">
              <a:off x="11615321" y="2353521"/>
              <a:ext cx="178910" cy="274386"/>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4" name="Straight Connector 23"/>
            <p:cNvCxnSpPr>
              <a:endCxn id="23" idx="2"/>
            </p:cNvCxnSpPr>
            <p:nvPr/>
          </p:nvCxnSpPr>
          <p:spPr>
            <a:xfrm flipV="1">
              <a:off x="11832760" y="2580169"/>
              <a:ext cx="0" cy="5822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972843" y="1962930"/>
              <a:ext cx="417102" cy="369332"/>
            </a:xfrm>
            <a:prstGeom prst="rect">
              <a:avLst/>
            </a:prstGeom>
            <a:noFill/>
          </p:spPr>
          <p:txBody>
            <a:bodyPr wrap="none" rtlCol="0">
              <a:spAutoFit/>
            </a:bodyPr>
            <a:lstStyle/>
            <a:p>
              <a:r>
                <a:rPr lang="en-US" b="1" dirty="0">
                  <a:latin typeface="Cambria" panose="02040503050406030204" pitchFamily="18" charset="0"/>
                </a:rPr>
                <a:t>Ls</a:t>
              </a:r>
            </a:p>
          </p:txBody>
        </p:sp>
        <p:cxnSp>
          <p:nvCxnSpPr>
            <p:cNvPr id="27" name="Straight Connector 26"/>
            <p:cNvCxnSpPr/>
            <p:nvPr/>
          </p:nvCxnSpPr>
          <p:spPr>
            <a:xfrm flipH="1" flipV="1">
              <a:off x="8941581" y="1140835"/>
              <a:ext cx="0" cy="8500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8941581" y="2208201"/>
              <a:ext cx="0" cy="9542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8565345" y="1991923"/>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a:off x="8384368" y="2208201"/>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9730615" y="1990918"/>
              <a:ext cx="336952" cy="369332"/>
            </a:xfrm>
            <a:prstGeom prst="rect">
              <a:avLst/>
            </a:prstGeom>
            <a:noFill/>
          </p:spPr>
          <p:txBody>
            <a:bodyPr wrap="none" rtlCol="0">
              <a:spAutoFit/>
            </a:bodyPr>
            <a:lstStyle/>
            <a:p>
              <a:r>
                <a:rPr lang="en-US" b="1" dirty="0">
                  <a:latin typeface="Cambria" panose="02040503050406030204" pitchFamily="18" charset="0"/>
                </a:rPr>
                <a:t>R</a:t>
              </a:r>
            </a:p>
          </p:txBody>
        </p:sp>
        <mc:AlternateContent xmlns:mc="http://schemas.openxmlformats.org/markup-compatibility/2006" xmlns:a14="http://schemas.microsoft.com/office/drawing/2010/main">
          <mc:Choice Requires="a14">
            <p:sp>
              <p:nvSpPr>
                <p:cNvPr id="32" name="TextBox 31"/>
                <p:cNvSpPr txBox="1"/>
                <p:nvPr/>
              </p:nvSpPr>
              <p:spPr>
                <a:xfrm>
                  <a:off x="8001168" y="1777261"/>
                  <a:ext cx="495649"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𝑪𝒔</m:t>
                            </m:r>
                          </m:den>
                        </m:f>
                      </m:oMath>
                    </m:oMathPara>
                  </a14:m>
                  <a:endParaRPr lang="en-US" b="1" dirty="0">
                    <a:latin typeface="Cambria" panose="020405030504060302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001168" y="1777261"/>
                  <a:ext cx="495649" cy="612732"/>
                </a:xfrm>
                <a:prstGeom prst="rect">
                  <a:avLst/>
                </a:prstGeom>
                <a:blipFill>
                  <a:blip r:embed="rId4"/>
                  <a:stretch>
                    <a:fillRect b="-16456"/>
                  </a:stretch>
                </a:blipFill>
              </p:spPr>
              <p:txBody>
                <a:bodyPr/>
                <a:lstStyle/>
                <a:p>
                  <a:r>
                    <a:rPr lang="en-US">
                      <a:noFill/>
                    </a:rPr>
                    <a:t> </a:t>
                  </a:r>
                </a:p>
              </p:txBody>
            </p:sp>
          </mc:Fallback>
        </mc:AlternateContent>
        <p:cxnSp>
          <p:nvCxnSpPr>
            <p:cNvPr id="43" name="Straight Connector 42"/>
            <p:cNvCxnSpPr/>
            <p:nvPr/>
          </p:nvCxnSpPr>
          <p:spPr>
            <a:xfrm>
              <a:off x="10189313" y="2506541"/>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6" name="Right Arrow 45"/>
            <p:cNvSpPr/>
            <p:nvPr/>
          </p:nvSpPr>
          <p:spPr>
            <a:xfrm>
              <a:off x="6634777" y="2037731"/>
              <a:ext cx="716627" cy="291117"/>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7" name="Picture 46"/>
          <p:cNvPicPr>
            <a:picLocks noChangeAspect="1"/>
          </p:cNvPicPr>
          <p:nvPr/>
        </p:nvPicPr>
        <p:blipFill>
          <a:blip r:embed="rId5">
            <a:duotone>
              <a:prstClr val="black"/>
              <a:schemeClr val="accent6">
                <a:tint val="45000"/>
                <a:satMod val="400000"/>
              </a:schemeClr>
            </a:duotone>
            <a:lum bright="-20000" contrast="40000"/>
          </a:blip>
          <a:stretch>
            <a:fillRect/>
          </a:stretch>
        </p:blipFill>
        <p:spPr>
          <a:xfrm>
            <a:off x="1215008" y="4049333"/>
            <a:ext cx="4019609" cy="1024071"/>
          </a:xfrm>
          <a:prstGeom prst="rect">
            <a:avLst/>
          </a:prstGeom>
          <a:noFill/>
          <a:ln>
            <a:solidFill>
              <a:schemeClr val="bg1"/>
            </a:solidFill>
          </a:ln>
        </p:spPr>
      </p:pic>
      <p:pic>
        <p:nvPicPr>
          <p:cNvPr id="49" name="Picture 48"/>
          <p:cNvPicPr>
            <a:picLocks noChangeAspect="1"/>
          </p:cNvPicPr>
          <p:nvPr/>
        </p:nvPicPr>
        <p:blipFill>
          <a:blip r:embed="rId6">
            <a:lum bright="-20000" contrast="40000"/>
          </a:blip>
          <a:stretch>
            <a:fillRect/>
          </a:stretch>
        </p:blipFill>
        <p:spPr>
          <a:xfrm>
            <a:off x="1215008" y="5760432"/>
            <a:ext cx="9274656" cy="815342"/>
          </a:xfrm>
          <a:prstGeom prst="rect">
            <a:avLst/>
          </a:prstGeom>
          <a:noFill/>
        </p:spPr>
      </p:pic>
      <p:grpSp>
        <p:nvGrpSpPr>
          <p:cNvPr id="33" name="Group 32"/>
          <p:cNvGrpSpPr/>
          <p:nvPr/>
        </p:nvGrpSpPr>
        <p:grpSpPr>
          <a:xfrm>
            <a:off x="8989928" y="3665658"/>
            <a:ext cx="1275789" cy="1670062"/>
            <a:chOff x="7486430" y="3725822"/>
            <a:chExt cx="1275789" cy="1670062"/>
          </a:xfrm>
        </p:grpSpPr>
        <p:cxnSp>
          <p:nvCxnSpPr>
            <p:cNvPr id="34" name="Straight Connector 33"/>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999677"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591448" y="4816239"/>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rot="5045355">
              <a:off x="8276803" y="4319543"/>
              <a:ext cx="597782" cy="373051"/>
              <a:chOff x="7330002" y="3559017"/>
              <a:chExt cx="597782" cy="373051"/>
            </a:xfrm>
          </p:grpSpPr>
          <p:cxnSp>
            <p:nvCxnSpPr>
              <p:cNvPr id="41" name="Straight Connector 40"/>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486430" y="4129419"/>
              <a:ext cx="502063" cy="390948"/>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40" name="Right Arrow 39"/>
            <p:cNvSpPr/>
            <p:nvPr/>
          </p:nvSpPr>
          <p:spPr>
            <a:xfrm>
              <a:off x="7512653" y="4520367"/>
              <a:ext cx="575214" cy="246524"/>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8637316" y="3132330"/>
            <a:ext cx="1716560" cy="430887"/>
          </a:xfrm>
          <a:prstGeom prst="rect">
            <a:avLst/>
          </a:prstGeom>
          <a:noFill/>
        </p:spPr>
        <p:txBody>
          <a:bodyPr wrap="none" rtlCol="0">
            <a:spAutoFit/>
          </a:bodyPr>
          <a:lstStyle/>
          <a:p>
            <a:r>
              <a:rPr lang="en-US" sz="2200" b="1" u="sng" dirty="0">
                <a:solidFill>
                  <a:srgbClr val="C00000"/>
                </a:solidFill>
              </a:rPr>
              <a:t>At resonance</a:t>
            </a:r>
          </a:p>
        </p:txBody>
      </p:sp>
    </p:spTree>
    <p:extLst>
      <p:ext uri="{BB962C8B-B14F-4D97-AF65-F5344CB8AC3E}">
        <p14:creationId xmlns:p14="http://schemas.microsoft.com/office/powerpoint/2010/main" val="338646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8805" y="997565"/>
            <a:ext cx="9094923" cy="3016210"/>
          </a:xfrm>
          <a:prstGeom prst="rect">
            <a:avLst/>
          </a:prstGeom>
        </p:spPr>
        <p:txBody>
          <a:bodyPr wrap="square">
            <a:spAutoFit/>
          </a:bodyPr>
          <a:lstStyle/>
          <a:p>
            <a:pPr algn="just"/>
            <a:r>
              <a:rPr lang="en-US" sz="1900" dirty="0">
                <a:latin typeface="Cambria" panose="02040503050406030204" pitchFamily="18" charset="0"/>
              </a:rPr>
              <a:t>For the circuit shown, which represents the equivalent circuit of an amplifier circuit, given that RL=20K</a:t>
            </a:r>
            <a:r>
              <a:rPr lang="el-GR" sz="1900" dirty="0">
                <a:latin typeface="Cambria" panose="02040503050406030204" pitchFamily="18" charset="0"/>
              </a:rPr>
              <a:t>Ω</a:t>
            </a:r>
            <a:r>
              <a:rPr lang="en-US" sz="1900" dirty="0">
                <a:latin typeface="Cambria" panose="02040503050406030204" pitchFamily="18" charset="0"/>
              </a:rPr>
              <a:t>, gm=2ms, the magnitude of Vin is 0.1 V with f=10MHz. calculate the following:</a:t>
            </a:r>
          </a:p>
          <a:p>
            <a:pPr algn="just"/>
            <a:r>
              <a:rPr lang="en-US" sz="1900" dirty="0">
                <a:solidFill>
                  <a:srgbClr val="0000FF"/>
                </a:solidFill>
                <a:latin typeface="Cambria" panose="02040503050406030204" pitchFamily="18" charset="0"/>
              </a:rPr>
              <a:t>1- The magnitude of the output voltage across RL.</a:t>
            </a:r>
          </a:p>
          <a:p>
            <a:pPr algn="just"/>
            <a:r>
              <a:rPr lang="en-US" sz="1900" dirty="0">
                <a:solidFill>
                  <a:srgbClr val="0000FF"/>
                </a:solidFill>
                <a:latin typeface="Cambria" panose="02040503050406030204" pitchFamily="18" charset="0"/>
              </a:rPr>
              <a:t>2- Calculate the gain (</a:t>
            </a:r>
            <a:r>
              <a:rPr lang="en-US" sz="1900" dirty="0" err="1">
                <a:solidFill>
                  <a:srgbClr val="0000FF"/>
                </a:solidFill>
                <a:latin typeface="Cambria" panose="02040503050406030204" pitchFamily="18" charset="0"/>
              </a:rPr>
              <a:t>Vout</a:t>
            </a:r>
            <a:r>
              <a:rPr lang="en-US" sz="1900" dirty="0">
                <a:solidFill>
                  <a:srgbClr val="0000FF"/>
                </a:solidFill>
                <a:latin typeface="Cambria" panose="02040503050406030204" pitchFamily="18" charset="0"/>
              </a:rPr>
              <a:t> / Vin).</a:t>
            </a:r>
          </a:p>
          <a:p>
            <a:pPr algn="just"/>
            <a:r>
              <a:rPr lang="en-US" sz="1900" dirty="0">
                <a:solidFill>
                  <a:srgbClr val="0000FF"/>
                </a:solidFill>
                <a:latin typeface="Cambria" panose="02040503050406030204" pitchFamily="18" charset="0"/>
              </a:rPr>
              <a:t>3- In order to maximize the gain, an inductor will be connected to resonate with the capacitor at the         load side. Calculate the value of “L”, which is required to resonate with “c”.</a:t>
            </a:r>
          </a:p>
          <a:p>
            <a:pPr algn="just"/>
            <a:r>
              <a:rPr lang="en-US" sz="1900" dirty="0">
                <a:solidFill>
                  <a:srgbClr val="0000FF"/>
                </a:solidFill>
                <a:latin typeface="Cambria" panose="02040503050406030204" pitchFamily="18" charset="0"/>
              </a:rPr>
              <a:t>4- Calculate the output voltage after connecting the inductor “L”.</a:t>
            </a:r>
          </a:p>
          <a:p>
            <a:pPr algn="just"/>
            <a:r>
              <a:rPr lang="en-US" sz="1900" dirty="0">
                <a:solidFill>
                  <a:srgbClr val="0000FF"/>
                </a:solidFill>
                <a:latin typeface="Cambria" panose="02040503050406030204" pitchFamily="18" charset="0"/>
              </a:rPr>
              <a:t>5-Calculate the new gain.</a:t>
            </a:r>
          </a:p>
        </p:txBody>
      </p:sp>
      <p:sp>
        <p:nvSpPr>
          <p:cNvPr id="6" name="TextBox 5"/>
          <p:cNvSpPr txBox="1"/>
          <p:nvPr/>
        </p:nvSpPr>
        <p:spPr>
          <a:xfrm>
            <a:off x="678805" y="379399"/>
            <a:ext cx="2801793" cy="707886"/>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sz="4000" i="0" dirty="0"/>
              <a:t>Example -1</a:t>
            </a:r>
          </a:p>
        </p:txBody>
      </p:sp>
      <p:grpSp>
        <p:nvGrpSpPr>
          <p:cNvPr id="8" name="Group 7"/>
          <p:cNvGrpSpPr/>
          <p:nvPr/>
        </p:nvGrpSpPr>
        <p:grpSpPr>
          <a:xfrm>
            <a:off x="2409300" y="4143284"/>
            <a:ext cx="6948291" cy="2478927"/>
            <a:chOff x="2504191" y="3617073"/>
            <a:chExt cx="6948291" cy="2478927"/>
          </a:xfrm>
        </p:grpSpPr>
        <p:pic>
          <p:nvPicPr>
            <p:cNvPr id="5" name="Picture 4"/>
            <p:cNvPicPr>
              <a:picLocks noChangeAspect="1"/>
            </p:cNvPicPr>
            <p:nvPr/>
          </p:nvPicPr>
          <p:blipFill>
            <a:blip r:embed="rId2"/>
            <a:stretch>
              <a:fillRect/>
            </a:stretch>
          </p:blipFill>
          <p:spPr>
            <a:xfrm>
              <a:off x="2504191" y="3617073"/>
              <a:ext cx="6948291" cy="2478927"/>
            </a:xfrm>
            <a:prstGeom prst="rect">
              <a:avLst/>
            </a:prstGeom>
          </p:spPr>
        </p:pic>
        <p:sp>
          <p:nvSpPr>
            <p:cNvPr id="7" name="Rectangle 6"/>
            <p:cNvSpPr/>
            <p:nvPr/>
          </p:nvSpPr>
          <p:spPr>
            <a:xfrm>
              <a:off x="6750424" y="4213411"/>
              <a:ext cx="331694" cy="1243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802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2190" y="3010510"/>
            <a:ext cx="6146234" cy="430887"/>
          </a:xfrm>
          <a:prstGeom prst="rect">
            <a:avLst/>
          </a:prstGeom>
        </p:spPr>
        <p:txBody>
          <a:bodyPr wrap="none">
            <a:spAutoFit/>
          </a:bodyPr>
          <a:lstStyle/>
          <a:p>
            <a:pPr algn="just"/>
            <a:r>
              <a:rPr lang="en-US" sz="2200" dirty="0">
                <a:latin typeface="Cambria" panose="02040503050406030204" pitchFamily="18" charset="0"/>
              </a:rPr>
              <a:t>1- The magnitude of the output voltage across RL.</a:t>
            </a:r>
          </a:p>
        </p:txBody>
      </p:sp>
      <p:grpSp>
        <p:nvGrpSpPr>
          <p:cNvPr id="6" name="Group 5"/>
          <p:cNvGrpSpPr/>
          <p:nvPr/>
        </p:nvGrpSpPr>
        <p:grpSpPr>
          <a:xfrm>
            <a:off x="1604900" y="728242"/>
            <a:ext cx="6055910" cy="1978570"/>
            <a:chOff x="2504191" y="3617073"/>
            <a:chExt cx="6948291" cy="2478927"/>
          </a:xfrm>
        </p:grpSpPr>
        <p:pic>
          <p:nvPicPr>
            <p:cNvPr id="7" name="Picture 6"/>
            <p:cNvPicPr>
              <a:picLocks noChangeAspect="1"/>
            </p:cNvPicPr>
            <p:nvPr/>
          </p:nvPicPr>
          <p:blipFill>
            <a:blip r:embed="rId2"/>
            <a:stretch>
              <a:fillRect/>
            </a:stretch>
          </p:blipFill>
          <p:spPr>
            <a:xfrm>
              <a:off x="2504191" y="3617073"/>
              <a:ext cx="6948291" cy="2478927"/>
            </a:xfrm>
            <a:prstGeom prst="rect">
              <a:avLst/>
            </a:prstGeom>
          </p:spPr>
        </p:pic>
        <p:sp>
          <p:nvSpPr>
            <p:cNvPr id="8" name="Rectangle 7"/>
            <p:cNvSpPr/>
            <p:nvPr/>
          </p:nvSpPr>
          <p:spPr>
            <a:xfrm>
              <a:off x="6750424" y="4213411"/>
              <a:ext cx="331694" cy="1243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 name="TextBox 8"/>
              <p:cNvSpPr txBox="1"/>
              <p:nvPr/>
            </p:nvSpPr>
            <p:spPr>
              <a:xfrm>
                <a:off x="1525464" y="3534301"/>
                <a:ext cx="19524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𝒁</m:t>
                          </m:r>
                        </m:e>
                        <m:sub>
                          <m:r>
                            <a:rPr lang="en-US" sz="2000" b="1" i="1" smtClean="0">
                              <a:latin typeface="Cambria Math" panose="02040503050406030204" pitchFamily="18" charset="0"/>
                            </a:rPr>
                            <m:t>𝑳</m:t>
                          </m:r>
                        </m:sub>
                      </m:sSub>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𝒋𝒘</m:t>
                          </m:r>
                        </m:e>
                      </m:d>
                      <m:r>
                        <a:rPr lang="en-US" sz="2000" b="1" i="1" smtClean="0">
                          <a:latin typeface="Cambria Math" panose="02040503050406030204" pitchFamily="18" charset="0"/>
                        </a:rPr>
                        <m:t>=</m:t>
                      </m:r>
                      <m:r>
                        <a:rPr lang="en-US" sz="2000" b="1" i="1" smtClean="0">
                          <a:latin typeface="Cambria Math" panose="02040503050406030204" pitchFamily="18" charset="0"/>
                        </a:rPr>
                        <m:t>𝟑𝟗𝟕</m:t>
                      </m:r>
                      <m:r>
                        <a:rPr lang="en-US" sz="2000" b="1" i="1" smtClean="0">
                          <a:latin typeface="Cambria Math" panose="02040503050406030204" pitchFamily="18" charset="0"/>
                        </a:rPr>
                        <m:t>.</m:t>
                      </m:r>
                      <m:r>
                        <a:rPr lang="en-US" sz="2000" b="1" i="1" smtClean="0">
                          <a:latin typeface="Cambria Math" panose="02040503050406030204" pitchFamily="18" charset="0"/>
                        </a:rPr>
                        <m:t>𝟖</m:t>
                      </m:r>
                      <m:r>
                        <a:rPr lang="en-US" sz="2000" b="1" i="1" smtClean="0">
                          <a:latin typeface="Cambria Math" panose="02040503050406030204" pitchFamily="18" charset="0"/>
                        </a:rPr>
                        <m:t> </m:t>
                      </m:r>
                    </m:oMath>
                  </m:oMathPara>
                </a14:m>
                <a:endParaRPr lang="en-US" sz="20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1525464" y="3534301"/>
                <a:ext cx="1952458" cy="307777"/>
              </a:xfrm>
              <a:prstGeom prst="rect">
                <a:avLst/>
              </a:prstGeom>
              <a:blipFill>
                <a:blip r:embed="rId3"/>
                <a:stretch>
                  <a:fillRect l="-2492"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6849" y="3521714"/>
                <a:ext cx="9254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𝟖𝟖</m:t>
                      </m:r>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𝟗</m:t>
                          </m:r>
                        </m:e>
                        <m:sup>
                          <m:r>
                            <a:rPr lang="en-US" sz="2000" b="1" i="1" smtClean="0">
                              <a:latin typeface="Cambria Math" panose="02040503050406030204" pitchFamily="18" charset="0"/>
                            </a:rPr>
                            <m:t>𝒐</m:t>
                          </m:r>
                        </m:sup>
                      </m:sSup>
                    </m:oMath>
                  </m:oMathPara>
                </a14:m>
                <a:endParaRPr lang="en-US" sz="2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3506849" y="3521714"/>
                <a:ext cx="925446" cy="307777"/>
              </a:xfrm>
              <a:prstGeom prst="rect">
                <a:avLst/>
              </a:prstGeom>
              <a:blipFill>
                <a:blip r:embed="rId4"/>
                <a:stretch>
                  <a:fillRect l="-1316" r="-658"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318084" y="3524458"/>
                <a:ext cx="2324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sz="2000" b="1" i="1" smtClean="0">
                          <a:latin typeface="Cambria Math" panose="02040503050406030204" pitchFamily="18" charset="0"/>
                        </a:rPr>
                        <m:t>Ω</m:t>
                      </m:r>
                    </m:oMath>
                  </m:oMathPara>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4318084" y="3524458"/>
                <a:ext cx="232435" cy="307777"/>
              </a:xfrm>
              <a:prstGeom prst="rect">
                <a:avLst/>
              </a:prstGeom>
              <a:blipFill>
                <a:blip r:embed="rId5"/>
                <a:stretch>
                  <a:fillRect l="-23684" r="-28947" b="-5882"/>
                </a:stretch>
              </a:blipFill>
            </p:spPr>
            <p:txBody>
              <a:bodyPr/>
              <a:lstStyle/>
              <a:p>
                <a:r>
                  <a:rPr lang="en-US">
                    <a:noFill/>
                  </a:rPr>
                  <a:t> </a:t>
                </a:r>
              </a:p>
            </p:txBody>
          </p:sp>
        </mc:Fallback>
      </mc:AlternateContent>
      <p:grpSp>
        <p:nvGrpSpPr>
          <p:cNvPr id="19" name="Group 18"/>
          <p:cNvGrpSpPr/>
          <p:nvPr/>
        </p:nvGrpSpPr>
        <p:grpSpPr>
          <a:xfrm>
            <a:off x="3465326" y="3537645"/>
            <a:ext cx="638905" cy="290146"/>
            <a:chOff x="4422532" y="1630972"/>
            <a:chExt cx="638905" cy="290146"/>
          </a:xfrm>
        </p:grpSpPr>
        <p:cxnSp>
          <p:nvCxnSpPr>
            <p:cNvPr id="13" name="Straight Connector 12"/>
            <p:cNvCxnSpPr/>
            <p:nvPr/>
          </p:nvCxnSpPr>
          <p:spPr>
            <a:xfrm flipH="1">
              <a:off x="4422533" y="1630972"/>
              <a:ext cx="35168" cy="290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422532" y="1921118"/>
              <a:ext cx="6389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TextBox 19"/>
              <p:cNvSpPr txBox="1"/>
              <p:nvPr/>
            </p:nvSpPr>
            <p:spPr>
              <a:xfrm>
                <a:off x="1604900" y="4313672"/>
                <a:ext cx="59734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dirty="0" smtClean="0">
                              <a:latin typeface="Cambria Math" panose="02040503050406030204" pitchFamily="18" charset="0"/>
                            </a:rPr>
                          </m:ctrlPr>
                        </m:sSubPr>
                        <m:e>
                          <m:r>
                            <a:rPr lang="en-US" sz="2000" b="1" i="1" dirty="0" smtClean="0">
                              <a:latin typeface="Cambria Math" panose="02040503050406030204" pitchFamily="18" charset="0"/>
                            </a:rPr>
                            <m:t>𝑽</m:t>
                          </m:r>
                        </m:e>
                        <m:sub>
                          <m:r>
                            <a:rPr lang="en-US" sz="2000" b="1" i="1" dirty="0" smtClean="0">
                              <a:latin typeface="Cambria Math" panose="02040503050406030204" pitchFamily="18" charset="0"/>
                            </a:rPr>
                            <m:t>𝒐𝒖𝒕</m:t>
                          </m:r>
                        </m:sub>
                      </m:sSub>
                      <m:r>
                        <a:rPr lang="en-US" sz="2000" b="1" i="1" smtClean="0">
                          <a:latin typeface="Cambria Math" panose="02040503050406030204" pitchFamily="18" charset="0"/>
                        </a:rPr>
                        <m:t> </m:t>
                      </m:r>
                    </m:oMath>
                  </m:oMathPara>
                </a14:m>
                <a:endParaRPr lang="en-US" sz="20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1604900" y="4313672"/>
                <a:ext cx="597343" cy="307777"/>
              </a:xfrm>
              <a:prstGeom prst="rect">
                <a:avLst/>
              </a:prstGeom>
              <a:blipFill>
                <a:blip r:embed="rId6"/>
                <a:stretch>
                  <a:fillRect l="-9184" b="-16000"/>
                </a:stretch>
              </a:blipFill>
            </p:spPr>
            <p:txBody>
              <a:bodyPr/>
              <a:lstStyle/>
              <a:p>
                <a:r>
                  <a:rPr lang="en-US">
                    <a:noFill/>
                  </a:rPr>
                  <a:t> </a:t>
                </a:r>
              </a:p>
            </p:txBody>
          </p:sp>
        </mc:Fallback>
      </mc:AlternateContent>
      <p:cxnSp>
        <p:nvCxnSpPr>
          <p:cNvPr id="24" name="Straight Connector 23"/>
          <p:cNvCxnSpPr/>
          <p:nvPr/>
        </p:nvCxnSpPr>
        <p:spPr>
          <a:xfrm>
            <a:off x="2145048" y="4263679"/>
            <a:ext cx="0" cy="324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25464" y="4266406"/>
            <a:ext cx="0" cy="324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224483" y="4310945"/>
                <a:ext cx="410093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𝟎𝟎𝟐</m:t>
                      </m:r>
                      <m:r>
                        <a:rPr lang="en-US" sz="2000" b="1" i="1" smtClean="0">
                          <a:latin typeface="Cambria Math" panose="02040503050406030204" pitchFamily="18" charset="0"/>
                        </a:rPr>
                        <m:t>∗</m:t>
                      </m:r>
                      <m:r>
                        <a:rPr lang="en-US" sz="2000" b="1" i="1" smtClean="0">
                          <a:latin typeface="Cambria Math" panose="02040503050406030204" pitchFamily="18" charset="0"/>
                        </a:rPr>
                        <m:t>𝟑𝟗𝟕</m:t>
                      </m:r>
                      <m:r>
                        <a:rPr lang="en-US" sz="2000" b="1" i="1" smtClean="0">
                          <a:latin typeface="Cambria Math" panose="02040503050406030204" pitchFamily="18" charset="0"/>
                        </a:rPr>
                        <m:t>.</m:t>
                      </m:r>
                      <m:r>
                        <a:rPr lang="en-US" sz="2000" b="1" i="1" smtClean="0">
                          <a:latin typeface="Cambria Math" panose="02040503050406030204" pitchFamily="18" charset="0"/>
                        </a:rPr>
                        <m:t>𝟖</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𝟎𝟕𝟗𝟔</m:t>
                      </m:r>
                      <m:r>
                        <a:rPr lang="en-US" sz="2000" b="1" i="1" smtClean="0">
                          <a:latin typeface="Cambria Math" panose="02040503050406030204" pitchFamily="18" charset="0"/>
                        </a:rPr>
                        <m:t> </m:t>
                      </m:r>
                      <m:r>
                        <a:rPr lang="en-US" sz="2000" b="1" i="1" smtClean="0">
                          <a:latin typeface="Cambria Math" panose="02040503050406030204" pitchFamily="18" charset="0"/>
                        </a:rPr>
                        <m:t>𝑽</m:t>
                      </m:r>
                      <m:r>
                        <a:rPr lang="en-US" sz="2000" b="1" i="1" smtClean="0">
                          <a:latin typeface="Cambria Math" panose="02040503050406030204" pitchFamily="18" charset="0"/>
                        </a:rPr>
                        <m:t> </m:t>
                      </m:r>
                    </m:oMath>
                  </m:oMathPara>
                </a14:m>
                <a:endParaRPr lang="en-US" sz="2000"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2224483" y="4310945"/>
                <a:ext cx="4100931" cy="307777"/>
              </a:xfrm>
              <a:prstGeom prst="rect">
                <a:avLst/>
              </a:prstGeom>
              <a:blipFill>
                <a:blip r:embed="rId7"/>
                <a:stretch>
                  <a:fillRect l="-297" b="-5882"/>
                </a:stretch>
              </a:blipFill>
            </p:spPr>
            <p:txBody>
              <a:bodyPr/>
              <a:lstStyle/>
              <a:p>
                <a:r>
                  <a:rPr lang="en-US">
                    <a:noFill/>
                  </a:rPr>
                  <a:t> </a:t>
                </a:r>
              </a:p>
            </p:txBody>
          </p:sp>
        </mc:Fallback>
      </mc:AlternateContent>
      <p:sp>
        <p:nvSpPr>
          <p:cNvPr id="28" name="Rectangle 27"/>
          <p:cNvSpPr/>
          <p:nvPr/>
        </p:nvSpPr>
        <p:spPr>
          <a:xfrm>
            <a:off x="1041786" y="5009545"/>
            <a:ext cx="4176015" cy="430887"/>
          </a:xfrm>
          <a:prstGeom prst="rect">
            <a:avLst/>
          </a:prstGeom>
        </p:spPr>
        <p:txBody>
          <a:bodyPr wrap="none">
            <a:spAutoFit/>
          </a:bodyPr>
          <a:lstStyle/>
          <a:p>
            <a:pPr algn="just"/>
            <a:r>
              <a:rPr lang="en-US" sz="2200" dirty="0">
                <a:latin typeface="Cambria" panose="02040503050406030204" pitchFamily="18" charset="0"/>
              </a:rPr>
              <a:t>2- Calculate the gain (</a:t>
            </a:r>
            <a:r>
              <a:rPr lang="en-US" sz="2200" dirty="0" err="1">
                <a:latin typeface="Cambria" panose="02040503050406030204" pitchFamily="18" charset="0"/>
              </a:rPr>
              <a:t>Vout</a:t>
            </a:r>
            <a:r>
              <a:rPr lang="en-US" sz="2200" dirty="0">
                <a:latin typeface="Cambria" panose="02040503050406030204" pitchFamily="18" charset="0"/>
              </a:rPr>
              <a:t> / Vin).</a:t>
            </a:r>
          </a:p>
        </p:txBody>
      </p:sp>
      <mc:AlternateContent xmlns:mc="http://schemas.openxmlformats.org/markup-compatibility/2006" xmlns:a14="http://schemas.microsoft.com/office/drawing/2010/main">
        <mc:Choice Requires="a14">
          <p:sp>
            <p:nvSpPr>
              <p:cNvPr id="29" name="TextBox 28"/>
              <p:cNvSpPr txBox="1"/>
              <p:nvPr/>
            </p:nvSpPr>
            <p:spPr>
              <a:xfrm>
                <a:off x="2153886" y="5551523"/>
                <a:ext cx="3219023"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𝑮𝒂𝒊𝒏</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a:latin typeface="Cambria Math" panose="02040503050406030204" pitchFamily="18" charset="0"/>
                            </a:rPr>
                            <m:t>𝟎𝟕𝟗𝟔</m:t>
                          </m:r>
                        </m:num>
                        <m:den>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𝟏</m:t>
                          </m:r>
                        </m:den>
                      </m:f>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𝟕𝟗𝟔</m:t>
                      </m:r>
                      <m:r>
                        <a:rPr lang="en-US" sz="2000" b="1" i="1" smtClean="0">
                          <a:latin typeface="Cambria Math" panose="02040503050406030204" pitchFamily="18" charset="0"/>
                        </a:rPr>
                        <m:t>  </m:t>
                      </m:r>
                    </m:oMath>
                  </m:oMathPara>
                </a14:m>
                <a:endParaRPr lang="en-US" sz="20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2153886" y="5551523"/>
                <a:ext cx="3219023" cy="57823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080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6621" y="440949"/>
            <a:ext cx="4802151" cy="1713253"/>
          </a:xfrm>
          <a:prstGeom prst="rect">
            <a:avLst/>
          </a:prstGeom>
        </p:spPr>
      </p:pic>
      <p:sp>
        <p:nvSpPr>
          <p:cNvPr id="5" name="Rectangle 4"/>
          <p:cNvSpPr/>
          <p:nvPr/>
        </p:nvSpPr>
        <p:spPr>
          <a:xfrm>
            <a:off x="544378" y="2329417"/>
            <a:ext cx="8036913" cy="384721"/>
          </a:xfrm>
          <a:prstGeom prst="rect">
            <a:avLst/>
          </a:prstGeom>
        </p:spPr>
        <p:txBody>
          <a:bodyPr wrap="square">
            <a:spAutoFit/>
          </a:bodyPr>
          <a:lstStyle/>
          <a:p>
            <a:pPr lvl="0" algn="just"/>
            <a:r>
              <a:rPr lang="en-US" sz="1900" dirty="0">
                <a:latin typeface="Cambria" panose="02040503050406030204" pitchFamily="18" charset="0"/>
              </a:rPr>
              <a:t>3- Calculate the value of “L”, which is required to resonate with “c”.</a:t>
            </a:r>
          </a:p>
        </p:txBody>
      </p:sp>
      <mc:AlternateContent xmlns:mc="http://schemas.openxmlformats.org/markup-compatibility/2006" xmlns:a14="http://schemas.microsoft.com/office/drawing/2010/main">
        <mc:Choice Requires="a14">
          <p:sp>
            <p:nvSpPr>
              <p:cNvPr id="7" name="TextBox 6"/>
              <p:cNvSpPr txBox="1"/>
              <p:nvPr/>
            </p:nvSpPr>
            <p:spPr>
              <a:xfrm>
                <a:off x="2828498" y="2972147"/>
                <a:ext cx="2922017" cy="6467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𝑳</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𝟏</m:t>
                          </m:r>
                        </m:num>
                        <m:den>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𝒘</m:t>
                              </m:r>
                            </m:e>
                            <m:sub>
                              <m:r>
                                <a:rPr lang="en-US" sz="2000" b="1" i="1" smtClean="0">
                                  <a:latin typeface="Cambria Math" panose="02040503050406030204" pitchFamily="18" charset="0"/>
                                </a:rPr>
                                <m:t>𝒓</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𝑪</m:t>
                          </m:r>
                        </m:den>
                      </m:f>
                      <m:r>
                        <a:rPr lang="en-US" sz="2000" b="1" i="1" smtClean="0">
                          <a:latin typeface="Cambria Math" panose="02040503050406030204" pitchFamily="18" charset="0"/>
                        </a:rPr>
                        <m:t>=</m:t>
                      </m:r>
                      <m:r>
                        <a:rPr lang="en-US" sz="2000" b="1" i="1" smtClean="0">
                          <a:latin typeface="Cambria Math" panose="02040503050406030204" pitchFamily="18" charset="0"/>
                        </a:rPr>
                        <m:t>𝟔</m:t>
                      </m:r>
                      <m:r>
                        <a:rPr lang="en-US" sz="2000" b="1" i="1" smtClean="0">
                          <a:latin typeface="Cambria Math" panose="02040503050406030204" pitchFamily="18" charset="0"/>
                        </a:rPr>
                        <m:t>.</m:t>
                      </m:r>
                      <m:r>
                        <a:rPr lang="en-US" sz="2000" b="1" i="1" smtClean="0">
                          <a:latin typeface="Cambria Math" panose="02040503050406030204" pitchFamily="18" charset="0"/>
                        </a:rPr>
                        <m:t>𝟑𝟑</m:t>
                      </m:r>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𝟏𝟎</m:t>
                          </m:r>
                        </m:e>
                        <m:sup>
                          <m:r>
                            <a:rPr lang="en-US" sz="2000" b="1" i="1" smtClean="0">
                              <a:latin typeface="Cambria Math" panose="02040503050406030204" pitchFamily="18" charset="0"/>
                            </a:rPr>
                            <m:t>−</m:t>
                          </m:r>
                          <m:r>
                            <a:rPr lang="en-US" sz="2000" b="1" i="1" smtClean="0">
                              <a:latin typeface="Cambria Math" panose="02040503050406030204" pitchFamily="18" charset="0"/>
                            </a:rPr>
                            <m:t>𝟔</m:t>
                          </m:r>
                        </m:sup>
                      </m:sSup>
                      <m:r>
                        <a:rPr lang="en-US" sz="2000" b="1" i="1" smtClean="0">
                          <a:latin typeface="Cambria Math" panose="02040503050406030204" pitchFamily="18" charset="0"/>
                        </a:rPr>
                        <m:t>𝑯</m:t>
                      </m:r>
                    </m:oMath>
                  </m:oMathPara>
                </a14:m>
                <a:endParaRPr lang="en-US"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2828498" y="2972147"/>
                <a:ext cx="2922017" cy="6467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10780" y="2931495"/>
                <a:ext cx="1435970" cy="7280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b="1" i="1" smtClean="0">
                              <a:solidFill>
                                <a:prstClr val="black"/>
                              </a:solidFill>
                              <a:latin typeface="Cambria Math" panose="02040503050406030204" pitchFamily="18" charset="0"/>
                            </a:rPr>
                          </m:ctrlPr>
                        </m:sSubSupPr>
                        <m:e>
                          <m:r>
                            <a:rPr lang="en-US" sz="2000" b="1" i="1">
                              <a:solidFill>
                                <a:prstClr val="black"/>
                              </a:solidFill>
                              <a:latin typeface="Cambria Math" panose="02040503050406030204" pitchFamily="18" charset="0"/>
                            </a:rPr>
                            <m:t>𝒘</m:t>
                          </m:r>
                        </m:e>
                        <m:sub>
                          <m:r>
                            <a:rPr lang="en-US" sz="2000" b="1" i="1" smtClean="0">
                              <a:solidFill>
                                <a:prstClr val="black"/>
                              </a:solidFill>
                              <a:latin typeface="Cambria Math" panose="02040503050406030204" pitchFamily="18" charset="0"/>
                            </a:rPr>
                            <m:t>𝒓</m:t>
                          </m:r>
                        </m:sub>
                        <m:sup/>
                      </m:sSubSup>
                      <m:r>
                        <a:rPr lang="en-US" sz="2000" b="1" i="1">
                          <a:solidFill>
                            <a:prstClr val="black"/>
                          </a:solidFill>
                          <a:latin typeface="Cambria Math" panose="02040503050406030204" pitchFamily="18" charset="0"/>
                        </a:rPr>
                        <m:t>=</m:t>
                      </m:r>
                      <m:f>
                        <m:fPr>
                          <m:ctrlPr>
                            <a:rPr lang="en-US" sz="2000" b="1" i="1">
                              <a:solidFill>
                                <a:prstClr val="black"/>
                              </a:solidFill>
                              <a:latin typeface="Cambria Math" panose="02040503050406030204" pitchFamily="18" charset="0"/>
                            </a:rPr>
                          </m:ctrlPr>
                        </m:fPr>
                        <m:num>
                          <m:r>
                            <a:rPr lang="en-US" sz="2000" b="1" i="1">
                              <a:solidFill>
                                <a:prstClr val="black"/>
                              </a:solidFill>
                              <a:latin typeface="Cambria Math" panose="02040503050406030204" pitchFamily="18" charset="0"/>
                            </a:rPr>
                            <m:t>𝟏</m:t>
                          </m:r>
                        </m:num>
                        <m:den>
                          <m:rad>
                            <m:radPr>
                              <m:degHide m:val="on"/>
                              <m:ctrlPr>
                                <a:rPr lang="en-US" sz="2000" b="1" i="1" smtClean="0">
                                  <a:solidFill>
                                    <a:prstClr val="black"/>
                                  </a:solidFill>
                                  <a:latin typeface="Cambria Math" panose="02040503050406030204" pitchFamily="18" charset="0"/>
                                </a:rPr>
                              </m:ctrlPr>
                            </m:radPr>
                            <m:deg/>
                            <m:e>
                              <m:r>
                                <a:rPr lang="en-US" sz="2000" b="1" i="1" smtClean="0">
                                  <a:solidFill>
                                    <a:prstClr val="black"/>
                                  </a:solidFill>
                                  <a:latin typeface="Cambria Math" panose="02040503050406030204" pitchFamily="18" charset="0"/>
                                </a:rPr>
                                <m:t>𝑳𝑪</m:t>
                              </m:r>
                            </m:e>
                          </m:rad>
                        </m:den>
                      </m:f>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810780" y="2931495"/>
                <a:ext cx="1435970" cy="728084"/>
              </a:xfrm>
              <a:prstGeom prst="rect">
                <a:avLst/>
              </a:prstGeom>
              <a:blipFill>
                <a:blip r:embed="rId4"/>
                <a:stretch>
                  <a:fillRect/>
                </a:stretch>
              </a:blipFill>
            </p:spPr>
            <p:txBody>
              <a:bodyPr/>
              <a:lstStyle/>
              <a:p>
                <a:r>
                  <a:rPr lang="en-US">
                    <a:noFill/>
                  </a:rPr>
                  <a:t> </a:t>
                </a:r>
              </a:p>
            </p:txBody>
          </p:sp>
        </mc:Fallback>
      </mc:AlternateContent>
      <p:sp>
        <p:nvSpPr>
          <p:cNvPr id="10" name="Rectangle 9"/>
          <p:cNvSpPr/>
          <p:nvPr/>
        </p:nvSpPr>
        <p:spPr>
          <a:xfrm>
            <a:off x="544378" y="3899844"/>
            <a:ext cx="7046015" cy="369332"/>
          </a:xfrm>
          <a:prstGeom prst="rect">
            <a:avLst/>
          </a:prstGeom>
        </p:spPr>
        <p:txBody>
          <a:bodyPr wrap="square">
            <a:spAutoFit/>
          </a:bodyPr>
          <a:lstStyle/>
          <a:p>
            <a:pPr algn="just"/>
            <a:r>
              <a:rPr lang="en-US" dirty="0">
                <a:latin typeface="Cambria" panose="02040503050406030204" pitchFamily="18" charset="0"/>
              </a:rPr>
              <a:t>4- Calculate the output voltage after connecting the inductor “L”.</a:t>
            </a:r>
          </a:p>
        </p:txBody>
      </p:sp>
      <mc:AlternateContent xmlns:mc="http://schemas.openxmlformats.org/markup-compatibility/2006" xmlns:a14="http://schemas.microsoft.com/office/drawing/2010/main">
        <mc:Choice Requires="a14">
          <p:sp>
            <p:nvSpPr>
              <p:cNvPr id="11" name="TextBox 10"/>
              <p:cNvSpPr txBox="1"/>
              <p:nvPr/>
            </p:nvSpPr>
            <p:spPr>
              <a:xfrm>
                <a:off x="1791867" y="4563143"/>
                <a:ext cx="59734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dirty="0" smtClean="0">
                              <a:latin typeface="Cambria Math" panose="02040503050406030204" pitchFamily="18" charset="0"/>
                            </a:rPr>
                          </m:ctrlPr>
                        </m:sSubPr>
                        <m:e>
                          <m:r>
                            <a:rPr lang="en-US" sz="2000" b="1" i="1" dirty="0" smtClean="0">
                              <a:latin typeface="Cambria Math" panose="02040503050406030204" pitchFamily="18" charset="0"/>
                            </a:rPr>
                            <m:t>𝑽</m:t>
                          </m:r>
                        </m:e>
                        <m:sub>
                          <m:r>
                            <a:rPr lang="en-US" sz="2000" b="1" i="1" dirty="0" smtClean="0">
                              <a:latin typeface="Cambria Math" panose="02040503050406030204" pitchFamily="18" charset="0"/>
                            </a:rPr>
                            <m:t>𝒐𝒖𝒕</m:t>
                          </m:r>
                        </m:sub>
                      </m:sSub>
                      <m:r>
                        <a:rPr lang="en-US" sz="2000" b="1" i="1" smtClean="0">
                          <a:latin typeface="Cambria Math" panose="02040503050406030204" pitchFamily="18" charset="0"/>
                        </a:rPr>
                        <m:t> </m:t>
                      </m:r>
                    </m:oMath>
                  </m:oMathPara>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1791867" y="4563143"/>
                <a:ext cx="597343" cy="307777"/>
              </a:xfrm>
              <a:prstGeom prst="rect">
                <a:avLst/>
              </a:prstGeom>
              <a:blipFill>
                <a:blip r:embed="rId5"/>
                <a:stretch>
                  <a:fillRect l="-10204" b="-16000"/>
                </a:stretch>
              </a:blipFill>
            </p:spPr>
            <p:txBody>
              <a:bodyPr/>
              <a:lstStyle/>
              <a:p>
                <a:r>
                  <a:rPr lang="en-US">
                    <a:noFill/>
                  </a:rPr>
                  <a:t> </a:t>
                </a:r>
              </a:p>
            </p:txBody>
          </p:sp>
        </mc:Fallback>
      </mc:AlternateContent>
      <p:cxnSp>
        <p:nvCxnSpPr>
          <p:cNvPr id="12" name="Straight Connector 11"/>
          <p:cNvCxnSpPr/>
          <p:nvPr/>
        </p:nvCxnSpPr>
        <p:spPr>
          <a:xfrm>
            <a:off x="2332015" y="4513150"/>
            <a:ext cx="0" cy="324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12431" y="4515877"/>
            <a:ext cx="0" cy="324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2411450" y="4560416"/>
                <a:ext cx="344793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𝟎𝟎𝟐</m:t>
                      </m:r>
                      <m:r>
                        <a:rPr lang="en-US" sz="2000" b="1" i="1" smtClean="0">
                          <a:latin typeface="Cambria Math" panose="02040503050406030204" pitchFamily="18" charset="0"/>
                        </a:rPr>
                        <m:t>∗</m:t>
                      </m:r>
                      <m:r>
                        <a:rPr lang="en-US" sz="2000" b="1" i="1" smtClean="0">
                          <a:latin typeface="Cambria Math" panose="02040503050406030204" pitchFamily="18" charset="0"/>
                        </a:rPr>
                        <m:t>𝟐𝟎𝟎𝟎𝟎</m:t>
                      </m:r>
                      <m:r>
                        <a:rPr lang="en-US" sz="2000" b="1" i="1" smtClean="0">
                          <a:latin typeface="Cambria Math" panose="02040503050406030204" pitchFamily="18" charset="0"/>
                        </a:rPr>
                        <m:t>=</m:t>
                      </m:r>
                      <m:r>
                        <a:rPr lang="en-US" sz="2000" b="1" i="1" smtClean="0">
                          <a:latin typeface="Cambria Math" panose="02040503050406030204" pitchFamily="18" charset="0"/>
                        </a:rPr>
                        <m:t>𝟒</m:t>
                      </m:r>
                      <m:r>
                        <a:rPr lang="en-US" sz="2000" b="1" i="1" smtClean="0">
                          <a:latin typeface="Cambria Math" panose="02040503050406030204" pitchFamily="18" charset="0"/>
                        </a:rPr>
                        <m:t> </m:t>
                      </m:r>
                      <m:r>
                        <a:rPr lang="en-US" sz="2000" b="1" i="1" smtClean="0">
                          <a:latin typeface="Cambria Math" panose="02040503050406030204" pitchFamily="18" charset="0"/>
                        </a:rPr>
                        <m:t>𝑽</m:t>
                      </m:r>
                      <m:r>
                        <a:rPr lang="en-US" sz="2000" b="1" i="1" smtClean="0">
                          <a:latin typeface="Cambria Math" panose="02040503050406030204" pitchFamily="18" charset="0"/>
                        </a:rPr>
                        <m:t> </m:t>
                      </m:r>
                    </m:oMath>
                  </m:oMathPara>
                </a14:m>
                <a:endParaRPr 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411450" y="4560416"/>
                <a:ext cx="3447931" cy="307777"/>
              </a:xfrm>
              <a:prstGeom prst="rect">
                <a:avLst/>
              </a:prstGeom>
              <a:blipFill>
                <a:blip r:embed="rId6"/>
                <a:stretch>
                  <a:fillRect l="-531" b="-5882"/>
                </a:stretch>
              </a:blipFill>
            </p:spPr>
            <p:txBody>
              <a:bodyPr/>
              <a:lstStyle/>
              <a:p>
                <a:r>
                  <a:rPr lang="en-US">
                    <a:noFill/>
                  </a:rPr>
                  <a:t> </a:t>
                </a:r>
              </a:p>
            </p:txBody>
          </p:sp>
        </mc:Fallback>
      </mc:AlternateContent>
      <p:grpSp>
        <p:nvGrpSpPr>
          <p:cNvPr id="18" name="Group 17"/>
          <p:cNvGrpSpPr/>
          <p:nvPr/>
        </p:nvGrpSpPr>
        <p:grpSpPr>
          <a:xfrm>
            <a:off x="6884377" y="702869"/>
            <a:ext cx="4536831" cy="1486090"/>
            <a:chOff x="6670247" y="2752423"/>
            <a:chExt cx="5336306" cy="1903823"/>
          </a:xfrm>
        </p:grpSpPr>
        <p:pic>
          <p:nvPicPr>
            <p:cNvPr id="15" name="Picture 14"/>
            <p:cNvPicPr>
              <a:picLocks noChangeAspect="1"/>
            </p:cNvPicPr>
            <p:nvPr/>
          </p:nvPicPr>
          <p:blipFill>
            <a:blip r:embed="rId2"/>
            <a:stretch>
              <a:fillRect/>
            </a:stretch>
          </p:blipFill>
          <p:spPr>
            <a:xfrm>
              <a:off x="6670247" y="2752423"/>
              <a:ext cx="5336306" cy="1903823"/>
            </a:xfrm>
            <a:prstGeom prst="rect">
              <a:avLst/>
            </a:prstGeom>
          </p:spPr>
        </p:pic>
        <p:sp>
          <p:nvSpPr>
            <p:cNvPr id="16" name="Rectangle 15"/>
            <p:cNvSpPr/>
            <p:nvPr/>
          </p:nvSpPr>
          <p:spPr>
            <a:xfrm>
              <a:off x="9821008" y="3216839"/>
              <a:ext cx="376604" cy="950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790820" y="3216839"/>
              <a:ext cx="704088" cy="950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p:nvSpPr>
        <p:spPr>
          <a:xfrm>
            <a:off x="8308895" y="232530"/>
            <a:ext cx="1723293" cy="400110"/>
          </a:xfrm>
          <a:prstGeom prst="rect">
            <a:avLst/>
          </a:prstGeom>
          <a:ln w="28575">
            <a:solidFill>
              <a:schemeClr val="tx1"/>
            </a:solidFill>
          </a:ln>
        </p:spPr>
        <p:txBody>
          <a:bodyPr wrap="square">
            <a:spAutoFit/>
          </a:bodyPr>
          <a:lstStyle/>
          <a:p>
            <a:pPr algn="just"/>
            <a:r>
              <a:rPr lang="en-US" sz="2000" b="1" dirty="0">
                <a:solidFill>
                  <a:srgbClr val="0000FF"/>
                </a:solidFill>
                <a:latin typeface="Cambria" panose="02040503050406030204" pitchFamily="18" charset="0"/>
              </a:rPr>
              <a:t>At resonance</a:t>
            </a:r>
          </a:p>
        </p:txBody>
      </p:sp>
      <p:sp>
        <p:nvSpPr>
          <p:cNvPr id="20" name="Rectangle 19"/>
          <p:cNvSpPr/>
          <p:nvPr/>
        </p:nvSpPr>
        <p:spPr>
          <a:xfrm>
            <a:off x="664722" y="5218622"/>
            <a:ext cx="2642903" cy="369332"/>
          </a:xfrm>
          <a:prstGeom prst="rect">
            <a:avLst/>
          </a:prstGeom>
        </p:spPr>
        <p:txBody>
          <a:bodyPr wrap="none">
            <a:spAutoFit/>
          </a:bodyPr>
          <a:lstStyle/>
          <a:p>
            <a:pPr algn="just"/>
            <a:r>
              <a:rPr lang="en-US" dirty="0">
                <a:latin typeface="Cambria" panose="02040503050406030204" pitchFamily="18" charset="0"/>
              </a:rPr>
              <a:t>5-Calculate the new gain.</a:t>
            </a:r>
          </a:p>
        </p:txBody>
      </p:sp>
      <mc:AlternateContent xmlns:mc="http://schemas.openxmlformats.org/markup-compatibility/2006" xmlns:a14="http://schemas.microsoft.com/office/drawing/2010/main">
        <mc:Choice Requires="a14">
          <p:sp>
            <p:nvSpPr>
              <p:cNvPr id="21" name="TextBox 20"/>
              <p:cNvSpPr txBox="1"/>
              <p:nvPr/>
            </p:nvSpPr>
            <p:spPr>
              <a:xfrm>
                <a:off x="2580290" y="5677861"/>
                <a:ext cx="2297809" cy="577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𝑮𝒂𝒊𝒏</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𝟒</m:t>
                          </m:r>
                        </m:num>
                        <m:den>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𝟏</m:t>
                          </m:r>
                        </m:den>
                      </m:f>
                      <m:r>
                        <a:rPr lang="en-US" sz="2000" b="1" i="1" smtClean="0">
                          <a:latin typeface="Cambria Math" panose="02040503050406030204" pitchFamily="18" charset="0"/>
                        </a:rPr>
                        <m:t>)=</m:t>
                      </m:r>
                      <m:r>
                        <a:rPr lang="en-US" sz="2000" b="1" i="1" smtClean="0">
                          <a:latin typeface="Cambria Math" panose="02040503050406030204" pitchFamily="18" charset="0"/>
                        </a:rPr>
                        <m:t>𝟒𝟎</m:t>
                      </m:r>
                      <m:r>
                        <a:rPr lang="en-US" sz="2000" b="1" i="1" smtClean="0">
                          <a:latin typeface="Cambria Math" panose="02040503050406030204" pitchFamily="18" charset="0"/>
                        </a:rPr>
                        <m:t> </m:t>
                      </m:r>
                    </m:oMath>
                  </m:oMathPara>
                </a14:m>
                <a:endParaRPr lang="en-US" sz="20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580290" y="5677861"/>
                <a:ext cx="2297809" cy="57714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21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73980" y="441572"/>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t>Example -2</a:t>
            </a:r>
          </a:p>
        </p:txBody>
      </p:sp>
      <p:sp>
        <p:nvSpPr>
          <p:cNvPr id="7" name="Rectangle 6"/>
          <p:cNvSpPr/>
          <p:nvPr/>
        </p:nvSpPr>
        <p:spPr>
          <a:xfrm>
            <a:off x="595314" y="1004007"/>
            <a:ext cx="7434446" cy="1200329"/>
          </a:xfrm>
          <a:prstGeom prst="rect">
            <a:avLst/>
          </a:prstGeom>
        </p:spPr>
        <p:txBody>
          <a:bodyPr wrap="square">
            <a:spAutoFit/>
          </a:bodyPr>
          <a:lstStyle/>
          <a:p>
            <a:r>
              <a:rPr lang="en-US" sz="2400" dirty="0">
                <a:solidFill>
                  <a:srgbClr val="C00000"/>
                </a:solidFill>
                <a:latin typeface="Cambria" panose="02040503050406030204" pitchFamily="18" charset="0"/>
              </a:rPr>
              <a:t>For the coupling circuit shown in the figure, find the following:</a:t>
            </a:r>
          </a:p>
          <a:p>
            <a:r>
              <a:rPr lang="en-US" sz="2400" dirty="0">
                <a:latin typeface="Cambria" panose="02040503050406030204" pitchFamily="18" charset="0"/>
              </a:rPr>
              <a:t>Y</a:t>
            </a:r>
            <a:r>
              <a:rPr lang="en-US" sz="2400" baseline="-25000" dirty="0">
                <a:latin typeface="Cambria" panose="02040503050406030204" pitchFamily="18" charset="0"/>
              </a:rPr>
              <a:t>in</a:t>
            </a:r>
            <a:r>
              <a:rPr lang="en-US" sz="2400" dirty="0">
                <a:latin typeface="Cambria" panose="02040503050406030204" pitchFamily="18" charset="0"/>
              </a:rPr>
              <a:t>( </a:t>
            </a:r>
            <a:r>
              <a:rPr lang="en-US" sz="2400" dirty="0" err="1">
                <a:latin typeface="Cambria" panose="02040503050406030204" pitchFamily="18" charset="0"/>
              </a:rPr>
              <a:t>jω</a:t>
            </a:r>
            <a:r>
              <a:rPr lang="en-US" sz="2400" dirty="0">
                <a:latin typeface="Cambria" panose="02040503050406030204" pitchFamily="18" charset="0"/>
              </a:rPr>
              <a:t> ) , </a:t>
            </a:r>
            <a:r>
              <a:rPr lang="en-US" sz="2400" dirty="0" err="1">
                <a:latin typeface="Cambria" panose="02040503050406030204" pitchFamily="18" charset="0"/>
              </a:rPr>
              <a:t>ω</a:t>
            </a:r>
            <a:r>
              <a:rPr lang="en-US" sz="2400" baseline="-25000" dirty="0" err="1">
                <a:latin typeface="Cambria" panose="02040503050406030204" pitchFamily="18" charset="0"/>
              </a:rPr>
              <a:t>r</a:t>
            </a:r>
            <a:r>
              <a:rPr lang="en-US" sz="2400" dirty="0">
                <a:latin typeface="Cambria" panose="02040503050406030204" pitchFamily="18" charset="0"/>
              </a:rPr>
              <a:t>  and Y</a:t>
            </a:r>
            <a:r>
              <a:rPr lang="en-US" sz="2400" baseline="-25000" dirty="0">
                <a:latin typeface="Cambria" panose="02040503050406030204" pitchFamily="18" charset="0"/>
              </a:rPr>
              <a:t>in</a:t>
            </a:r>
            <a:r>
              <a:rPr lang="en-US" sz="2400" dirty="0">
                <a:latin typeface="Cambria" panose="02040503050406030204" pitchFamily="18" charset="0"/>
              </a:rPr>
              <a:t>( </a:t>
            </a:r>
            <a:r>
              <a:rPr lang="en-US" sz="2400" dirty="0" err="1">
                <a:latin typeface="Cambria" panose="02040503050406030204" pitchFamily="18" charset="0"/>
              </a:rPr>
              <a:t>jω</a:t>
            </a:r>
            <a:r>
              <a:rPr lang="en-US" sz="2400" baseline="-25000" dirty="0" err="1">
                <a:latin typeface="Cambria" panose="02040503050406030204" pitchFamily="18" charset="0"/>
              </a:rPr>
              <a:t>r</a:t>
            </a:r>
            <a:r>
              <a:rPr lang="en-US" sz="2400" dirty="0">
                <a:latin typeface="Cambria" panose="02040503050406030204" pitchFamily="18" charset="0"/>
              </a:rPr>
              <a:t> ) .</a:t>
            </a:r>
          </a:p>
        </p:txBody>
      </p:sp>
      <p:grpSp>
        <p:nvGrpSpPr>
          <p:cNvPr id="3" name="Group 2"/>
          <p:cNvGrpSpPr/>
          <p:nvPr/>
        </p:nvGrpSpPr>
        <p:grpSpPr>
          <a:xfrm>
            <a:off x="7504139" y="2540958"/>
            <a:ext cx="3784008" cy="2266810"/>
            <a:chOff x="7204747" y="1056683"/>
            <a:chExt cx="3784008" cy="2266810"/>
          </a:xfrm>
        </p:grpSpPr>
        <p:sp>
          <p:nvSpPr>
            <p:cNvPr id="15" name="TextBox 14"/>
            <p:cNvSpPr txBox="1"/>
            <p:nvPr/>
          </p:nvSpPr>
          <p:spPr>
            <a:xfrm>
              <a:off x="8809526" y="1056683"/>
              <a:ext cx="336952" cy="369332"/>
            </a:xfrm>
            <a:prstGeom prst="rect">
              <a:avLst/>
            </a:prstGeom>
            <a:noFill/>
          </p:spPr>
          <p:txBody>
            <a:bodyPr wrap="none" rtlCol="0">
              <a:spAutoFit/>
            </a:bodyPr>
            <a:lstStyle/>
            <a:p>
              <a:r>
                <a:rPr lang="en-US" b="1" dirty="0">
                  <a:latin typeface="Cambria" panose="02040503050406030204" pitchFamily="18" charset="0"/>
                </a:rPr>
                <a:t>R</a:t>
              </a:r>
            </a:p>
          </p:txBody>
        </p:sp>
        <p:sp>
          <p:nvSpPr>
            <p:cNvPr id="28" name="TextBox 27"/>
            <p:cNvSpPr txBox="1"/>
            <p:nvPr/>
          </p:nvSpPr>
          <p:spPr>
            <a:xfrm>
              <a:off x="9871771" y="1084305"/>
              <a:ext cx="311304" cy="369332"/>
            </a:xfrm>
            <a:prstGeom prst="rect">
              <a:avLst/>
            </a:prstGeom>
            <a:noFill/>
          </p:spPr>
          <p:txBody>
            <a:bodyPr wrap="none" rtlCol="0">
              <a:spAutoFit/>
            </a:bodyPr>
            <a:lstStyle/>
            <a:p>
              <a:r>
                <a:rPr lang="en-US" b="1" dirty="0">
                  <a:latin typeface="Cambria" panose="02040503050406030204" pitchFamily="18" charset="0"/>
                </a:rPr>
                <a:t>L</a:t>
              </a:r>
            </a:p>
          </p:txBody>
        </p:sp>
        <p:grpSp>
          <p:nvGrpSpPr>
            <p:cNvPr id="2" name="Group 1"/>
            <p:cNvGrpSpPr/>
            <p:nvPr/>
          </p:nvGrpSpPr>
          <p:grpSpPr>
            <a:xfrm>
              <a:off x="7204747" y="1418957"/>
              <a:ext cx="3784008" cy="1904536"/>
              <a:chOff x="6274473" y="1418956"/>
              <a:chExt cx="4714282" cy="2249041"/>
            </a:xfrm>
          </p:grpSpPr>
          <p:cxnSp>
            <p:nvCxnSpPr>
              <p:cNvPr id="10" name="Straight Connector 9"/>
              <p:cNvCxnSpPr/>
              <p:nvPr/>
            </p:nvCxnSpPr>
            <p:spPr>
              <a:xfrm flipH="1">
                <a:off x="6828820" y="1624828"/>
                <a:ext cx="1364859"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9" idx="0"/>
              </p:cNvCxnSpPr>
              <p:nvPr/>
            </p:nvCxnSpPr>
            <p:spPr>
              <a:xfrm flipH="1">
                <a:off x="10216922" y="1662229"/>
                <a:ext cx="771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6828820" y="3596980"/>
                <a:ext cx="4159935"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598627" y="1624827"/>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580983" y="2710735"/>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41"/>
              <p:cNvSpPr>
                <a:spLocks/>
              </p:cNvSpPr>
              <p:nvPr/>
            </p:nvSpPr>
            <p:spPr bwMode="auto">
              <a:xfrm rot="-10800000" flipV="1">
                <a:off x="9451679" y="1459934"/>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7" name="Freeform 41"/>
              <p:cNvSpPr>
                <a:spLocks/>
              </p:cNvSpPr>
              <p:nvPr/>
            </p:nvSpPr>
            <p:spPr bwMode="auto">
              <a:xfrm rot="-10800000" flipV="1">
                <a:off x="9709715" y="146461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9" name="Freeform 41"/>
              <p:cNvSpPr>
                <a:spLocks/>
              </p:cNvSpPr>
              <p:nvPr/>
            </p:nvSpPr>
            <p:spPr bwMode="auto">
              <a:xfrm rot="-10800000" flipV="1">
                <a:off x="9958886" y="146930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0" name="Straight Connector 19"/>
              <p:cNvCxnSpPr/>
              <p:nvPr/>
            </p:nvCxnSpPr>
            <p:spPr>
              <a:xfrm flipV="1">
                <a:off x="8193679" y="1418956"/>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03242" y="1418956"/>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36556" y="1418956"/>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866984" y="1630887"/>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692553" y="1435625"/>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2"/>
              </p:cNvCxnSpPr>
              <p:nvPr/>
            </p:nvCxnSpPr>
            <p:spPr>
              <a:xfrm flipH="1" flipV="1">
                <a:off x="8932800" y="1624827"/>
                <a:ext cx="5188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7204747" y="2494457"/>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a:off x="7023770" y="2710735"/>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7992065" y="244493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𝑪</m:t>
                          </m:r>
                        </m:oMath>
                      </m:oMathPara>
                    </a14:m>
                    <a:endParaRPr lang="en-US" b="1" dirty="0">
                      <a:latin typeface="Cambria" panose="020405030504060302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992065" y="2444938"/>
                    <a:ext cx="380232" cy="369332"/>
                  </a:xfrm>
                  <a:prstGeom prst="rect">
                    <a:avLst/>
                  </a:prstGeom>
                  <a:blipFill>
                    <a:blip r:embed="rId3"/>
                    <a:stretch>
                      <a:fillRect r="-6000" b="-9615"/>
                    </a:stretch>
                  </a:blipFill>
                </p:spPr>
                <p:txBody>
                  <a:bodyPr/>
                  <a:lstStyle/>
                  <a:p>
                    <a:r>
                      <a:rPr lang="en-US">
                        <a:noFill/>
                      </a:rPr>
                      <a:t> </a:t>
                    </a:r>
                  </a:p>
                </p:txBody>
              </p:sp>
            </mc:Fallback>
          </mc:AlternateContent>
          <p:sp>
            <p:nvSpPr>
              <p:cNvPr id="30" name="TextBox 29"/>
              <p:cNvSpPr txBox="1"/>
              <p:nvPr/>
            </p:nvSpPr>
            <p:spPr>
              <a:xfrm>
                <a:off x="6274473" y="2101429"/>
                <a:ext cx="625492" cy="461665"/>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31" name="Right Arrow 30"/>
              <p:cNvSpPr/>
              <p:nvPr/>
            </p:nvSpPr>
            <p:spPr>
              <a:xfrm>
                <a:off x="6307143" y="2563094"/>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V="1">
                <a:off x="10988754" y="1671597"/>
                <a:ext cx="0" cy="19253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35" name="Picture 34"/>
          <p:cNvPicPr>
            <a:picLocks noChangeAspect="1"/>
          </p:cNvPicPr>
          <p:nvPr/>
        </p:nvPicPr>
        <p:blipFill>
          <a:blip r:embed="rId4">
            <a:lum bright="-20000" contrast="40000"/>
          </a:blip>
          <a:stretch>
            <a:fillRect/>
          </a:stretch>
        </p:blipFill>
        <p:spPr>
          <a:xfrm>
            <a:off x="660122" y="2249981"/>
            <a:ext cx="6327018" cy="1041656"/>
          </a:xfrm>
          <a:prstGeom prst="rect">
            <a:avLst/>
          </a:prstGeom>
        </p:spPr>
      </p:pic>
      <p:pic>
        <p:nvPicPr>
          <p:cNvPr id="36" name="Picture 35"/>
          <p:cNvPicPr>
            <a:picLocks noChangeAspect="1"/>
          </p:cNvPicPr>
          <p:nvPr/>
        </p:nvPicPr>
        <p:blipFill>
          <a:blip r:embed="rId5">
            <a:lum bright="-20000" contrast="40000"/>
          </a:blip>
          <a:stretch>
            <a:fillRect/>
          </a:stretch>
        </p:blipFill>
        <p:spPr>
          <a:xfrm>
            <a:off x="772230" y="3330063"/>
            <a:ext cx="4860977" cy="1206797"/>
          </a:xfrm>
          <a:prstGeom prst="rect">
            <a:avLst/>
          </a:prstGeom>
        </p:spPr>
      </p:pic>
      <p:pic>
        <p:nvPicPr>
          <p:cNvPr id="37" name="Picture 36"/>
          <p:cNvPicPr>
            <a:picLocks noChangeAspect="1"/>
          </p:cNvPicPr>
          <p:nvPr/>
        </p:nvPicPr>
        <p:blipFill rotWithShape="1">
          <a:blip r:embed="rId6">
            <a:lum bright="-20000" contrast="40000"/>
          </a:blip>
          <a:srcRect r="49888"/>
          <a:stretch/>
        </p:blipFill>
        <p:spPr>
          <a:xfrm>
            <a:off x="788961" y="5152229"/>
            <a:ext cx="2863572" cy="1019927"/>
          </a:xfrm>
          <a:prstGeom prst="rect">
            <a:avLst/>
          </a:prstGeom>
        </p:spPr>
      </p:pic>
      <p:sp>
        <p:nvSpPr>
          <p:cNvPr id="38" name="Rectangle 37"/>
          <p:cNvSpPr/>
          <p:nvPr/>
        </p:nvSpPr>
        <p:spPr>
          <a:xfrm>
            <a:off x="705683" y="4613712"/>
            <a:ext cx="2147254" cy="461665"/>
          </a:xfrm>
          <a:prstGeom prst="rect">
            <a:avLst/>
          </a:prstGeom>
        </p:spPr>
        <p:txBody>
          <a:bodyPr wrap="none">
            <a:spAutoFit/>
          </a:bodyPr>
          <a:lstStyle/>
          <a:p>
            <a:r>
              <a:rPr lang="en-US" sz="2400" b="1" dirty="0">
                <a:solidFill>
                  <a:srgbClr val="0000FF"/>
                </a:solidFill>
                <a:latin typeface="Cambria" panose="02040503050406030204" pitchFamily="18" charset="0"/>
              </a:rPr>
              <a:t>At Resonance.</a:t>
            </a:r>
          </a:p>
        </p:txBody>
      </p:sp>
      <p:pic>
        <p:nvPicPr>
          <p:cNvPr id="34" name="Picture 33"/>
          <p:cNvPicPr>
            <a:picLocks noChangeAspect="1"/>
          </p:cNvPicPr>
          <p:nvPr/>
        </p:nvPicPr>
        <p:blipFill rotWithShape="1">
          <a:blip r:embed="rId6">
            <a:lum bright="-20000" contrast="40000"/>
          </a:blip>
          <a:srcRect l="56959"/>
          <a:stretch/>
        </p:blipFill>
        <p:spPr>
          <a:xfrm>
            <a:off x="4250836" y="5250840"/>
            <a:ext cx="2459547" cy="1019927"/>
          </a:xfrm>
          <a:prstGeom prst="rect">
            <a:avLst/>
          </a:prstGeom>
          <a:noFill/>
          <a:ln w="28575">
            <a:noFill/>
          </a:ln>
        </p:spPr>
      </p:pic>
      <p:pic>
        <p:nvPicPr>
          <p:cNvPr id="39" name="Picture 38"/>
          <p:cNvPicPr>
            <a:picLocks noChangeAspect="1"/>
          </p:cNvPicPr>
          <p:nvPr/>
        </p:nvPicPr>
        <p:blipFill rotWithShape="1">
          <a:blip r:embed="rId5">
            <a:lum bright="-20000" contrast="40000"/>
          </a:blip>
          <a:srcRect r="61463"/>
          <a:stretch/>
        </p:blipFill>
        <p:spPr>
          <a:xfrm>
            <a:off x="9130745" y="5144390"/>
            <a:ext cx="1595375" cy="1027766"/>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7800834" y="5427440"/>
                <a:ext cx="159530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prstClr val="black"/>
                          </a:solidFill>
                          <a:latin typeface="Cambria Math" panose="02040503050406030204" pitchFamily="18" charset="0"/>
                        </a:rPr>
                        <m:t>𝒀</m:t>
                      </m:r>
                      <m:r>
                        <a:rPr lang="en-US" sz="2400" b="1" i="1" baseline="-25000" dirty="0">
                          <a:solidFill>
                            <a:prstClr val="black"/>
                          </a:solidFill>
                          <a:latin typeface="Cambria Math" panose="02040503050406030204" pitchFamily="18" charset="0"/>
                        </a:rPr>
                        <m:t>𝒊𝒏</m:t>
                      </m:r>
                      <m:r>
                        <a:rPr lang="en-US" sz="2400" b="1" i="1" dirty="0">
                          <a:solidFill>
                            <a:prstClr val="black"/>
                          </a:solidFill>
                          <a:latin typeface="Cambria Math" panose="02040503050406030204" pitchFamily="18" charset="0"/>
                        </a:rPr>
                        <m:t>( </m:t>
                      </m:r>
                      <m:r>
                        <a:rPr lang="en-US" sz="2400" b="1" i="1" dirty="0" err="1">
                          <a:solidFill>
                            <a:prstClr val="black"/>
                          </a:solidFill>
                          <a:latin typeface="Cambria Math" panose="02040503050406030204" pitchFamily="18" charset="0"/>
                        </a:rPr>
                        <m:t>𝒋</m:t>
                      </m:r>
                      <m:r>
                        <a:rPr lang="en-US" sz="2400" b="1" i="1" dirty="0" err="1">
                          <a:solidFill>
                            <a:prstClr val="black"/>
                          </a:solidFill>
                          <a:latin typeface="Cambria Math" panose="02040503050406030204" pitchFamily="18" charset="0"/>
                        </a:rPr>
                        <m:t>𝝎</m:t>
                      </m:r>
                      <m:r>
                        <a:rPr lang="en-US" sz="2400" b="1" i="1" baseline="-25000" dirty="0" err="1">
                          <a:solidFill>
                            <a:prstClr val="black"/>
                          </a:solidFill>
                          <a:latin typeface="Cambria Math" panose="02040503050406030204" pitchFamily="18" charset="0"/>
                        </a:rPr>
                        <m:t>𝒓</m:t>
                      </m:r>
                      <m:r>
                        <a:rPr lang="en-US" sz="2400" b="1" i="1" dirty="0">
                          <a:solidFill>
                            <a:prstClr val="black"/>
                          </a:solidFill>
                          <a:latin typeface="Cambria Math" panose="02040503050406030204" pitchFamily="18" charset="0"/>
                        </a:rPr>
                        <m:t> ) </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7800834" y="5427440"/>
                <a:ext cx="1595309" cy="461665"/>
              </a:xfrm>
              <a:prstGeom prst="rect">
                <a:avLst/>
              </a:prstGeom>
              <a:blipFill>
                <a:blip r:embed="rId7"/>
                <a:stretch>
                  <a:fillRect b="-17105"/>
                </a:stretch>
              </a:blipFill>
            </p:spPr>
            <p:txBody>
              <a:bodyPr/>
              <a:lstStyle/>
              <a:p>
                <a:r>
                  <a:rPr lang="en-GB">
                    <a:noFill/>
                  </a:rPr>
                  <a:t> </a:t>
                </a:r>
              </a:p>
            </p:txBody>
          </p:sp>
        </mc:Fallback>
      </mc:AlternateContent>
      <p:sp>
        <p:nvSpPr>
          <p:cNvPr id="6" name="Rectangle 5"/>
          <p:cNvSpPr/>
          <p:nvPr/>
        </p:nvSpPr>
        <p:spPr>
          <a:xfrm>
            <a:off x="7800834" y="5144390"/>
            <a:ext cx="3028845" cy="112637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88708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5FE36DD6C47448A3CBFB1BADCF4FE3" ma:contentTypeVersion="2" ma:contentTypeDescription="Create a new document." ma:contentTypeScope="" ma:versionID="7b1696c79dc6f61b53a8fb6d8fc307cc">
  <xsd:schema xmlns:xsd="http://www.w3.org/2001/XMLSchema" xmlns:xs="http://www.w3.org/2001/XMLSchema" xmlns:p="http://schemas.microsoft.com/office/2006/metadata/properties" xmlns:ns2="b62f0795-c210-4e71-b1b4-24a58bc169d4" targetNamespace="http://schemas.microsoft.com/office/2006/metadata/properties" ma:root="true" ma:fieldsID="d0fdc97d0e14884c3428e9f0e28ee0ca" ns2:_="">
    <xsd:import namespace="b62f0795-c210-4e71-b1b4-24a58bc169d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2f0795-c210-4e71-b1b4-24a58bc169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9FB533-F5FC-473E-A160-0DFEE74068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2f0795-c210-4e71-b1b4-24a58bc169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6DD510-F663-4F5F-99B3-C79303728BD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3294D05-B8C6-4276-8318-021BA62FE3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340</TotalTime>
  <Words>929</Words>
  <Application>Microsoft Office PowerPoint</Application>
  <PresentationFormat>Widescreen</PresentationFormat>
  <Paragraphs>147</Paragraphs>
  <Slides>18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Cambria</vt:lpstr>
      <vt:lpstr>Cambria Math</vt:lpstr>
      <vt:lpstr>Red Hat Display</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karim</dc:creator>
  <cp:lastModifiedBy>Muhammad Nadeem</cp:lastModifiedBy>
  <cp:revision>19</cp:revision>
  <dcterms:created xsi:type="dcterms:W3CDTF">2021-12-13T12:49:40Z</dcterms:created>
  <dcterms:modified xsi:type="dcterms:W3CDTF">2024-12-08T15:49:09Z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0x010100425FE36DD6C47448A3CBFB1BADCF4FE3</vt:lpwstr>
  </property>
</Properties>
</file>