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media/image17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75" r:id="rId2"/>
    <p:sldId id="259" r:id="rId3"/>
    <p:sldId id="260" r:id="rId4"/>
    <p:sldId id="261" r:id="rId5"/>
    <p:sldId id="262" r:id="rId6"/>
    <p:sldId id="277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55" autoAdjust="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B4343-410D-4114-8175-E2D7C9308D80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D8643-BD33-49CB-B3F5-37AD3743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72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6386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9430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9031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261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7C4E5-55F7-DB05-186B-06791E1D1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AA35ED-DF99-6958-28FA-33A93BB97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03DB0-5264-6061-D4B6-AE3D944FC83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6C615E-9D94-7E15-4EC3-69D6111D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636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491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BA51-D3EA-CD41-976F-9A9696589CDF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0023-A3E3-834F-9010-CB5F5E11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42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محتوى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D294A2-B090-43AF-AA10-0540AE1EA4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9831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722" y="0"/>
            <a:ext cx="12181936" cy="6857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978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0.pn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17.JP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355C0-BF01-6144-A099-893FC80747E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760023-A3E3-834F-9010-CB5F5E11C04E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154"/>
          <p:cNvSpPr>
            <a:spLocks noChangeArrowheads="1"/>
          </p:cNvSpPr>
          <p:nvPr/>
        </p:nvSpPr>
        <p:spPr bwMode="auto">
          <a:xfrm>
            <a:off x="905256" y="2917470"/>
            <a:ext cx="10076687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Mutual Inductance, Dot Convention, Differential Equations, and S Domain Model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Linear Circuit Analysis II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x-none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EE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CE</a:t>
            </a:r>
            <a:r>
              <a:rPr kumimoji="0" lang="x-none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20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12482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042416" y="274320"/>
            <a:ext cx="10539984" cy="871976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solidFill>
                  <a:srgbClr val="0033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Example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31503" y="1224008"/>
            <a:ext cx="10761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For the circuit shown, Find the input impedance Zin.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620339" y="2487045"/>
            <a:ext cx="2855525" cy="37513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87" t="7325" b="59385"/>
          <a:stretch/>
        </p:blipFill>
        <p:spPr>
          <a:xfrm rot="16200000">
            <a:off x="2043462" y="993150"/>
            <a:ext cx="855514" cy="30794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39" t="40659" b="6026"/>
          <a:stretch/>
        </p:blipFill>
        <p:spPr>
          <a:xfrm rot="16200000">
            <a:off x="3597673" y="1172336"/>
            <a:ext cx="826521" cy="451332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3" t="15698" r="48509" b="49712"/>
          <a:stretch/>
        </p:blipFill>
        <p:spPr>
          <a:xfrm rot="16200000">
            <a:off x="3016959" y="2855919"/>
            <a:ext cx="528035" cy="305341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108"/>
          <a:stretch/>
        </p:blipFill>
        <p:spPr>
          <a:xfrm rot="16200000">
            <a:off x="2578245" y="3186218"/>
            <a:ext cx="1158458" cy="458058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6464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219200" y="380355"/>
            <a:ext cx="10972800" cy="970013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solidFill>
                  <a:srgbClr val="0033CC"/>
                </a:solidFill>
              </a:rPr>
              <a:t>Example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88613" y="1403104"/>
            <a:ext cx="10761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the circuit shown, Find the input impedance Zin.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124816" y="2140203"/>
            <a:ext cx="3190910" cy="41880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87" t="7325" b="59385"/>
          <a:stretch/>
        </p:blipFill>
        <p:spPr>
          <a:xfrm rot="16200000">
            <a:off x="2075178" y="1109997"/>
            <a:ext cx="855514" cy="30794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30" t="41024" r="12051"/>
          <a:stretch/>
        </p:blipFill>
        <p:spPr>
          <a:xfrm rot="16200000">
            <a:off x="3310685" y="900057"/>
            <a:ext cx="656823" cy="5351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69" t="14500" r="41942" b="48897"/>
          <a:stretch/>
        </p:blipFill>
        <p:spPr>
          <a:xfrm rot="16200000">
            <a:off x="2310311" y="2817142"/>
            <a:ext cx="625437" cy="33196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0" t="6937" r="10724" b="23269"/>
          <a:stretch/>
        </p:blipFill>
        <p:spPr>
          <a:xfrm rot="16200000">
            <a:off x="2738448" y="3369942"/>
            <a:ext cx="915623" cy="450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41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060704" y="274320"/>
            <a:ext cx="7744968" cy="954107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solidFill>
                  <a:srgbClr val="0033CC"/>
                </a:solidFill>
              </a:rPr>
              <a:t>Example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22234" y="1013417"/>
            <a:ext cx="80273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For the circuit shown, Find the input impedance Zin(s). Consider the mutual inductance effect between L1 and L2 where the dots are at B and C.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076258" y="2774291"/>
            <a:ext cx="5156513" cy="2274888"/>
            <a:chOff x="6207617" y="3095897"/>
            <a:chExt cx="5576552" cy="228747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67" t="18811" r="20364" b="14800"/>
            <a:stretch/>
          </p:blipFill>
          <p:spPr>
            <a:xfrm>
              <a:off x="6207617" y="3361386"/>
              <a:ext cx="5576552" cy="2021983"/>
            </a:xfrm>
            <a:prstGeom prst="rect">
              <a:avLst/>
            </a:prstGeom>
          </p:spPr>
        </p:pic>
        <p:sp>
          <p:nvSpPr>
            <p:cNvPr id="2" name="Oval 1"/>
            <p:cNvSpPr/>
            <p:nvPr/>
          </p:nvSpPr>
          <p:spPr>
            <a:xfrm>
              <a:off x="9248503" y="3095897"/>
              <a:ext cx="261257" cy="265489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9845040" y="3095897"/>
              <a:ext cx="261257" cy="265489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69879" y="4668819"/>
                <a:ext cx="4179990" cy="760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  <m:r>
                        <a:rPr lang="en-US" sz="2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sz="2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22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2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2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e>
                                <m:sub>
                                  <m:r>
                                    <a:rPr lang="en-US" sz="22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2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200" b="0" i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e>
                                <m:sub>
                                  <m:r>
                                    <a:rPr lang="en-US" sz="22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2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2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20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2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a:rPr lang="en-US" sz="22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2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879" y="4668819"/>
                <a:ext cx="4179990" cy="7607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9589E0B-0B93-D4B9-6273-A045E7160D86}"/>
                  </a:ext>
                </a:extLst>
              </p:cNvPr>
              <p:cNvSpPr txBox="1"/>
              <p:nvPr/>
            </p:nvSpPr>
            <p:spPr>
              <a:xfrm>
                <a:off x="869879" y="2722421"/>
                <a:ext cx="4857484" cy="760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GB" sz="2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GB" sz="2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2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200" b="0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b>
                              <m:r>
                                <a:rPr lang="en-US" sz="2200" b="0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GB" sz="2200" b="0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sI</m:t>
                          </m:r>
                          <m:r>
                            <a:rPr lang="en-GB" sz="2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>
                            <m:rPr>
                              <m:sty m:val="p"/>
                            </m:rPr>
                            <a:rPr lang="en-GB" sz="2200" b="0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MsI</m:t>
                          </m:r>
                          <m:r>
                            <a:rPr lang="en-US" sz="2200" b="0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200" b="0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b>
                              <m:r>
                                <a:rPr lang="en-US" sz="2200" b="0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GB" sz="2200" b="0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sI</m:t>
                          </m:r>
                          <m:r>
                            <a:rPr lang="en-GB" sz="2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GB" sz="2200" b="0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MsI</m:t>
                          </m:r>
                          <m:r>
                            <a:rPr lang="en-GB" sz="2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2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20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2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a:rPr lang="en-US" sz="22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GB" sz="2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</m:d>
                    </m:oMath>
                  </m:oMathPara>
                </a14:m>
                <a:endParaRPr lang="en-US" sz="22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9589E0B-0B93-D4B9-6273-A045E7160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879" y="2722421"/>
                <a:ext cx="4857484" cy="7607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ECB3608-B6A4-1240-9AD6-00CF0251B56A}"/>
                  </a:ext>
                </a:extLst>
              </p:cNvPr>
              <p:cNvSpPr txBox="1"/>
              <p:nvPr/>
            </p:nvSpPr>
            <p:spPr>
              <a:xfrm>
                <a:off x="959229" y="3695620"/>
                <a:ext cx="4678780" cy="760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GB" sz="2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2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200" b="0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b>
                              <m:r>
                                <a:rPr lang="en-US" sz="2200" b="0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GB" sz="2200" b="0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sI</m:t>
                          </m:r>
                          <m:r>
                            <a:rPr lang="en-GB" sz="2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>
                            <m:rPr>
                              <m:sty m:val="p"/>
                            </m:rPr>
                            <a:rPr lang="en-GB" sz="2200" b="0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MsI</m:t>
                          </m:r>
                          <m:r>
                            <a:rPr lang="en-US" sz="2200" b="0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200" b="0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b>
                              <m:r>
                                <a:rPr lang="en-US" sz="2200" b="0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GB" sz="2200" b="0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sI</m:t>
                          </m:r>
                          <m:r>
                            <a:rPr lang="en-GB" sz="2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GB" sz="2200" b="0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MsI</m:t>
                          </m:r>
                          <m:r>
                            <a:rPr lang="en-GB" sz="2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2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20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2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a:rPr lang="en-US" sz="22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GB" sz="2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</m:d>
                    </m:oMath>
                  </m:oMathPara>
                </a14:m>
                <a:endParaRPr lang="en-US" sz="22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ECB3608-B6A4-1240-9AD6-00CF0251B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229" y="3695620"/>
                <a:ext cx="4678780" cy="7607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126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9096" y="369335"/>
            <a:ext cx="10972800" cy="1035370"/>
          </a:xfrm>
        </p:spPr>
        <p:txBody>
          <a:bodyPr>
            <a:noAutofit/>
          </a:bodyPr>
          <a:lstStyle/>
          <a:p>
            <a:pPr algn="l"/>
            <a:r>
              <a:rPr lang="en-US" sz="4400" b="1" dirty="0">
                <a:solidFill>
                  <a:srgbClr val="0033CC"/>
                </a:solidFill>
              </a:rPr>
              <a:t>Ideal Transformers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65065" y="2892776"/>
                <a:ext cx="1443793" cy="8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065" y="2892776"/>
                <a:ext cx="1443793" cy="8989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74538" y="4039009"/>
                <a:ext cx="4592668" cy="8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1" i="1" smtClean="0">
                          <a:latin typeface="Cambria Math" charset="0"/>
                        </a:rPr>
                        <m:t>𝒁</m:t>
                      </m:r>
                      <m:r>
                        <a:rPr lang="en-CA" sz="2800" b="1" i="1" baseline="-25000" smtClean="0">
                          <a:latin typeface="Cambria Math" charset="0"/>
                        </a:rPr>
                        <m:t>𝒊𝒏</m:t>
                      </m:r>
                      <m:r>
                        <a:rPr lang="en-CA" sz="2800" b="1" i="1" smtClean="0">
                          <a:latin typeface="Cambria Math" charset="0"/>
                        </a:rPr>
                        <m:t>=(</m:t>
                      </m:r>
                      <m:f>
                        <m:fPr>
                          <m:ctrlPr>
                            <a:rPr lang="bg-BG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1" i="1" smtClean="0">
                              <a:latin typeface="Cambria Math" charset="0"/>
                            </a:rPr>
                            <m:t>𝑵</m:t>
                          </m:r>
                          <m:r>
                            <a:rPr lang="en-CA" sz="2800" b="1" i="1" smtClean="0">
                              <a:latin typeface="Cambria Math" charset="0"/>
                            </a:rPr>
                            <m:t>𝟏</m:t>
                          </m:r>
                        </m:num>
                        <m:den>
                          <m:r>
                            <a:rPr lang="en-CA" sz="2800" b="1" i="1" smtClean="0">
                              <a:latin typeface="Cambria Math" charset="0"/>
                            </a:rPr>
                            <m:t>𝑵</m:t>
                          </m:r>
                          <m:r>
                            <a:rPr lang="en-CA" sz="2800" b="1" i="1" smtClean="0">
                              <a:latin typeface="Cambria Math" charset="0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bg-BG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1" i="1" smtClean="0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lang="en-CA" sz="2800" b="1" i="1" smtClean="0">
                              <a:latin typeface="Cambria Math" charset="0"/>
                            </a:rPr>
                            <m:t>𝟐</m:t>
                          </m:r>
                        </m:sup>
                      </m:sSup>
                      <m:r>
                        <a:rPr lang="en-CA" sz="2800" b="1" i="1" smtClean="0">
                          <a:latin typeface="Cambria Math" charset="0"/>
                        </a:rPr>
                        <m:t>∗</m:t>
                      </m:r>
                      <m:sSub>
                        <m:sSubPr>
                          <m:ctrlPr>
                            <a:rPr lang="en-CA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bg-BG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CA" sz="2800" b="1" i="1">
                              <a:latin typeface="Cambria Math" charset="0"/>
                            </a:rPr>
                            <m:t>𝟐</m:t>
                          </m:r>
                        </m:sup>
                      </m:sSup>
                      <m:r>
                        <a:rPr lang="en-CA" sz="2800" b="1" i="1">
                          <a:latin typeface="Cambria Math" charset="0"/>
                        </a:rPr>
                        <m:t>∗</m:t>
                      </m:r>
                      <m:sSub>
                        <m:sSubPr>
                          <m:ctrlPr>
                            <a:rPr lang="en-CA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sz="2800" b="1" baseline="-25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538" y="4039009"/>
                <a:ext cx="4592668" cy="8989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5748802" y="1620999"/>
            <a:ext cx="4690598" cy="2543554"/>
            <a:chOff x="274125" y="1450312"/>
            <a:chExt cx="5226930" cy="323925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16" r="53822" b="42518"/>
            <a:stretch/>
          </p:blipFill>
          <p:spPr>
            <a:xfrm rot="16200000">
              <a:off x="1618022" y="368071"/>
              <a:ext cx="2800791" cy="4965274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535779" y="3300799"/>
              <a:ext cx="427894" cy="952867"/>
              <a:chOff x="4293575" y="4700587"/>
              <a:chExt cx="594949" cy="1310055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891" t="31493" r="57062" b="60702"/>
              <a:stretch/>
            </p:blipFill>
            <p:spPr>
              <a:xfrm rot="16200000">
                <a:off x="3911110" y="5083052"/>
                <a:ext cx="1310055" cy="545125"/>
              </a:xfrm>
              <a:prstGeom prst="rect">
                <a:avLst/>
              </a:prstGeom>
            </p:spPr>
          </p:pic>
          <p:sp>
            <p:nvSpPr>
              <p:cNvPr id="16" name="Rectangle 15"/>
              <p:cNvSpPr/>
              <p:nvPr/>
            </p:nvSpPr>
            <p:spPr>
              <a:xfrm>
                <a:off x="4343401" y="5355614"/>
                <a:ext cx="545123" cy="2978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74125" y="4227906"/>
                  <a:ext cx="68954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𝒊𝒏</m:t>
                            </m:r>
                          </m:sub>
                        </m:sSub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125" y="4227906"/>
                  <a:ext cx="689548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2970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5" t="63173" r="71805" b="6877"/>
          <a:stretch/>
        </p:blipFill>
        <p:spPr>
          <a:xfrm rot="16200000">
            <a:off x="2269762" y="706802"/>
            <a:ext cx="993532" cy="288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46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355893" y="55029"/>
            <a:ext cx="2145285" cy="5266336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219200" y="314784"/>
            <a:ext cx="7842504" cy="868680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solidFill>
                  <a:srgbClr val="0033CC"/>
                </a:solidFill>
              </a:rPr>
              <a:t>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9200" y="1138501"/>
            <a:ext cx="115513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the circuit shown, </a:t>
            </a:r>
            <a:r>
              <a:rPr lang="en-US" sz="2800" dirty="0" err="1"/>
              <a:t>Rs</a:t>
            </a:r>
            <a:r>
              <a:rPr lang="en-US" sz="2800" dirty="0"/>
              <a:t>=10Ω, a=0.1, RL=1kΩ and Vs=20cos(1000t). Find R</a:t>
            </a:r>
            <a:r>
              <a:rPr lang="en-US" sz="2800" baseline="-25000" dirty="0"/>
              <a:t>1</a:t>
            </a:r>
            <a:r>
              <a:rPr lang="en-US" sz="2800" dirty="0"/>
              <a:t>, V</a:t>
            </a:r>
            <a:r>
              <a:rPr lang="en-US" sz="2800" baseline="-25000" dirty="0"/>
              <a:t>1</a:t>
            </a:r>
            <a:r>
              <a:rPr lang="en-US" sz="2800" dirty="0"/>
              <a:t>, V</a:t>
            </a:r>
            <a:r>
              <a:rPr lang="en-US" sz="2800" baseline="-25000" dirty="0"/>
              <a:t>2</a:t>
            </a:r>
            <a:r>
              <a:rPr lang="en-US" sz="2800" dirty="0"/>
              <a:t>, I</a:t>
            </a:r>
            <a:r>
              <a:rPr lang="en-US" sz="2800" baseline="-25000" dirty="0"/>
              <a:t>1</a:t>
            </a:r>
            <a:r>
              <a:rPr lang="en-US" sz="2800" dirty="0"/>
              <a:t> and I</a:t>
            </a:r>
            <a:r>
              <a:rPr lang="en-US" sz="2800" baseline="-25000" dirty="0"/>
              <a:t>2</a:t>
            </a:r>
            <a:r>
              <a:rPr lang="en-US" sz="2800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9EDA14-846B-0CDD-CEDF-DC3621140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778" y="3846341"/>
            <a:ext cx="8169348" cy="279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44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781113" y="222176"/>
            <a:ext cx="2705773" cy="6371662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219200" y="402336"/>
            <a:ext cx="10972800" cy="640080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b="1" dirty="0">
                <a:solidFill>
                  <a:srgbClr val="0033CC"/>
                </a:solidFill>
              </a:rPr>
              <a:t>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0" y="1143000"/>
            <a:ext cx="8427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 the circuit shown, if </a:t>
            </a:r>
            <a:r>
              <a:rPr lang="en-US" sz="2800" dirty="0" err="1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Zs</a:t>
            </a:r>
            <a:r>
              <a:rPr lang="en-US" sz="28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=10Ω, Z</a:t>
            </a:r>
            <a:r>
              <a:rPr lang="en-US" sz="2800" baseline="-250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</a:t>
            </a:r>
            <a:r>
              <a:rPr lang="en-US" sz="28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=(1/S), Vs(t)=10u(t) and a=2. find I</a:t>
            </a:r>
            <a:r>
              <a:rPr lang="en-US" sz="2800" baseline="-250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sz="28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(s) and I</a:t>
            </a:r>
            <a:r>
              <a:rPr lang="en-US" sz="2800" baseline="-250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sz="28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(t).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3E12150-8F14-4E65-CBD4-E5BF73E21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736" y="3889331"/>
            <a:ext cx="4677428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40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19200" y="457200"/>
            <a:ext cx="5748528" cy="978408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solidFill>
                  <a:srgbClr val="0033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Mutual inductance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014" y="1743197"/>
            <a:ext cx="7066997" cy="448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183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59408" y="628924"/>
            <a:ext cx="7592568" cy="877824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0033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Transformers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115" y="1953027"/>
            <a:ext cx="8477770" cy="292806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58727" y="5558147"/>
            <a:ext cx="8676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https://www.youtube.com/watch?v=d7InRZokfzY&amp;t=11s</a:t>
            </a:r>
          </a:p>
        </p:txBody>
      </p:sp>
    </p:spTree>
    <p:extLst>
      <p:ext uri="{BB962C8B-B14F-4D97-AF65-F5344CB8AC3E}">
        <p14:creationId xmlns:p14="http://schemas.microsoft.com/office/powerpoint/2010/main" val="3229962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577920"/>
            <a:ext cx="9963912" cy="1009884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0033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Mutual inductance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806"/>
          <a:stretch/>
        </p:blipFill>
        <p:spPr>
          <a:xfrm rot="16200000">
            <a:off x="3715810" y="1864757"/>
            <a:ext cx="3454485" cy="300495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877331" y="5450262"/>
                <a:ext cx="3205108" cy="8206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80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=±</m:t>
                      </m:r>
                      <m:sSub>
                        <m:sSubPr>
                          <m:ctrlPr>
                            <a:rPr lang="en-US" sz="28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f>
                        <m:fPr>
                          <m:ctrlPr>
                            <a:rPr lang="en-US" sz="280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sSub>
                            <m:sSubPr>
                              <m:ctrlPr>
                                <a:rPr lang="en-US" sz="280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dt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331" y="5450262"/>
                <a:ext cx="3205108" cy="8206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719788" y="5316829"/>
            <a:ext cx="4375365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b="1" dirty="0"/>
              <a:t>L</a:t>
            </a:r>
            <a:r>
              <a:rPr lang="en-US" sz="2800" dirty="0"/>
              <a:t> - is the coil inductance</a:t>
            </a:r>
          </a:p>
          <a:p>
            <a:r>
              <a:rPr lang="en-US" sz="2800" b="1" dirty="0"/>
              <a:t>M</a:t>
            </a:r>
            <a:r>
              <a:rPr lang="en-US" sz="2800" dirty="0"/>
              <a:t> - is the mutual inductance</a:t>
            </a:r>
          </a:p>
        </p:txBody>
      </p:sp>
    </p:spTree>
    <p:extLst>
      <p:ext uri="{BB962C8B-B14F-4D97-AF65-F5344CB8AC3E}">
        <p14:creationId xmlns:p14="http://schemas.microsoft.com/office/powerpoint/2010/main" val="338723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408" y="487708"/>
            <a:ext cx="10972800" cy="124564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033CC"/>
                </a:solidFill>
              </a:rPr>
              <a:t>Mutual inductance equations in the time domain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005311" y="673320"/>
            <a:ext cx="2415114" cy="54888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18" t="7394" b="16845"/>
          <a:stretch/>
        </p:blipFill>
        <p:spPr>
          <a:xfrm rot="16200000">
            <a:off x="2106177" y="295197"/>
            <a:ext cx="1417069" cy="38666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5" r="57290" b="11896"/>
          <a:stretch/>
        </p:blipFill>
        <p:spPr>
          <a:xfrm rot="16200000">
            <a:off x="2366038" y="1737936"/>
            <a:ext cx="1354549" cy="43238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881408" y="4842112"/>
                <a:ext cx="3707810" cy="15223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>
                    <a:solidFill>
                      <a:srgbClr val="C00000"/>
                    </a:solidFill>
                  </a:rPr>
                  <a:t>The coupling coefficient</a:t>
                </a:r>
              </a:p>
              <a:p>
                <a:endParaRPr lang="en-US" sz="1200" i="1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408" y="4842112"/>
                <a:ext cx="3707810" cy="1522340"/>
              </a:xfrm>
              <a:prstGeom prst="rect">
                <a:avLst/>
              </a:prstGeom>
              <a:blipFill>
                <a:blip r:embed="rId6"/>
                <a:stretch>
                  <a:fillRect l="-3454" t="-36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468419" y="4787614"/>
                <a:ext cx="6113981" cy="1166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>
                    <a:solidFill>
                      <a:srgbClr val="C00000"/>
                    </a:solidFill>
                  </a:rPr>
                  <a:t>The energy stored at t=T</a:t>
                </a:r>
              </a:p>
              <a:p>
                <a:endParaRPr lang="en-US" sz="12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b="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419" y="4787614"/>
                <a:ext cx="6113981" cy="1166601"/>
              </a:xfrm>
              <a:prstGeom prst="rect">
                <a:avLst/>
              </a:prstGeom>
              <a:blipFill>
                <a:blip r:embed="rId7"/>
                <a:stretch>
                  <a:fillRect l="-1994" t="-46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52072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408" y="280962"/>
            <a:ext cx="10972800" cy="124564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033CC"/>
                </a:solidFill>
              </a:rPr>
              <a:t>Mutual inductance equations in </a:t>
            </a:r>
            <a:br>
              <a:rPr lang="en-US" sz="4000" b="1" dirty="0">
                <a:solidFill>
                  <a:srgbClr val="0033CC"/>
                </a:solidFill>
              </a:rPr>
            </a:br>
            <a:r>
              <a:rPr lang="en-US" sz="4000" b="1" dirty="0">
                <a:solidFill>
                  <a:srgbClr val="0033CC"/>
                </a:solidFill>
              </a:rPr>
              <a:t>the Laplace domain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E3CBEB-7679-D8F7-3459-DBCAC439E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49" y="1746064"/>
            <a:ext cx="9515320" cy="395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651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75944" y="374904"/>
            <a:ext cx="7519416" cy="773643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solidFill>
                  <a:srgbClr val="0033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2523" y="1262620"/>
            <a:ext cx="92238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 the shown figure, if i1(t)=2tu(t) A and M=0.005H. Determine the value of V2(t). </a:t>
            </a:r>
          </a:p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(The dot is at position A)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893542" y="2832280"/>
            <a:ext cx="5403635" cy="2755757"/>
            <a:chOff x="6096000" y="3806663"/>
            <a:chExt cx="5403635" cy="275575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135"/>
            <a:stretch/>
          </p:blipFill>
          <p:spPr>
            <a:xfrm rot="16200000">
              <a:off x="7187814" y="2714849"/>
              <a:ext cx="2755757" cy="4939385"/>
            </a:xfrm>
            <a:prstGeom prst="rect">
              <a:avLst/>
            </a:prstGeom>
          </p:spPr>
        </p:pic>
        <p:cxnSp>
          <p:nvCxnSpPr>
            <p:cNvPr id="8" name="Straight Arrow Connector 7"/>
            <p:cNvCxnSpPr/>
            <p:nvPr/>
          </p:nvCxnSpPr>
          <p:spPr>
            <a:xfrm flipH="1">
              <a:off x="10753192" y="4876800"/>
              <a:ext cx="614055" cy="218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0912615" y="4898628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I2(t)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160901" y="3301441"/>
                <a:ext cx="2551083" cy="8206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8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f>
                        <m:fPr>
                          <m:ctrlPr>
                            <a:rPr lang="en-US" sz="28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sSub>
                            <m:sSubPr>
                              <m:ctrlPr>
                                <a:rPr lang="en-US" sz="28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dt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901" y="3301441"/>
                <a:ext cx="2551083" cy="8206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160901" y="4517958"/>
                <a:ext cx="3359638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=0.005</m:t>
                      </m:r>
                      <m: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∗2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  <m:d>
                        <m:d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	= 0.01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901" y="4517958"/>
                <a:ext cx="3359638" cy="8617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36933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39730" y="274320"/>
            <a:ext cx="10972800" cy="856541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0033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6473" y="1063957"/>
            <a:ext cx="86390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rgbClr val="C00000"/>
                </a:solidFill>
              </a:rPr>
              <a:t>For the shown figure, i1(T)=6A and i2(T)=2A . Find the coupling coefficient (k) and the energy stored by the inductors at t=T.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245595" y="1498839"/>
            <a:ext cx="2027251" cy="45085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939730" y="2550522"/>
                <a:ext cx="3707810" cy="15223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/>
                  <a:t>The coupling coefficient</a:t>
                </a:r>
              </a:p>
              <a:p>
                <a:endParaRPr lang="en-US" sz="1200" i="1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rad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30" y="2550522"/>
                <a:ext cx="3707810" cy="1522340"/>
              </a:xfrm>
              <a:prstGeom prst="rect">
                <a:avLst/>
              </a:prstGeom>
              <a:blipFill>
                <a:blip r:embed="rId4"/>
                <a:stretch>
                  <a:fillRect l="-3289" t="-36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837861" y="4136476"/>
                <a:ext cx="5716565" cy="1390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>
                    <a:solidFill>
                      <a:srgbClr val="C00000"/>
                    </a:solidFill>
                  </a:rPr>
                  <a:t>The energy stored at t=T</a:t>
                </a:r>
              </a:p>
              <a:p>
                <a:endParaRPr lang="en-US" sz="2800" i="1" dirty="0">
                  <a:solidFill>
                    <a:srgbClr val="C0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=0.5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>
                          <a:latin typeface="Cambria Math" panose="02040503050406030204" pitchFamily="18" charset="0"/>
                        </a:rPr>
                        <m:t>0.5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61" y="4136476"/>
                <a:ext cx="5716565" cy="1390765"/>
              </a:xfrm>
              <a:prstGeom prst="rect">
                <a:avLst/>
              </a:prstGeom>
              <a:blipFill>
                <a:blip r:embed="rId5"/>
                <a:stretch>
                  <a:fillRect l="-2132" t="-43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8397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22973"/>
            <a:ext cx="10972800" cy="811371"/>
          </a:xfrm>
        </p:spPr>
        <p:txBody>
          <a:bodyPr>
            <a:noAutofit/>
          </a:bodyPr>
          <a:lstStyle/>
          <a:p>
            <a:pPr algn="l"/>
            <a:r>
              <a:rPr lang="en-US" sz="4400" b="1" dirty="0">
                <a:solidFill>
                  <a:srgbClr val="0033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Mutual inductance equations in S-domain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470560" y="1580610"/>
            <a:ext cx="2540726" cy="57743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18" t="7394" b="16845"/>
          <a:stretch/>
        </p:blipFill>
        <p:spPr>
          <a:xfrm rot="16200000">
            <a:off x="2308119" y="400676"/>
            <a:ext cx="1285077" cy="35064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5" r="57290" b="11896"/>
          <a:stretch/>
        </p:blipFill>
        <p:spPr>
          <a:xfrm rot="16200000">
            <a:off x="2638658" y="2663291"/>
            <a:ext cx="1277529" cy="40779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20"/>
          <a:stretch/>
        </p:blipFill>
        <p:spPr>
          <a:xfrm rot="16200000">
            <a:off x="2740710" y="834226"/>
            <a:ext cx="938802" cy="49397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9" r="50974"/>
          <a:stretch/>
        </p:blipFill>
        <p:spPr>
          <a:xfrm rot="16200000">
            <a:off x="3261628" y="3580121"/>
            <a:ext cx="811370" cy="493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27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393</Words>
  <Application>Microsoft Office PowerPoint</Application>
  <PresentationFormat>Widescreen</PresentationFormat>
  <Paragraphs>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</vt:lpstr>
      <vt:lpstr>Cambria Math</vt:lpstr>
      <vt:lpstr>1_Office Theme</vt:lpstr>
      <vt:lpstr>PowerPoint Presentation</vt:lpstr>
      <vt:lpstr>Mutual inductance</vt:lpstr>
      <vt:lpstr>Transformers</vt:lpstr>
      <vt:lpstr>Mutual inductance</vt:lpstr>
      <vt:lpstr>Mutual inductance equations in the time domain</vt:lpstr>
      <vt:lpstr>Mutual inductance equations in  the Laplace domain</vt:lpstr>
      <vt:lpstr>Example</vt:lpstr>
      <vt:lpstr>Example</vt:lpstr>
      <vt:lpstr>Mutual inductance equations in S-domain</vt:lpstr>
      <vt:lpstr>Example</vt:lpstr>
      <vt:lpstr>Example</vt:lpstr>
      <vt:lpstr>Example</vt:lpstr>
      <vt:lpstr>Ideal Transformers</vt:lpstr>
      <vt:lpstr>Example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Muhammad Nadeem</cp:lastModifiedBy>
  <cp:revision>43</cp:revision>
  <dcterms:created xsi:type="dcterms:W3CDTF">2017-10-25T09:04:12Z</dcterms:created>
  <dcterms:modified xsi:type="dcterms:W3CDTF">2024-04-27T08:19:07Z</dcterms:modified>
</cp:coreProperties>
</file>