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86" r:id="rId2"/>
    <p:sldId id="263" r:id="rId3"/>
    <p:sldId id="281" r:id="rId4"/>
    <p:sldId id="288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8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6"/>
    <p:restoredTop sz="94666"/>
  </p:normalViewPr>
  <p:slideViewPr>
    <p:cSldViewPr snapToGrid="0" snapToObjects="1">
      <p:cViewPr varScale="1">
        <p:scale>
          <a:sx n="117" d="100"/>
          <a:sy n="117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8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4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3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7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7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4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9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1.png"/><Relationship Id="rId3" Type="http://schemas.openxmlformats.org/officeDocument/2006/relationships/image" Target="../media/image66.png"/><Relationship Id="rId7" Type="http://schemas.openxmlformats.org/officeDocument/2006/relationships/image" Target="../media/image3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4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2" name="Rectangle 154">
            <a:extLst>
              <a:ext uri="{FF2B5EF4-FFF2-40B4-BE49-F238E27FC236}">
                <a16:creationId xmlns:a16="http://schemas.microsoft.com/office/drawing/2014/main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84747" y="1293960"/>
            <a:ext cx="9101669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The Laplace Transform operation is Linear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For f(t)=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 )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311" y="2832487"/>
            <a:ext cx="101856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(s)+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618" y="455392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002" y="3740769"/>
            <a:ext cx="378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6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57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6311" y="4377057"/>
            <a:ext cx="563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when f(t)=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v-LV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u(t)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+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2770" y="5402618"/>
          <a:ext cx="2466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440" imgH="393480" progId="Equation.DSMT4">
                  <p:embed/>
                </p:oleObj>
              </mc:Choice>
              <mc:Fallback>
                <p:oleObj name="Equation" r:id="rId3" imgW="1117440" imgH="3934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770" y="5402618"/>
                        <a:ext cx="246697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382713" y="5313363"/>
          <a:ext cx="15414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400" imgH="393480" progId="Equation.DSMT4">
                  <p:embed/>
                </p:oleObj>
              </mc:Choice>
              <mc:Fallback>
                <p:oleObj name="Equation" r:id="rId5" imgW="698400" imgH="39348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5313363"/>
                        <a:ext cx="15414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913813" y="5032375"/>
          <a:ext cx="21018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52200" imgH="393480" progId="Equation.DSMT4">
                  <p:embed/>
                </p:oleObj>
              </mc:Choice>
              <mc:Fallback>
                <p:oleObj name="Equation" r:id="rId7" imgW="952200" imgH="39348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813" y="5032375"/>
                        <a:ext cx="210185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urved Connector 15"/>
          <p:cNvCxnSpPr/>
          <p:nvPr/>
        </p:nvCxnSpPr>
        <p:spPr>
          <a:xfrm>
            <a:off x="2870200" y="5715000"/>
            <a:ext cx="2844800" cy="444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7239000" y="5537200"/>
            <a:ext cx="1727200" cy="342900"/>
          </a:xfrm>
          <a:prstGeom prst="curvedConnector3">
            <a:avLst>
              <a:gd name="adj1" fmla="val 50000"/>
            </a:avLst>
          </a:prstGeom>
          <a:ln>
            <a:solidFill>
              <a:srgbClr val="D60093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26311" y="4916007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DFED1-7294-5334-E2F5-8F239FDB7E2E}"/>
              </a:ext>
            </a:extLst>
          </p:cNvPr>
          <p:cNvSpPr txBox="1"/>
          <p:nvPr/>
        </p:nvSpPr>
        <p:spPr>
          <a:xfrm>
            <a:off x="862202" y="123208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1. Linearity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031314"/>
            <a:ext cx="10533704" cy="651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6" y="5156268"/>
            <a:ext cx="11389012" cy="668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609" y="5904834"/>
            <a:ext cx="6066046" cy="7193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391" y="481280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3449" y="2518949"/>
            <a:ext cx="5898794" cy="430887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1339" y="4326719"/>
            <a:ext cx="5424293" cy="960263"/>
          </a:xfrm>
          <a:prstGeom prst="rect">
            <a:avLst/>
          </a:prstGeom>
          <a:blipFill rotWithShape="0">
            <a:blip r:embed="rId4" cstate="print"/>
            <a:stretch>
              <a:fillRect l="-5730" b="-1656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141" y="3083342"/>
            <a:ext cx="3471862" cy="2951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863" y="2412745"/>
            <a:ext cx="7451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 (t ) = 3u(t )+ u(t −1)− 2u(t − 2)− u(t − 3)− u(t − 4)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blipFill>
                <a:blip r:embed="rId3"/>
                <a:stretch>
                  <a:fillRect l="-407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1863" y="639094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2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863" y="1533598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780" y="3381442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L[f(t )], then L[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 )]=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blipFill>
                <a:blip r:embed="rId2"/>
                <a:stretch>
                  <a:fillRect l="-1888" b="-82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21128" y="692128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AD2CD-3583-42E3-FA0C-5D10E365FEA9}"/>
              </a:ext>
            </a:extLst>
          </p:cNvPr>
          <p:cNvSpPr txBox="1"/>
          <p:nvPr/>
        </p:nvSpPr>
        <p:spPr>
          <a:xfrm>
            <a:off x="921128" y="160644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3. Multiplication-by-t property</a:t>
            </a:r>
          </a:p>
        </p:txBody>
      </p:sp>
    </p:spTree>
    <p:extLst>
      <p:ext uri="{BB962C8B-B14F-4D97-AF65-F5344CB8AC3E}">
        <p14:creationId xmlns:p14="http://schemas.microsoft.com/office/powerpoint/2010/main" val="202922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229"/>
          <a:stretch/>
        </p:blipFill>
        <p:spPr>
          <a:xfrm>
            <a:off x="844331" y="2408790"/>
            <a:ext cx="5536840" cy="783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9758"/>
          <a:stretch/>
        </p:blipFill>
        <p:spPr>
          <a:xfrm>
            <a:off x="1773304" y="4274466"/>
            <a:ext cx="582747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080"/>
          <a:stretch/>
        </p:blipFill>
        <p:spPr>
          <a:xfrm>
            <a:off x="1820008" y="3341628"/>
            <a:ext cx="5780771" cy="783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1106"/>
          <a:stretch/>
        </p:blipFill>
        <p:spPr>
          <a:xfrm>
            <a:off x="1773304" y="5537747"/>
            <a:ext cx="239715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458" y="4327675"/>
            <a:ext cx="7991962" cy="76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170" y="5364300"/>
            <a:ext cx="6754953" cy="8474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blipFill>
                <a:blip r:embed="rId2"/>
                <a:stretch>
                  <a:fillRect l="-2725" r="-54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blipFill>
                <a:blip r:embed="rId3"/>
                <a:stretch>
                  <a:fillRect l="-3519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7EF2FE0-9BAF-8D07-B5CE-9907BA57EFC7}"/>
              </a:ext>
            </a:extLst>
          </p:cNvPr>
          <p:cNvGrpSpPr/>
          <p:nvPr/>
        </p:nvGrpSpPr>
        <p:grpSpPr>
          <a:xfrm>
            <a:off x="7231491" y="1469089"/>
            <a:ext cx="4691602" cy="3044280"/>
            <a:chOff x="6142066" y="288838"/>
            <a:chExt cx="5707875" cy="377957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550736" y="3443094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023583" y="473504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040201" y="1809608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59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 r="-5000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10" r="-9639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509" r="-7018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 flipV="1">
              <a:off x="8288975" y="1809608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63636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>
              <a:off x="10830198" y="1809607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288975" y="1809607"/>
              <a:ext cx="0" cy="165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9276" y="684358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276" y="1771337"/>
            <a:ext cx="869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depicted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in the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following figure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599" y="1312860"/>
            <a:ext cx="567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>
                <a:solidFill>
                  <a:srgbClr val="006600"/>
                </a:solidFill>
                <a:latin typeface="Cambria" panose="02040503050406030204" pitchFamily="18" charset="0"/>
              </a:rPr>
              <a:t>out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(s)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 for the following Circuit</a:t>
            </a:r>
          </a:p>
        </p:txBody>
      </p:sp>
      <p:sp>
        <p:nvSpPr>
          <p:cNvPr id="4" name="Oval 3"/>
          <p:cNvSpPr/>
          <p:nvPr/>
        </p:nvSpPr>
        <p:spPr>
          <a:xfrm>
            <a:off x="1248726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8726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03239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3239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3063239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83961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8726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63239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8726" y="297649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83961" y="547195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59679" y="297649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199" y="467947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3964" y="3765922"/>
            <a:ext cx="300038" cy="272564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96777" y="4038486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6777" y="4038486"/>
            <a:ext cx="657225" cy="371475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96777" y="4413013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96777" y="4409961"/>
            <a:ext cx="332422" cy="269513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834" y="403848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9108" y="40155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0100" y="4038246"/>
            <a:ext cx="7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</a:t>
            </a:r>
            <a:r>
              <a:rPr lang="en-US" baseline="-25000" dirty="0">
                <a:latin typeface="Cambria" panose="02040503050406030204" pitchFamily="18" charset="0"/>
              </a:rPr>
              <a:t>out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07828" y="358125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36682" y="458422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479" y="40155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l-GR" dirty="0">
                <a:latin typeface="Cambria" panose="02040503050406030204" pitchFamily="18" charset="0"/>
              </a:rPr>
              <a:t>Ω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7063" y="350962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077605" y="1312860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756" y="1922608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8135939" y="3508744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91615" y="1922608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6672278" y="6323603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126953" y="4518578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47971" y="5332216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177824" y="6299719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45864" y="5332216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8170135" y="5332216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862021" y="334517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9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1529" y="1246737"/>
            <a:ext cx="583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 = 10×(I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(t)+ 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(t))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From linearity:  </a:t>
            </a:r>
            <a:r>
              <a:rPr lang="en-US" sz="2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 = 10×(I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(s)+ 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778" y="3995400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1009320" y="1798635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24471" y="2408383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2067654" y="3994519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3330" y="2408383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blipFill>
                <a:blip r:embed="rId7"/>
                <a:stretch>
                  <a:fillRect l="-27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559595" y="637567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4270" y="4570650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5288" y="5384288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2065141" y="6351791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181" y="5384288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52" y="5384288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399091" y="3858541"/>
            <a:ext cx="52142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(t)=1.5u(t)-1.5u(t-1)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10×(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  <a:blipFill>
                <a:blip r:embed="rId13"/>
                <a:stretch>
                  <a:fillRect l="-162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blipFill>
                <a:blip r:embed="rId14"/>
                <a:stretch>
                  <a:fillRect l="-2241" t="-22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32867" y="437407"/>
            <a:ext cx="69031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cont.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1529" y="2496314"/>
            <a:ext cx="44368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(t)=2u(t)-2r(t)+2r(t-1)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1.5−1.5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  <a:blipFill>
                <a:blip r:embed="rId15"/>
                <a:stretch>
                  <a:fillRect l="-1300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25" grpId="0"/>
      <p:bldP spid="26" grpId="0" animBg="1"/>
      <p:bldP spid="27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Proposal will be released next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 project groups.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Quiz during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20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5A6914-561D-A63B-43B3-6982E2A8D197}"/>
              </a:ext>
            </a:extLst>
          </p:cNvPr>
          <p:cNvGrpSpPr/>
          <p:nvPr/>
        </p:nvGrpSpPr>
        <p:grpSpPr>
          <a:xfrm>
            <a:off x="1047046" y="1455053"/>
            <a:ext cx="5068006" cy="4183135"/>
            <a:chOff x="1047046" y="1112105"/>
            <a:chExt cx="5068006" cy="41831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CD5DD4-0DEA-C404-D376-8F56B395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150" y="3429000"/>
              <a:ext cx="5029902" cy="18662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DE070CE-E161-D836-4B5A-5CB0F097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098" y="1455053"/>
              <a:ext cx="5029902" cy="2077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B88B6E6-40B7-7463-61D9-EA9D4B302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7046" y="1112105"/>
              <a:ext cx="5048955" cy="34294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A7800D-DE40-4A80-B96A-D3DD80B4E933}"/>
              </a:ext>
            </a:extLst>
          </p:cNvPr>
          <p:cNvGrpSpPr/>
          <p:nvPr/>
        </p:nvGrpSpPr>
        <p:grpSpPr>
          <a:xfrm>
            <a:off x="6417645" y="1455053"/>
            <a:ext cx="5049054" cy="2981741"/>
            <a:chOff x="6417645" y="1573824"/>
            <a:chExt cx="5049054" cy="29817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A59D9A-EF62-2124-3CEB-A9C358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645" y="1916772"/>
              <a:ext cx="5049054" cy="26387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49F486-2328-3D64-758A-954DD5C3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744" y="1573824"/>
              <a:ext cx="5048955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857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857" y="1356835"/>
            <a:ext cx="823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043" y="2016968"/>
            <a:ext cx="38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12 t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u(t-4)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43" y="2775726"/>
            <a:ext cx="648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t×12 e</a:t>
            </a:r>
            <a:r>
              <a:rPr lang="en-US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u(t-4) =t×f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(t)=12 e</a:t>
                </a:r>
                <a:r>
                  <a:rPr lang="en-US" sz="28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-3(t-4)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u(t-4) , then 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8130880" y="2531513"/>
            <a:ext cx="2543175" cy="1371563"/>
          </a:xfrm>
          <a:prstGeom prst="wedgeEllipseCallout">
            <a:avLst>
              <a:gd name="adj1" fmla="val -62968"/>
              <a:gd name="adj2" fmla="val 52083"/>
            </a:avLst>
          </a:prstGeom>
          <a:solidFill>
            <a:srgbClr val="7FFF5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Time Shift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F(s)=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Callout 10"/>
          <p:cNvSpPr/>
          <p:nvPr/>
        </p:nvSpPr>
        <p:spPr>
          <a:xfrm>
            <a:off x="8689931" y="4769422"/>
            <a:ext cx="2663869" cy="1371563"/>
          </a:xfrm>
          <a:prstGeom prst="wedgeEllipseCallout">
            <a:avLst>
              <a:gd name="adj1" fmla="val -71956"/>
              <a:gd name="adj2" fmla="val -250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Cambria" panose="02040503050406030204" pitchFamily="18" charset="0"/>
              </a:rPr>
              <a:t>Time Multiplication Property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641" y="521341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4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535" y="1444388"/>
            <a:ext cx="877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68" y="2108408"/>
            <a:ext cx="318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10 t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u(t)     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468" y="2920501"/>
            <a:ext cx="574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×10 e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u(t)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 f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blipFill>
                <a:blip r:embed="rId2"/>
                <a:stretch>
                  <a:fillRect l="-6566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:r>
                  <a:rPr lang="en-US" sz="4400" dirty="0">
                    <a:solidFill>
                      <a:srgbClr val="C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blipFill>
                <a:blip r:embed="rId3"/>
                <a:stretch>
                  <a:fillRect l="-3662" b="-1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7468" y="57224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advantage of using the Laplace Transform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simplifies solving differential equations.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the time shift property of the Laplace Transform.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What is the multiplication-by-time property of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is applied to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circuits in the frequency domain.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0539" y="5266932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71575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12.25 (p. 585), 12.26 (p. 587)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Basics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Transforms time-domain signals into the frequency domain, simplifying the analysis of circuits.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 to solve differential equations by transforming them into algebraic equations.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Properties of Laplace Transform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Shift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Multiplication by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Examples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Unit Step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Exponential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Delta Function and its Laplace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 in Circuit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Conversion of time-domain circuit equations into the s-domain for easier solution.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5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to basic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Laplace transform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Properties of LaPlace transform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31" y="781699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AAE5E4-01BA-8066-ED73-AE85B58C76E6}"/>
              </a:ext>
            </a:extLst>
          </p:cNvPr>
          <p:cNvGrpSpPr/>
          <p:nvPr/>
        </p:nvGrpSpPr>
        <p:grpSpPr>
          <a:xfrm>
            <a:off x="1069849" y="3169056"/>
            <a:ext cx="9622535" cy="3145536"/>
            <a:chOff x="161516" y="1880558"/>
            <a:chExt cx="12030484" cy="4441178"/>
          </a:xfrm>
        </p:grpSpPr>
        <p:sp>
          <p:nvSpPr>
            <p:cNvPr id="5" name="Rounded Rectangle 4"/>
            <p:cNvSpPr/>
            <p:nvPr/>
          </p:nvSpPr>
          <p:spPr>
            <a:xfrm>
              <a:off x="3785525" y="1880558"/>
              <a:ext cx="4886403" cy="13974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Circuit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61516" y="2070338"/>
              <a:ext cx="362400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Input Signal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671925" y="2032958"/>
              <a:ext cx="3229653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Output Signal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1555" y="4313210"/>
              <a:ext cx="5693434" cy="19466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Laplace Transform (LT) of Circuit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540" y="4416726"/>
              <a:ext cx="3122762" cy="184605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Input Signal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074989" y="4485736"/>
              <a:ext cx="3117011" cy="18360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Output Signal in Laplace domain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04514" y="2932981"/>
              <a:ext cx="17252" cy="1897811"/>
            </a:xfrm>
            <a:prstGeom prst="straightConnector1">
              <a:avLst/>
            </a:prstGeom>
            <a:ln w="63500"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386204" y="3019245"/>
              <a:ext cx="17254" cy="1846053"/>
            </a:xfrm>
            <a:prstGeom prst="straightConnector1">
              <a:avLst/>
            </a:prstGeom>
            <a:ln w="63500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17042" y="3438322"/>
              <a:ext cx="1" cy="862641"/>
            </a:xfrm>
            <a:prstGeom prst="straightConnector1">
              <a:avLst/>
            </a:prstGeom>
            <a:ln w="63500">
              <a:solidFill>
                <a:srgbClr val="006600"/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4B2100-1899-6F2A-3907-8638A3D972BE}"/>
              </a:ext>
            </a:extLst>
          </p:cNvPr>
          <p:cNvSpPr/>
          <p:nvPr/>
        </p:nvSpPr>
        <p:spPr>
          <a:xfrm>
            <a:off x="874831" y="1783737"/>
            <a:ext cx="10094976" cy="10531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Laplace transform analysis technique transforms the time domain analysis of circuit, system, or differential equation to the frequency domain thus making it easier to solve.</a:t>
            </a:r>
          </a:p>
        </p:txBody>
      </p:sp>
    </p:spTree>
    <p:extLst>
      <p:ext uri="{BB962C8B-B14F-4D97-AF65-F5344CB8AC3E}">
        <p14:creationId xmlns:p14="http://schemas.microsoft.com/office/powerpoint/2010/main" val="27426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062" y="693341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1062" y="1890467"/>
            <a:ext cx="1110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</a:rPr>
              <a:t>The </a:t>
            </a:r>
            <a:r>
              <a:rPr lang="lv-LV" sz="2400" dirty="0">
                <a:latin typeface="Cambria" panose="02040503050406030204" pitchFamily="18" charset="0"/>
              </a:rPr>
              <a:t>one-side</a:t>
            </a:r>
            <a:r>
              <a:rPr lang="lv-LV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Laplace Transform </a:t>
            </a:r>
            <a:r>
              <a:rPr lang="en-US" sz="2400" dirty="0">
                <a:latin typeface="Cambria" panose="02040503050406030204" pitchFamily="18" charset="0"/>
              </a:rPr>
              <a:t>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 =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is a complex variable </a:t>
                </a:r>
                <a:r>
                  <a:rPr lang="lv-LV" sz="2400" dirty="0">
                    <a:latin typeface="Cambria" panose="02040503050406030204" pitchFamily="18" charset="0"/>
                  </a:rPr>
                  <a:t>(</a:t>
                </a:r>
                <a:r>
                  <a:rPr lang="lv-LV" sz="2400" i="1" dirty="0">
                    <a:latin typeface="Cambria" panose="02040503050406030204" pitchFamily="18" charset="0"/>
                  </a:rPr>
                  <a:t>a complex frequency</a:t>
                </a:r>
                <a:r>
                  <a:rPr lang="lv-LV" sz="2400" dirty="0">
                    <a:latin typeface="Cambria" panose="02040503050406030204" pitchFamily="18" charset="0"/>
                  </a:rPr>
                  <a:t>)</a:t>
                </a:r>
                <a:r>
                  <a:rPr lang="en-GB" sz="2400" dirty="0">
                    <a:latin typeface="Cambria" panose="02040503050406030204" pitchFamily="18" charset="0"/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  <a:blipFill>
                <a:blip r:embed="rId4"/>
                <a:stretch>
                  <a:fillRect l="-943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82375" y="4924175"/>
            <a:ext cx="10824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latin typeface="Cambria" panose="02040503050406030204" pitchFamily="18" charset="0"/>
              </a:rPr>
              <a:t>F(s) is the frequency domain counterpart of f(t). 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</a:p>
          <a:p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Analysis using Laplase transforms is often called </a:t>
            </a:r>
            <a:r>
              <a:rPr lang="lv-LV" sz="2400" i="1" u="sng" dirty="0">
                <a:solidFill>
                  <a:srgbClr val="0000FF"/>
                </a:solidFill>
                <a:latin typeface="Cambria" panose="02040503050406030204" pitchFamily="18" charset="0"/>
              </a:rPr>
              <a:t>frequency domain analysis</a:t>
            </a:r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.</a:t>
            </a:r>
            <a:endParaRPr lang="en-US" sz="2400" i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750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0429" y="2416166"/>
            <a:ext cx="553642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7779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L[</a:t>
                </a:r>
                <a:r>
                  <a:rPr lang="en-US" sz="3200" dirty="0">
                    <a:latin typeface="Cambria" panose="02040503050406030204" pitchFamily="18" charset="0"/>
                  </a:rPr>
                  <a:t>K e</a:t>
                </a:r>
                <a:r>
                  <a:rPr lang="en-US" sz="3200" baseline="30000" dirty="0">
                    <a:latin typeface="Cambria" panose="02040503050406030204" pitchFamily="18" charset="0"/>
                  </a:rPr>
                  <a:t>-at</a:t>
                </a:r>
                <a:r>
                  <a:rPr lang="en-US" sz="3200" dirty="0">
                    <a:latin typeface="Cambria" panose="02040503050406030204" pitchFamily="18" charset="0"/>
                  </a:rPr>
                  <a:t> u(t)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  <a:blipFill rotWithShape="0">
                <a:blip r:embed="rId3"/>
                <a:stretch>
                  <a:fillRect l="-1450" t="-3390" b="-16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  <a:blipFill rotWithShape="0">
                <a:blip r:embed="rId4"/>
                <a:stretch>
                  <a:fillRect l="-3243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9993" y="467846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57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993" y="1169938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for f(t)=K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538" y="3777466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blipFill>
                <a:blip r:embed="rId5"/>
                <a:stretch>
                  <a:fillRect l="-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784017" y="4656242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Delta(s) = L[</a:t>
            </a:r>
            <a:r>
              <a:rPr lang="el-GR" sz="2400" b="1" dirty="0">
                <a:latin typeface="Cambria" panose="02040503050406030204" pitchFamily="18" charset="0"/>
              </a:rPr>
              <a:t>δ(</a:t>
            </a:r>
            <a:r>
              <a:rPr lang="en-US" sz="2400" b="1" dirty="0">
                <a:latin typeface="Cambria" panose="02040503050406030204" pitchFamily="18" charset="0"/>
              </a:rPr>
              <a:t>t)]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Delta(s) </a:t>
                </a:r>
                <a:r>
                  <a:rPr lang="en-US" sz="2800" b="1" dirty="0">
                    <a:latin typeface="Cambria" panose="02040503050406030204" pitchFamily="18" charset="0"/>
                  </a:rPr>
                  <a:t>= L[</a:t>
                </a:r>
                <a:r>
                  <a:rPr lang="el-GR" sz="2800" b="1" dirty="0">
                    <a:latin typeface="Cambria" panose="02040503050406030204" pitchFamily="18" charset="0"/>
                  </a:rPr>
                  <a:t>δ (</a:t>
                </a:r>
                <a:r>
                  <a:rPr lang="en-US" sz="2800" b="1" dirty="0">
                    <a:latin typeface="Cambria" panose="02040503050406030204" pitchFamily="18" charset="0"/>
                  </a:rPr>
                  <a:t>t )]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800" b="1" dirty="0">
                            <a:latin typeface="Cambria" panose="02040503050406030204" pitchFamily="18" charset="0"/>
                          </a:rPr>
                          <m:t>δ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800" b="1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2800" b="1" dirty="0">
                    <a:latin typeface="Cambria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rgbClr val="D60093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  <a:blipFill>
                <a:blip r:embed="rId6"/>
                <a:stretch>
                  <a:fillRect l="-2241" t="-1136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784017" y="3959654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Delta </a:t>
            </a:r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(s)</a:t>
            </a:r>
            <a:endParaRPr lang="en-US" sz="2400" b="1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267" y="4576007"/>
            <a:ext cx="4780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Delta function (or Impulse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30396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06" y="392132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6391"/>
          <a:stretch/>
        </p:blipFill>
        <p:spPr>
          <a:xfrm>
            <a:off x="1056652" y="1244094"/>
            <a:ext cx="5252708" cy="49189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303665" y="1244094"/>
            <a:ext cx="4568551" cy="4614237"/>
            <a:chOff x="2667946" y="2296517"/>
            <a:chExt cx="6495605" cy="36998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3011"/>
            <a:stretch/>
          </p:blipFill>
          <p:spPr>
            <a:xfrm>
              <a:off x="2667946" y="2576148"/>
              <a:ext cx="6495605" cy="34202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6393"/>
            <a:stretch/>
          </p:blipFill>
          <p:spPr>
            <a:xfrm>
              <a:off x="2667946" y="2296517"/>
              <a:ext cx="6495605" cy="323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838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5743</TotalTime>
  <Words>1438</Words>
  <Application>Microsoft Office PowerPoint</Application>
  <PresentationFormat>Widescreen</PresentationFormat>
  <Paragraphs>237</Paragraphs>
  <Slides>24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Cambria Math</vt:lpstr>
      <vt:lpstr>Courier New</vt:lpstr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Nadeem</cp:lastModifiedBy>
  <cp:revision>36</cp:revision>
  <dcterms:created xsi:type="dcterms:W3CDTF">2017-10-25T09:04:12Z</dcterms:created>
  <dcterms:modified xsi:type="dcterms:W3CDTF">2024-09-30T12:50:23Z</dcterms:modified>
</cp:coreProperties>
</file>