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76" r:id="rId2"/>
    <p:sldId id="277" r:id="rId3"/>
    <p:sldId id="281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4" r:id="rId15"/>
    <p:sldId id="275" r:id="rId16"/>
    <p:sldId id="271" r:id="rId17"/>
    <p:sldId id="272" r:id="rId18"/>
    <p:sldId id="270" r:id="rId19"/>
    <p:sldId id="284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6"/>
    <p:restoredTop sz="94666"/>
  </p:normalViewPr>
  <p:slideViewPr>
    <p:cSldViewPr snapToGrid="0" snapToObjects="1">
      <p:cViewPr varScale="1">
        <p:scale>
          <a:sx n="117" d="100"/>
          <a:sy n="117" d="100"/>
        </p:scale>
        <p:origin x="1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97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95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80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9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86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8643-BD33-49CB-B3F5-37AD37437AD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01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4;p1">
            <a:extLst>
              <a:ext uri="{FF2B5EF4-FFF2-40B4-BE49-F238E27FC236}">
                <a16:creationId xmlns:a16="http://schemas.microsoft.com/office/drawing/2014/main" id="{631C2DF5-1362-47E0-9992-CA0F5EE5E7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63813" y="2624399"/>
            <a:ext cx="8387255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>
              <a:defRPr sz="7200"/>
            </a:lvl1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PRESENTATION</a:t>
            </a:r>
            <a:b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</a:b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TITTLE</a:t>
            </a:r>
            <a:endParaRPr sz="6400" b="1" dirty="0">
              <a:latin typeface="Century Gothic" panose="020B0502020202020204" pitchFamily="34" charset="0"/>
              <a:ea typeface="Red Hat Display"/>
              <a:cs typeface="Calibri" panose="020F0502020204030204" pitchFamily="34" charset="0"/>
              <a:sym typeface="Red Hat Display"/>
            </a:endParaRPr>
          </a:p>
        </p:txBody>
      </p:sp>
      <p:sp>
        <p:nvSpPr>
          <p:cNvPr id="9" name="Google Shape;55;p1">
            <a:extLst>
              <a:ext uri="{FF2B5EF4-FFF2-40B4-BE49-F238E27FC236}">
                <a16:creationId xmlns:a16="http://schemas.microsoft.com/office/drawing/2014/main" id="{E5E4EFC6-10AC-457A-90BE-EB16C5D5FDC1}"/>
              </a:ext>
            </a:extLst>
          </p:cNvPr>
          <p:cNvSpPr txBox="1"/>
          <p:nvPr userDrawn="1"/>
        </p:nvSpPr>
        <p:spPr>
          <a:xfrm>
            <a:off x="1625600" y="5923471"/>
            <a:ext cx="186024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67" b="1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867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DC77A7-8710-436F-B5E7-19B60E66B5F0}"/>
              </a:ext>
            </a:extLst>
          </p:cNvPr>
          <p:cNvSpPr/>
          <p:nvPr userDrawn="1"/>
        </p:nvSpPr>
        <p:spPr>
          <a:xfrm>
            <a:off x="1300480" y="5996852"/>
            <a:ext cx="325120" cy="325120"/>
          </a:xfrm>
          <a:prstGeom prst="ellipse">
            <a:avLst/>
          </a:prstGeom>
          <a:solidFill>
            <a:srgbClr val="D1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 sz="2400"/>
          </a:p>
        </p:txBody>
      </p:sp>
      <p:pic>
        <p:nvPicPr>
          <p:cNvPr id="11" name="Picture 10" descr="A red and white background with a design&#10;&#10;Description automatically generated">
            <a:extLst>
              <a:ext uri="{FF2B5EF4-FFF2-40B4-BE49-F238E27FC236}">
                <a16:creationId xmlns:a16="http://schemas.microsoft.com/office/drawing/2014/main" id="{418E62F8-02A7-4379-A005-0EF5EC635B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68209" y="0"/>
            <a:ext cx="4816305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A0ADE9-7A46-486B-82F3-A690D904DF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0960" y="691233"/>
            <a:ext cx="5714683" cy="14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13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69E0535-6FD9-4D8F-80CA-FF7A96DB665F}"/>
              </a:ext>
            </a:extLst>
          </p:cNvPr>
          <p:cNvSpPr/>
          <p:nvPr userDrawn="1"/>
        </p:nvSpPr>
        <p:spPr>
          <a:xfrm>
            <a:off x="1" y="616018"/>
            <a:ext cx="128337" cy="10378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 sz="2400"/>
          </a:p>
        </p:txBody>
      </p:sp>
      <p:pic>
        <p:nvPicPr>
          <p:cNvPr id="26" name="Picture 25" descr="A black and red background with a bird&#10;&#10;Description automatically generated">
            <a:extLst>
              <a:ext uri="{FF2B5EF4-FFF2-40B4-BE49-F238E27FC236}">
                <a16:creationId xmlns:a16="http://schemas.microsoft.com/office/drawing/2014/main" id="{7356EFA9-D406-4147-B1F7-82B2178408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36824" y="0"/>
            <a:ext cx="3455176" cy="6858000"/>
          </a:xfrm>
          <a:prstGeom prst="rect">
            <a:avLst/>
          </a:prstGeom>
        </p:spPr>
      </p:pic>
      <p:sp>
        <p:nvSpPr>
          <p:cNvPr id="27" name="Google Shape;15;p13">
            <a:extLst>
              <a:ext uri="{FF2B5EF4-FFF2-40B4-BE49-F238E27FC236}">
                <a16:creationId xmlns:a16="http://schemas.microsoft.com/office/drawing/2014/main" id="{F5F3B15A-58C1-48A3-AB6A-E8A3A8F0B1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2036753"/>
            <a:ext cx="8707379" cy="405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8" name="Google Shape;19;p14">
            <a:extLst>
              <a:ext uri="{FF2B5EF4-FFF2-40B4-BE49-F238E27FC236}">
                <a16:creationId xmlns:a16="http://schemas.microsoft.com/office/drawing/2014/main" id="{A6353D6C-199F-4C21-9FC8-2D00FAAA26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" name="Google Shape;55;p1">
            <a:extLst>
              <a:ext uri="{FF2B5EF4-FFF2-40B4-BE49-F238E27FC236}">
                <a16:creationId xmlns:a16="http://schemas.microsoft.com/office/drawing/2014/main" id="{4544F053-DAFF-4191-A4FE-EAC318BF6A0C}"/>
              </a:ext>
            </a:extLst>
          </p:cNvPr>
          <p:cNvSpPr txBox="1"/>
          <p:nvPr userDrawn="1"/>
        </p:nvSpPr>
        <p:spPr>
          <a:xfrm>
            <a:off x="5039360" y="6381497"/>
            <a:ext cx="186024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33" b="0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333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E2517-3805-41A0-9280-523D3C8CC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lang="en-US" sz="6400" b="1" i="0" u="none" strike="noStrike" cap="none" dirty="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Arial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6916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8BA51-D3EA-CD41-976F-9A9696589CDF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24.wmf"/><Relationship Id="rId26" Type="http://schemas.openxmlformats.org/officeDocument/2006/relationships/oleObject" Target="../embeddings/oleObject13.bin"/><Relationship Id="rId3" Type="http://schemas.openxmlformats.org/officeDocument/2006/relationships/image" Target="../media/image8.wmf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31.wmf"/><Relationship Id="rId7" Type="http://schemas.openxmlformats.org/officeDocument/2006/relationships/image" Target="../media/image10.wmf"/><Relationship Id="rId12" Type="http://schemas.openxmlformats.org/officeDocument/2006/relationships/image" Target="../media/image21.png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7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29" Type="http://schemas.openxmlformats.org/officeDocument/2006/relationships/image" Target="../media/image29.wmf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2.wmf"/><Relationship Id="rId24" Type="http://schemas.openxmlformats.org/officeDocument/2006/relationships/image" Target="../media/image27.wmf"/><Relationship Id="rId32" Type="http://schemas.openxmlformats.org/officeDocument/2006/relationships/image" Target="../media/image30.wmf"/><Relationship Id="rId5" Type="http://schemas.openxmlformats.org/officeDocument/2006/relationships/image" Target="../media/image9.wmf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oleObject" Target="../embeddings/oleObject14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6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wmf"/><Relationship Id="rId14" Type="http://schemas.openxmlformats.org/officeDocument/2006/relationships/image" Target="../media/image22.wmf"/><Relationship Id="rId22" Type="http://schemas.openxmlformats.org/officeDocument/2006/relationships/image" Target="../media/image26.wmf"/><Relationship Id="rId27" Type="http://schemas.openxmlformats.org/officeDocument/2006/relationships/image" Target="../media/image28.wmf"/><Relationship Id="rId30" Type="http://schemas.openxmlformats.org/officeDocument/2006/relationships/oleObject" Target="../embeddings/oleObject15.bin"/><Relationship Id="rId8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.bin"/><Relationship Id="rId18" Type="http://schemas.openxmlformats.org/officeDocument/2006/relationships/oleObject" Target="../embeddings/oleObject26.bin"/><Relationship Id="rId26" Type="http://schemas.openxmlformats.org/officeDocument/2006/relationships/image" Target="../media/image38.wmf"/><Relationship Id="rId39" Type="http://schemas.openxmlformats.org/officeDocument/2006/relationships/image" Target="../media/image46.png"/><Relationship Id="rId21" Type="http://schemas.openxmlformats.org/officeDocument/2006/relationships/oleObject" Target="../embeddings/oleObject28.bin"/><Relationship Id="rId34" Type="http://schemas.openxmlformats.org/officeDocument/2006/relationships/image" Target="../media/image43.png"/><Relationship Id="rId7" Type="http://schemas.openxmlformats.org/officeDocument/2006/relationships/image" Target="../media/image34.wmf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30.bin"/><Relationship Id="rId33" Type="http://schemas.openxmlformats.org/officeDocument/2006/relationships/image" Target="../media/image42.png"/><Relationship Id="rId38" Type="http://schemas.microsoft.com/office/2007/relationships/hdphoto" Target="../media/hdphoto2.wdp"/><Relationship Id="rId2" Type="http://schemas.openxmlformats.org/officeDocument/2006/relationships/oleObject" Target="../embeddings/oleObject18.bin"/><Relationship Id="rId16" Type="http://schemas.openxmlformats.org/officeDocument/2006/relationships/image" Target="../media/image24.wmf"/><Relationship Id="rId20" Type="http://schemas.openxmlformats.org/officeDocument/2006/relationships/image" Target="../media/image35.wmf"/><Relationship Id="rId29" Type="http://schemas.openxmlformats.org/officeDocument/2006/relationships/oleObject" Target="../embeddings/oleObject32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0.bin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37.wmf"/><Relationship Id="rId32" Type="http://schemas.openxmlformats.org/officeDocument/2006/relationships/image" Target="../media/image41.png"/><Relationship Id="rId37" Type="http://schemas.openxmlformats.org/officeDocument/2006/relationships/image" Target="../media/image45.png"/><Relationship Id="rId40" Type="http://schemas.microsoft.com/office/2007/relationships/hdphoto" Target="../media/hdphoto3.wdp"/><Relationship Id="rId5" Type="http://schemas.openxmlformats.org/officeDocument/2006/relationships/image" Target="../media/image33.wmf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9.bin"/><Relationship Id="rId28" Type="http://schemas.openxmlformats.org/officeDocument/2006/relationships/image" Target="../media/image28.wmf"/><Relationship Id="rId36" Type="http://schemas.microsoft.com/office/2007/relationships/hdphoto" Target="../media/hdphoto1.wdp"/><Relationship Id="rId10" Type="http://schemas.openxmlformats.org/officeDocument/2006/relationships/image" Target="../media/image21.png"/><Relationship Id="rId19" Type="http://schemas.openxmlformats.org/officeDocument/2006/relationships/oleObject" Target="../embeddings/oleObject27.bin"/><Relationship Id="rId31" Type="http://schemas.openxmlformats.org/officeDocument/2006/relationships/image" Target="../media/image40.png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2.wmf"/><Relationship Id="rId14" Type="http://schemas.openxmlformats.org/officeDocument/2006/relationships/image" Target="../media/image23.wmf"/><Relationship Id="rId22" Type="http://schemas.openxmlformats.org/officeDocument/2006/relationships/image" Target="../media/image36.wmf"/><Relationship Id="rId27" Type="http://schemas.openxmlformats.org/officeDocument/2006/relationships/oleObject" Target="../embeddings/oleObject31.bin"/><Relationship Id="rId30" Type="http://schemas.openxmlformats.org/officeDocument/2006/relationships/image" Target="../media/image39.wmf"/><Relationship Id="rId35" Type="http://schemas.openxmlformats.org/officeDocument/2006/relationships/image" Target="../media/image44.png"/><Relationship Id="rId8" Type="http://schemas.openxmlformats.org/officeDocument/2006/relationships/oleObject" Target="../embeddings/oleObject21.bin"/><Relationship Id="rId3" Type="http://schemas.openxmlformats.org/officeDocument/2006/relationships/image" Target="../media/image3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2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30.png"/><Relationship Id="rId9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148791" y="3979807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Linear Circuit Analysis II</a:t>
            </a:r>
          </a:p>
          <a:p>
            <a:pPr algn="ctr"/>
            <a:r>
              <a:rPr lang="x-none" sz="3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EE</a:t>
            </a:r>
            <a:r>
              <a:rPr lang="en-US" sz="3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CE</a:t>
            </a:r>
            <a:r>
              <a:rPr lang="x-none" sz="3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20</a:t>
            </a:r>
            <a:r>
              <a:rPr lang="en-US" sz="3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DEEC26-75A9-F4A2-6948-691F17B753B2}"/>
              </a:ext>
            </a:extLst>
          </p:cNvPr>
          <p:cNvSpPr txBox="1"/>
          <p:nvPr/>
        </p:nvSpPr>
        <p:spPr>
          <a:xfrm>
            <a:off x="1034173" y="2636408"/>
            <a:ext cx="70993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00FF"/>
                </a:solidFill>
                <a:latin typeface="Cambria" panose="02040503050406030204" pitchFamily="18" charset="0"/>
              </a:rPr>
              <a:t>Inverse Laplace Transform</a:t>
            </a:r>
          </a:p>
        </p:txBody>
      </p:sp>
    </p:spTree>
    <p:extLst>
      <p:ext uri="{BB962C8B-B14F-4D97-AF65-F5344CB8AC3E}">
        <p14:creationId xmlns:p14="http://schemas.microsoft.com/office/powerpoint/2010/main" val="401792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88205" y="381095"/>
            <a:ext cx="4127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Exercise (p. 571)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88205" y="1199648"/>
                <a:ext cx="7138989" cy="8236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Find f (t ) when F (s)=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800" b="0" i="1" baseline="300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05" y="1199648"/>
                <a:ext cx="7138989" cy="823687"/>
              </a:xfrm>
              <a:prstGeom prst="rect">
                <a:avLst/>
              </a:prstGeom>
              <a:blipFill>
                <a:blip r:embed="rId2"/>
                <a:stretch>
                  <a:fillRect l="-17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056016" y="2779565"/>
                <a:ext cx="9486892" cy="911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3200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=K+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</a:t>
                </a:r>
                <a:r>
                  <a:rPr lang="en-US" sz="3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Eq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(1)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016" y="2779565"/>
                <a:ext cx="9486892" cy="911019"/>
              </a:xfrm>
              <a:prstGeom prst="rect">
                <a:avLst/>
              </a:prstGeom>
              <a:blipFill>
                <a:blip r:embed="rId3"/>
                <a:stretch>
                  <a:fillRect r="-1156" b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499885" y="4918954"/>
                <a:ext cx="6051593" cy="911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</m:e>
                    </m:func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3200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)=2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885" y="4918954"/>
                <a:ext cx="6051593" cy="911019"/>
              </a:xfrm>
              <a:prstGeom prst="rect">
                <a:avLst/>
              </a:prstGeom>
              <a:blipFill>
                <a:blip r:embed="rId4"/>
                <a:stretch>
                  <a:fillRect b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888205" y="2086518"/>
            <a:ext cx="39037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</a:rPr>
              <a:t>Step 1. </a:t>
            </a:r>
            <a:r>
              <a:rPr lang="en-US" sz="2400" dirty="0">
                <a:latin typeface="Cambria" panose="02040503050406030204" pitchFamily="18" charset="0"/>
              </a:rPr>
              <a:t>Use partial fraction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4499" y="4142168"/>
            <a:ext cx="2976584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</a:rPr>
              <a:t>Step 2. </a:t>
            </a:r>
            <a:r>
              <a:rPr lang="en-US" sz="2400" dirty="0">
                <a:latin typeface="Cambria" panose="02040503050406030204" pitchFamily="18" charset="0"/>
              </a:rPr>
              <a:t>Determine K.</a:t>
            </a:r>
          </a:p>
        </p:txBody>
      </p:sp>
    </p:spTree>
    <p:extLst>
      <p:ext uri="{BB962C8B-B14F-4D97-AF65-F5344CB8AC3E}">
        <p14:creationId xmlns:p14="http://schemas.microsoft.com/office/powerpoint/2010/main" val="342414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466654" y="997185"/>
                <a:ext cx="5940281" cy="911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</m:fName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</m:e>
                    </m:func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3200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=2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654" y="997185"/>
                <a:ext cx="5940281" cy="911019"/>
              </a:xfrm>
              <a:prstGeom prst="rect">
                <a:avLst/>
              </a:prstGeom>
              <a:blipFill>
                <a:blip r:embed="rId2"/>
                <a:stretch>
                  <a:fillRect l="-2669" r="-1745" b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336049" y="2827403"/>
                <a:ext cx="7154074" cy="911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</m:fName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</m:e>
                    </m:func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3200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=−1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=2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049" y="2827403"/>
                <a:ext cx="7154074" cy="911019"/>
              </a:xfrm>
              <a:prstGeom prst="rect">
                <a:avLst/>
              </a:prstGeom>
              <a:blipFill>
                <a:blip r:embed="rId3"/>
                <a:stretch>
                  <a:fillRect l="-2129" r="-1278" b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78193" y="4779099"/>
            <a:ext cx="109917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</a:rPr>
              <a:t>We need to make 2 equations with 2 unknowns (A and C) using </a:t>
            </a:r>
            <a:r>
              <a:rPr lang="en-US" sz="2800" dirty="0" err="1">
                <a:latin typeface="Cambria" panose="02040503050406030204" pitchFamily="18" charset="0"/>
              </a:rPr>
              <a:t>Eq</a:t>
            </a:r>
            <a:r>
              <a:rPr lang="en-US" sz="2800" dirty="0">
                <a:latin typeface="Cambria" panose="02040503050406030204" pitchFamily="18" charset="0"/>
              </a:rPr>
              <a:t>(1)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9269" y="671935"/>
            <a:ext cx="2870469" cy="5777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</a:rPr>
              <a:t>Step 3. </a:t>
            </a:r>
            <a:r>
              <a:rPr lang="en-US" sz="2400" dirty="0">
                <a:latin typeface="Cambria" panose="02040503050406030204" pitchFamily="18" charset="0"/>
              </a:rPr>
              <a:t>Determine </a:t>
            </a:r>
            <a:r>
              <a:rPr lang="en-US" sz="2400" i="1" dirty="0">
                <a:latin typeface="Cambria" panose="02040503050406030204" pitchFamily="18" charset="0"/>
              </a:rPr>
              <a:t>B</a:t>
            </a:r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77226" y="2288465"/>
            <a:ext cx="3099109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</a:rPr>
              <a:t>Step 4. </a:t>
            </a:r>
            <a:r>
              <a:rPr lang="en-US" sz="2400" dirty="0">
                <a:latin typeface="Cambria" panose="02040503050406030204" pitchFamily="18" charset="0"/>
              </a:rPr>
              <a:t>Determine </a:t>
            </a:r>
            <a:r>
              <a:rPr lang="en-US" sz="2400" i="1" dirty="0">
                <a:latin typeface="Cambria" panose="02040503050406030204" pitchFamily="18" charset="0"/>
              </a:rPr>
              <a:t>D</a:t>
            </a:r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77226" y="4212594"/>
            <a:ext cx="374412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</a:rPr>
              <a:t>Step 5. </a:t>
            </a:r>
            <a:r>
              <a:rPr lang="en-US" sz="2400" dirty="0">
                <a:latin typeface="Cambria" panose="02040503050406030204" pitchFamily="18" charset="0"/>
              </a:rPr>
              <a:t>Determine </a:t>
            </a:r>
            <a:r>
              <a:rPr lang="en-US" sz="2400" i="1" dirty="0">
                <a:latin typeface="Cambria" panose="02040503050406030204" pitchFamily="18" charset="0"/>
              </a:rPr>
              <a:t>A and 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3355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0565" y="839838"/>
                <a:ext cx="9757483" cy="25114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Use s = 1 in </a:t>
                </a:r>
                <a:r>
                  <a:rPr lang="en-US" sz="3200" dirty="0" err="1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Eq</a:t>
                </a:r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(1)</a:t>
                </a:r>
              </a:p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3200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=2+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(1+1)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(1+1)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ctr"/>
                <a:endParaRPr lang="en-US" sz="16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3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A+0.5C=-1.5 ………(1)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65" y="839838"/>
                <a:ext cx="9757483" cy="2511457"/>
              </a:xfrm>
              <a:prstGeom prst="rect">
                <a:avLst/>
              </a:prstGeom>
              <a:blipFill>
                <a:blip r:embed="rId2"/>
                <a:stretch>
                  <a:fillRect l="-1562" t="-3155" b="-33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27976" y="3340027"/>
                <a:ext cx="10275674" cy="23475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Use s = -2 in </a:t>
                </a:r>
                <a:r>
                  <a:rPr lang="en-US" sz="3200" dirty="0" err="1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Eq</a:t>
                </a:r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(1)</a:t>
                </a:r>
              </a:p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800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=2+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(−2+1)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(−2+1)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b="1" dirty="0">
                  <a:solidFill>
                    <a:srgbClr val="0066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3200" b="1" dirty="0">
                    <a:solidFill>
                      <a:srgbClr val="0066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0.5A+C=-1.5 ………(2)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76" y="3340027"/>
                <a:ext cx="10275674" cy="2347502"/>
              </a:xfrm>
              <a:prstGeom prst="rect">
                <a:avLst/>
              </a:prstGeom>
              <a:blipFill>
                <a:blip r:embed="rId3"/>
                <a:stretch>
                  <a:fillRect l="-1483" t="-3377" b="-75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666253" y="5733540"/>
            <a:ext cx="67991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By solving both equations, A=-1 and C=-1</a:t>
            </a:r>
          </a:p>
        </p:txBody>
      </p:sp>
    </p:spTree>
    <p:extLst>
      <p:ext uri="{BB962C8B-B14F-4D97-AF65-F5344CB8AC3E}">
        <p14:creationId xmlns:p14="http://schemas.microsoft.com/office/powerpoint/2010/main" val="694658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12480" y="2079427"/>
                <a:ext cx="9087103" cy="911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3200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2−</m:t>
                    </m:r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480" y="2079427"/>
                <a:ext cx="9087103" cy="911019"/>
              </a:xfrm>
              <a:prstGeom prst="rect">
                <a:avLst/>
              </a:prstGeom>
              <a:blipFill>
                <a:blip r:embed="rId2"/>
                <a:stretch>
                  <a:fillRect l="-1745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/>
          <p:cNvSpPr/>
          <p:nvPr/>
        </p:nvSpPr>
        <p:spPr>
          <a:xfrm>
            <a:off x="5463417" y="3332404"/>
            <a:ext cx="550521" cy="712178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12480" y="4386540"/>
                <a:ext cx="9465473" cy="64633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36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f(t) = 2</a:t>
                </a:r>
                <a:r>
                  <a:rPr lang="el-GR" sz="36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δ</a:t>
                </a:r>
                <a:r>
                  <a:rPr lang="en-US" sz="36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6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6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36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sz="3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600" b="0" i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sz="36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3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3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3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sz="3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3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3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3600" baseline="300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480" y="4386540"/>
                <a:ext cx="9465473" cy="646331"/>
              </a:xfrm>
              <a:prstGeom prst="rect">
                <a:avLst/>
              </a:prstGeom>
              <a:blipFill>
                <a:blip r:embed="rId3"/>
                <a:stretch>
                  <a:fillRect l="-1931" t="-13889" b="-3333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296704" y="702650"/>
            <a:ext cx="8482952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</a:rPr>
              <a:t>Step 6. </a:t>
            </a:r>
            <a:r>
              <a:rPr lang="en-US" sz="2400" dirty="0">
                <a:latin typeface="Cambria" panose="02040503050406030204" pitchFamily="18" charset="0"/>
              </a:rPr>
              <a:t>Obtain f(t) from </a:t>
            </a:r>
            <a:r>
              <a:rPr lang="en-US" sz="2400" i="1" dirty="0">
                <a:latin typeface="Cambria" panose="02040503050406030204" pitchFamily="18" charset="0"/>
              </a:rPr>
              <a:t>F</a:t>
            </a:r>
            <a:r>
              <a:rPr lang="en-US" sz="2400" dirty="0">
                <a:latin typeface="Cambria" panose="02040503050406030204" pitchFamily="18" charset="0"/>
              </a:rPr>
              <a:t>(</a:t>
            </a:r>
            <a:r>
              <a:rPr lang="en-US" sz="2400" i="1" dirty="0">
                <a:latin typeface="Cambria" panose="02040503050406030204" pitchFamily="18" charset="0"/>
              </a:rPr>
              <a:t>s</a:t>
            </a:r>
            <a:r>
              <a:rPr lang="en-US" sz="2400" dirty="0">
                <a:latin typeface="Cambria" panose="02040503050406030204" pitchFamily="18" charset="0"/>
              </a:rPr>
              <a:t>) “apply inverse Laplace transform”</a:t>
            </a:r>
          </a:p>
        </p:txBody>
      </p:sp>
    </p:spTree>
    <p:extLst>
      <p:ext uri="{BB962C8B-B14F-4D97-AF65-F5344CB8AC3E}">
        <p14:creationId xmlns:p14="http://schemas.microsoft.com/office/powerpoint/2010/main" val="334730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792949" y="4618773"/>
            <a:ext cx="3469000" cy="19957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sto MT" panose="0204060305050503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985879" y="3490056"/>
            <a:ext cx="7912370" cy="9167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sto MT" panose="02040603050505030304" pitchFamily="18" charset="0"/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fld id="{FFCC9B03-4B15-400B-B1F4-61E3BFC76A11}" type="slidenum">
              <a:rPr lang="en-US" b="1" smtClean="0">
                <a:latin typeface="Calisto MT" panose="02040603050505030304" pitchFamily="18" charset="0"/>
              </a:rPr>
              <a:pPr algn="ctr" eaLnBrk="1" hangingPunct="1"/>
              <a:t>14</a:t>
            </a:fld>
            <a:endParaRPr lang="en-US" b="1">
              <a:latin typeface="Calisto MT" panose="0204060305050503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0755" y="231716"/>
            <a:ext cx="12192000" cy="521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100" dirty="0">
                <a:solidFill>
                  <a:srgbClr val="0000FF"/>
                </a:solidFill>
                <a:latin typeface="Calisto MT" panose="02040603050505030304" pitchFamily="18" charset="0"/>
                <a:ea typeface="+mj-ea"/>
                <a:cs typeface="+mj-cs"/>
              </a:rPr>
              <a:t>Series Resistors and Voltage division</a:t>
            </a:r>
          </a:p>
        </p:txBody>
      </p:sp>
      <p:graphicFrame>
        <p:nvGraphicFramePr>
          <p:cNvPr id="243" name="Object 2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23646"/>
              </p:ext>
            </p:extLst>
          </p:nvPr>
        </p:nvGraphicFramePr>
        <p:xfrm>
          <a:off x="1276473" y="1878745"/>
          <a:ext cx="1442194" cy="588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1320" imgH="241200" progId="Equation.3">
                  <p:embed/>
                </p:oleObj>
              </mc:Choice>
              <mc:Fallback>
                <p:oleObj name="Equation" r:id="rId2" imgW="571320" imgH="241200" progId="Equation.3">
                  <p:embed/>
                  <p:pic>
                    <p:nvPicPr>
                      <p:cNvPr id="243" name="Object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473" y="1878745"/>
                        <a:ext cx="1442194" cy="588684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203458"/>
              </p:ext>
            </p:extLst>
          </p:nvPr>
        </p:nvGraphicFramePr>
        <p:xfrm>
          <a:off x="1274849" y="2623396"/>
          <a:ext cx="1488991" cy="579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6880" imgH="241200" progId="Equation.3">
                  <p:embed/>
                </p:oleObj>
              </mc:Choice>
              <mc:Fallback>
                <p:oleObj name="Equation" r:id="rId4" imgW="596880" imgH="2412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849" y="2623396"/>
                        <a:ext cx="1488991" cy="579784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" name="Rectangle 244"/>
          <p:cNvSpPr/>
          <p:nvPr/>
        </p:nvSpPr>
        <p:spPr>
          <a:xfrm>
            <a:off x="1221826" y="1331315"/>
            <a:ext cx="182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</a:rPr>
              <a:t>Ohm’s law: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1137192" y="3578981"/>
            <a:ext cx="182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000FF"/>
                </a:solidFill>
              </a:rPr>
              <a:t>KVL</a:t>
            </a:r>
            <a:r>
              <a:rPr lang="en-US" sz="2400" b="1" dirty="0">
                <a:solidFill>
                  <a:srgbClr val="0000FF"/>
                </a:solidFill>
              </a:rPr>
              <a:t>:</a:t>
            </a:r>
            <a:endParaRPr 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247" name="Object 2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554902"/>
              </p:ext>
            </p:extLst>
          </p:nvPr>
        </p:nvGraphicFramePr>
        <p:xfrm>
          <a:off x="1197699" y="4103367"/>
          <a:ext cx="2577206" cy="251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27000" imgH="939600" progId="Equation.3">
                  <p:embed/>
                </p:oleObj>
              </mc:Choice>
              <mc:Fallback>
                <p:oleObj name="Equation" r:id="rId6" imgW="927000" imgH="939600" progId="Equation.3">
                  <p:embed/>
                  <p:pic>
                    <p:nvPicPr>
                      <p:cNvPr id="247" name="Object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7699" y="4103367"/>
                        <a:ext cx="2577206" cy="251403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" name="Object 247"/>
          <p:cNvGraphicFramePr>
            <a:graphicFrameLocks noChangeAspect="1"/>
          </p:cNvGraphicFramePr>
          <p:nvPr/>
        </p:nvGraphicFramePr>
        <p:xfrm>
          <a:off x="10280859" y="995047"/>
          <a:ext cx="1784241" cy="502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25480" imgH="241200" progId="Equation.3">
                  <p:embed/>
                </p:oleObj>
              </mc:Choice>
              <mc:Fallback>
                <p:oleObj name="Equation" r:id="rId8" imgW="825480" imgH="241200" progId="Equation.3">
                  <p:embed/>
                  <p:pic>
                    <p:nvPicPr>
                      <p:cNvPr id="248" name="Object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0859" y="995047"/>
                        <a:ext cx="1784241" cy="502766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" name="Rectangle 248"/>
          <p:cNvSpPr/>
          <p:nvPr/>
        </p:nvSpPr>
        <p:spPr>
          <a:xfrm>
            <a:off x="4015929" y="3577366"/>
            <a:ext cx="7913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Calisto MT" panose="02040603050505030304" pitchFamily="18" charset="0"/>
              </a:rPr>
              <a:t>The equivalent resistance of any number of resistors connected in series is the sum of the individual resistances.</a:t>
            </a:r>
          </a:p>
        </p:txBody>
      </p:sp>
      <p:graphicFrame>
        <p:nvGraphicFramePr>
          <p:cNvPr id="255" name="Object 254"/>
          <p:cNvGraphicFramePr>
            <a:graphicFrameLocks noChangeAspect="1"/>
          </p:cNvGraphicFramePr>
          <p:nvPr/>
        </p:nvGraphicFramePr>
        <p:xfrm>
          <a:off x="9156255" y="2233434"/>
          <a:ext cx="35242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0440" imgH="190440" progId="Equation.3">
                  <p:embed/>
                </p:oleObj>
              </mc:Choice>
              <mc:Fallback>
                <p:oleObj name="Equation" r:id="rId10" imgW="190440" imgH="190440" progId="Equation.3">
                  <p:embed/>
                  <p:pic>
                    <p:nvPicPr>
                      <p:cNvPr id="255" name="Object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6255" y="2233434"/>
                        <a:ext cx="352425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" name="Group 255"/>
          <p:cNvGrpSpPr/>
          <p:nvPr/>
        </p:nvGrpSpPr>
        <p:grpSpPr>
          <a:xfrm>
            <a:off x="9497996" y="1528696"/>
            <a:ext cx="457200" cy="1658047"/>
            <a:chOff x="8671957" y="3594760"/>
            <a:chExt cx="457200" cy="1658047"/>
          </a:xfrm>
        </p:grpSpPr>
        <p:sp>
          <p:nvSpPr>
            <p:cNvPr id="328" name="Line 21"/>
            <p:cNvSpPr>
              <a:spLocks noChangeShapeType="1"/>
            </p:cNvSpPr>
            <p:nvPr/>
          </p:nvSpPr>
          <p:spPr bwMode="auto">
            <a:xfrm>
              <a:off x="8900558" y="3594760"/>
              <a:ext cx="0" cy="566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sto MT" panose="02040603050505030304" pitchFamily="18" charset="0"/>
              </a:endParaRPr>
            </a:p>
          </p:txBody>
        </p:sp>
        <p:sp>
          <p:nvSpPr>
            <p:cNvPr id="329" name="Line 25"/>
            <p:cNvSpPr>
              <a:spLocks noChangeShapeType="1"/>
            </p:cNvSpPr>
            <p:nvPr/>
          </p:nvSpPr>
          <p:spPr bwMode="auto">
            <a:xfrm>
              <a:off x="8900558" y="4612727"/>
              <a:ext cx="0" cy="6400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sto MT" panose="02040603050505030304" pitchFamily="18" charset="0"/>
              </a:endParaRPr>
            </a:p>
          </p:txBody>
        </p:sp>
        <p:sp>
          <p:nvSpPr>
            <p:cNvPr id="330" name="Oval 329"/>
            <p:cNvSpPr/>
            <p:nvPr/>
          </p:nvSpPr>
          <p:spPr>
            <a:xfrm>
              <a:off x="8671957" y="4167222"/>
              <a:ext cx="457200" cy="457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sto MT" panose="02040603050505030304" pitchFamily="18" charset="0"/>
              </a:endParaRPr>
            </a:p>
          </p:txBody>
        </p:sp>
        <p:pic>
          <p:nvPicPr>
            <p:cNvPr id="331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9140" y="4237513"/>
              <a:ext cx="185132" cy="27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258" name="Straight Arrow Connector 257"/>
          <p:cNvCxnSpPr/>
          <p:nvPr/>
        </p:nvCxnSpPr>
        <p:spPr>
          <a:xfrm rot="5400000" flipV="1">
            <a:off x="9820311" y="1166957"/>
            <a:ext cx="0" cy="36576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61" name="Line 37"/>
          <p:cNvSpPr>
            <a:spLocks noChangeShapeType="1"/>
          </p:cNvSpPr>
          <p:nvPr/>
        </p:nvSpPr>
        <p:spPr bwMode="auto">
          <a:xfrm>
            <a:off x="9710410" y="1541370"/>
            <a:ext cx="1737360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sto MT" panose="02040603050505030304" pitchFamily="18" charset="0"/>
            </a:endParaRPr>
          </a:p>
        </p:txBody>
      </p:sp>
      <p:graphicFrame>
        <p:nvGraphicFramePr>
          <p:cNvPr id="266" name="Object 265"/>
          <p:cNvGraphicFramePr>
            <a:graphicFrameLocks noChangeAspect="1"/>
          </p:cNvGraphicFramePr>
          <p:nvPr/>
        </p:nvGraphicFramePr>
        <p:xfrm>
          <a:off x="9601384" y="922002"/>
          <a:ext cx="28257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2280" imgH="215640" progId="Equation.3">
                  <p:embed/>
                </p:oleObj>
              </mc:Choice>
              <mc:Fallback>
                <p:oleObj name="Equation" r:id="rId13" imgW="152280" imgH="215640" progId="Equation.3">
                  <p:embed/>
                  <p:pic>
                    <p:nvPicPr>
                      <p:cNvPr id="266" name="Object 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1384" y="922002"/>
                        <a:ext cx="282575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" name="Line 96"/>
          <p:cNvSpPr>
            <a:spLocks noChangeShapeType="1"/>
          </p:cNvSpPr>
          <p:nvPr/>
        </p:nvSpPr>
        <p:spPr bwMode="auto">
          <a:xfrm>
            <a:off x="11458852" y="1528026"/>
            <a:ext cx="0" cy="550863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sto MT" panose="02040603050505030304" pitchFamily="18" charset="0"/>
            </a:endParaRPr>
          </a:p>
        </p:txBody>
      </p:sp>
      <p:sp>
        <p:nvSpPr>
          <p:cNvPr id="360" name="Line 98"/>
          <p:cNvSpPr>
            <a:spLocks noChangeShapeType="1"/>
          </p:cNvSpPr>
          <p:nvPr/>
        </p:nvSpPr>
        <p:spPr bwMode="auto">
          <a:xfrm>
            <a:off x="11459753" y="2813218"/>
            <a:ext cx="0" cy="374904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sto MT" panose="02040603050505030304" pitchFamily="18" charset="0"/>
            </a:endParaRPr>
          </a:p>
        </p:txBody>
      </p:sp>
      <p:graphicFrame>
        <p:nvGraphicFramePr>
          <p:cNvPr id="361" name="Object 360"/>
          <p:cNvGraphicFramePr>
            <a:graphicFrameLocks noChangeAspect="1"/>
          </p:cNvGraphicFramePr>
          <p:nvPr/>
        </p:nvGraphicFramePr>
        <p:xfrm>
          <a:off x="11592874" y="2159964"/>
          <a:ext cx="42068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28600" imgH="215640" progId="Equation.3">
                  <p:embed/>
                </p:oleObj>
              </mc:Choice>
              <mc:Fallback>
                <p:oleObj name="Equation" r:id="rId15" imgW="228600" imgH="215640" progId="Equation.3">
                  <p:embed/>
                  <p:pic>
                    <p:nvPicPr>
                      <p:cNvPr id="361" name="Object 3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92874" y="2159964"/>
                        <a:ext cx="420687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4" name="Group 363"/>
          <p:cNvGrpSpPr/>
          <p:nvPr/>
        </p:nvGrpSpPr>
        <p:grpSpPr>
          <a:xfrm>
            <a:off x="10996556" y="1528293"/>
            <a:ext cx="423514" cy="1384995"/>
            <a:chOff x="7638011" y="3398302"/>
            <a:chExt cx="423514" cy="1384995"/>
          </a:xfrm>
        </p:grpSpPr>
        <p:sp>
          <p:nvSpPr>
            <p:cNvPr id="365" name="TextBox 364"/>
            <p:cNvSpPr txBox="1"/>
            <p:nvPr/>
          </p:nvSpPr>
          <p:spPr>
            <a:xfrm>
              <a:off x="7638011" y="3398302"/>
              <a:ext cx="423514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Calisto MT" panose="02040603050505030304" pitchFamily="18" charset="0"/>
                </a:rPr>
                <a:t>+</a:t>
              </a:r>
            </a:p>
            <a:p>
              <a:endParaRPr lang="en-US" sz="2800" b="1" dirty="0">
                <a:latin typeface="Calisto MT" panose="02040603050505030304" pitchFamily="18" charset="0"/>
              </a:endParaRPr>
            </a:p>
            <a:p>
              <a:r>
                <a:rPr lang="en-US" sz="2800" b="1" dirty="0">
                  <a:latin typeface="Calisto MT" panose="02040603050505030304" pitchFamily="18" charset="0"/>
                </a:rPr>
                <a:t>_</a:t>
              </a:r>
            </a:p>
          </p:txBody>
        </p:sp>
        <p:graphicFrame>
          <p:nvGraphicFramePr>
            <p:cNvPr id="366" name="Object 365"/>
            <p:cNvGraphicFramePr>
              <a:graphicFrameLocks noChangeAspect="1"/>
            </p:cNvGraphicFramePr>
            <p:nvPr/>
          </p:nvGraphicFramePr>
          <p:xfrm>
            <a:off x="7639016" y="4056961"/>
            <a:ext cx="350838" cy="338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90440" imgH="190440" progId="Equation.3">
                    <p:embed/>
                  </p:oleObj>
                </mc:Choice>
                <mc:Fallback>
                  <p:oleObj name="Equation" r:id="rId17" imgW="190440" imgH="190440" progId="Equation.3">
                    <p:embed/>
                    <p:pic>
                      <p:nvPicPr>
                        <p:cNvPr id="366" name="Object 3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39016" y="4056961"/>
                          <a:ext cx="350838" cy="338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9" name="Line 37"/>
          <p:cNvSpPr>
            <a:spLocks noChangeShapeType="1"/>
          </p:cNvSpPr>
          <p:nvPr/>
        </p:nvSpPr>
        <p:spPr bwMode="auto">
          <a:xfrm>
            <a:off x="9720014" y="3180498"/>
            <a:ext cx="1737360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sto MT" panose="02040603050505030304" pitchFamily="18" charset="0"/>
            </a:endParaRPr>
          </a:p>
        </p:txBody>
      </p:sp>
      <p:graphicFrame>
        <p:nvGraphicFramePr>
          <p:cNvPr id="370" name="Object 3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740365"/>
              </p:ext>
            </p:extLst>
          </p:nvPr>
        </p:nvGraphicFramePr>
        <p:xfrm>
          <a:off x="4916079" y="4895776"/>
          <a:ext cx="2359841" cy="1618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927000" imgH="660240" progId="Equation.3">
                  <p:embed/>
                </p:oleObj>
              </mc:Choice>
              <mc:Fallback>
                <p:oleObj name="Equation" r:id="rId19" imgW="927000" imgH="660240" progId="Equation.3">
                  <p:embed/>
                  <p:pic>
                    <p:nvPicPr>
                      <p:cNvPr id="370" name="Object 3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6079" y="4895776"/>
                        <a:ext cx="2359841" cy="161803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" name="Object 370"/>
          <p:cNvGraphicFramePr>
            <a:graphicFrameLocks noChangeAspect="1"/>
          </p:cNvGraphicFramePr>
          <p:nvPr/>
        </p:nvGraphicFramePr>
        <p:xfrm>
          <a:off x="7972609" y="4627966"/>
          <a:ext cx="325755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371600" imgH="431640" progId="Equation.3">
                  <p:embed/>
                </p:oleObj>
              </mc:Choice>
              <mc:Fallback>
                <p:oleObj name="Equation" r:id="rId21" imgW="1371600" imgH="431640" progId="Equation.3">
                  <p:embed/>
                  <p:pic>
                    <p:nvPicPr>
                      <p:cNvPr id="371" name="Object 3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2609" y="4627966"/>
                        <a:ext cx="325755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" name="Object 371"/>
          <p:cNvGraphicFramePr>
            <a:graphicFrameLocks noChangeAspect="1"/>
          </p:cNvGraphicFramePr>
          <p:nvPr/>
        </p:nvGraphicFramePr>
        <p:xfrm>
          <a:off x="7924984" y="5523316"/>
          <a:ext cx="33178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396800" imgH="431640" progId="Equation.3">
                  <p:embed/>
                </p:oleObj>
              </mc:Choice>
              <mc:Fallback>
                <p:oleObj name="Equation" r:id="rId23" imgW="1396800" imgH="431640" progId="Equation.3">
                  <p:embed/>
                  <p:pic>
                    <p:nvPicPr>
                      <p:cNvPr id="372" name="Object 3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984" y="5523316"/>
                        <a:ext cx="331787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" name="Right Arrow 372"/>
          <p:cNvSpPr/>
          <p:nvPr/>
        </p:nvSpPr>
        <p:spPr>
          <a:xfrm>
            <a:off x="8256802" y="2048836"/>
            <a:ext cx="689224" cy="41859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sto MT" panose="02040603050505030304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174584" y="921530"/>
            <a:ext cx="3738929" cy="2264741"/>
            <a:chOff x="3506926" y="921530"/>
            <a:chExt cx="3738929" cy="2264741"/>
          </a:xfrm>
        </p:grpSpPr>
        <p:sp>
          <p:nvSpPr>
            <p:cNvPr id="212" name="TextBox 211"/>
            <p:cNvSpPr txBox="1"/>
            <p:nvPr/>
          </p:nvSpPr>
          <p:spPr>
            <a:xfrm>
              <a:off x="5991634" y="1319934"/>
              <a:ext cx="115288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Calisto MT" panose="02040603050505030304" pitchFamily="18" charset="0"/>
                </a:rPr>
                <a:t>+      </a:t>
              </a:r>
              <a:r>
                <a:rPr lang="en-US" sz="4000" b="1" dirty="0">
                  <a:latin typeface="Calisto MT" panose="02040603050505030304" pitchFamily="18" charset="0"/>
                </a:rPr>
                <a:t>-</a:t>
              </a:r>
              <a:endParaRPr lang="en-US" sz="2800" b="1" dirty="0">
                <a:latin typeface="Calisto MT" panose="02040603050505030304" pitchFamily="18" charset="0"/>
              </a:endParaRP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3506926" y="2131205"/>
            <a:ext cx="352425" cy="33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90440" imgH="190440" progId="Equation.3">
                    <p:embed/>
                  </p:oleObj>
                </mc:Choice>
                <mc:Fallback>
                  <p:oleObj name="Equation" r:id="rId25" imgW="190440" imgH="190440" progId="Equation.3">
                    <p:embed/>
                    <p:pic>
                      <p:nvPicPr>
                        <p:cNvPr id="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6926" y="2131205"/>
                          <a:ext cx="352425" cy="338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Group 6"/>
            <p:cNvGrpSpPr/>
            <p:nvPr/>
          </p:nvGrpSpPr>
          <p:grpSpPr>
            <a:xfrm>
              <a:off x="3951225" y="1528224"/>
              <a:ext cx="457200" cy="1658047"/>
              <a:chOff x="8671957" y="3594760"/>
              <a:chExt cx="457200" cy="1658047"/>
            </a:xfrm>
          </p:grpSpPr>
          <p:sp>
            <p:nvSpPr>
              <p:cNvPr id="203" name="Line 21"/>
              <p:cNvSpPr>
                <a:spLocks noChangeShapeType="1"/>
              </p:cNvSpPr>
              <p:nvPr/>
            </p:nvSpPr>
            <p:spPr bwMode="auto">
              <a:xfrm>
                <a:off x="8900558" y="3594760"/>
                <a:ext cx="0" cy="5667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sto MT" panose="02040603050505030304" pitchFamily="18" charset="0"/>
                </a:endParaRPr>
              </a:p>
            </p:txBody>
          </p:sp>
          <p:sp>
            <p:nvSpPr>
              <p:cNvPr id="204" name="Line 25"/>
              <p:cNvSpPr>
                <a:spLocks noChangeShapeType="1"/>
              </p:cNvSpPr>
              <p:nvPr/>
            </p:nvSpPr>
            <p:spPr bwMode="auto">
              <a:xfrm>
                <a:off x="8900558" y="4612727"/>
                <a:ext cx="0" cy="6400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sto MT" panose="02040603050505030304" pitchFamily="18" charset="0"/>
                </a:endParaRPr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8671957" y="4167222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sto MT" panose="02040603050505030304" pitchFamily="18" charset="0"/>
                </a:endParaRPr>
              </a:p>
            </p:txBody>
          </p:sp>
          <p:pic>
            <p:nvPicPr>
              <p:cNvPr id="206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09140" y="4237513"/>
                <a:ext cx="185132" cy="274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62" name="Straight Arrow Connector 161"/>
            <p:cNvCxnSpPr/>
            <p:nvPr/>
          </p:nvCxnSpPr>
          <p:spPr>
            <a:xfrm rot="5400000" flipV="1">
              <a:off x="4273540" y="1166485"/>
              <a:ext cx="0" cy="3657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graphicFrame>
          <p:nvGraphicFramePr>
            <p:cNvPr id="164" name="Object 163"/>
            <p:cNvGraphicFramePr>
              <a:graphicFrameLocks noChangeAspect="1"/>
            </p:cNvGraphicFramePr>
            <p:nvPr/>
          </p:nvGraphicFramePr>
          <p:xfrm>
            <a:off x="5011459" y="1631745"/>
            <a:ext cx="304800" cy="33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64880" imgH="190440" progId="Equation.3">
                    <p:embed/>
                  </p:oleObj>
                </mc:Choice>
                <mc:Fallback>
                  <p:oleObj name="Equation" r:id="rId26" imgW="164880" imgH="190440" progId="Equation.3">
                    <p:embed/>
                    <p:pic>
                      <p:nvPicPr>
                        <p:cNvPr id="164" name="Object 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1459" y="1631745"/>
                          <a:ext cx="304800" cy="338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5" name="TextBox 164"/>
            <p:cNvSpPr txBox="1"/>
            <p:nvPr/>
          </p:nvSpPr>
          <p:spPr>
            <a:xfrm>
              <a:off x="4538912" y="1381983"/>
              <a:ext cx="1233782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Calisto MT" panose="02040603050505030304" pitchFamily="18" charset="0"/>
                </a:rPr>
                <a:t>+       </a:t>
              </a:r>
              <a:r>
                <a:rPr lang="en-US" sz="4000" b="1" dirty="0">
                  <a:latin typeface="Calisto MT" panose="02040603050505030304" pitchFamily="18" charset="0"/>
                </a:rPr>
                <a:t>-</a:t>
              </a:r>
              <a:endParaRPr lang="en-US" sz="2800" b="1" dirty="0">
                <a:latin typeface="Calisto MT" panose="02040603050505030304" pitchFamily="18" charset="0"/>
              </a:endParaRPr>
            </a:p>
          </p:txBody>
        </p:sp>
        <p:sp>
          <p:nvSpPr>
            <p:cNvPr id="80" name="Line 37"/>
            <p:cNvSpPr>
              <a:spLocks noChangeShapeType="1"/>
            </p:cNvSpPr>
            <p:nvPr/>
          </p:nvSpPr>
          <p:spPr bwMode="auto">
            <a:xfrm>
              <a:off x="4163639" y="1545660"/>
              <a:ext cx="5486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sto MT" panose="02040603050505030304" pitchFamily="18" charset="0"/>
              </a:endParaRPr>
            </a:p>
          </p:txBody>
        </p:sp>
        <p:sp>
          <p:nvSpPr>
            <p:cNvPr id="82" name="Line 37"/>
            <p:cNvSpPr>
              <a:spLocks noChangeShapeType="1"/>
            </p:cNvSpPr>
            <p:nvPr/>
          </p:nvSpPr>
          <p:spPr bwMode="auto">
            <a:xfrm>
              <a:off x="4164327" y="3185475"/>
              <a:ext cx="30815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sto MT" panose="02040603050505030304" pitchFamily="18" charset="0"/>
              </a:endParaRPr>
            </a:p>
          </p:txBody>
        </p:sp>
        <p:graphicFrame>
          <p:nvGraphicFramePr>
            <p:cNvPr id="88" name="Object 87"/>
            <p:cNvGraphicFramePr>
              <a:graphicFrameLocks noChangeAspect="1"/>
            </p:cNvGraphicFramePr>
            <p:nvPr/>
          </p:nvGraphicFramePr>
          <p:xfrm>
            <a:off x="4992207" y="1114697"/>
            <a:ext cx="328613" cy="33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77480" imgH="190440" progId="Equation.3">
                    <p:embed/>
                  </p:oleObj>
                </mc:Choice>
                <mc:Fallback>
                  <p:oleObj name="Equation" r:id="rId28" imgW="177480" imgH="190440" progId="Equation.3">
                    <p:embed/>
                    <p:pic>
                      <p:nvPicPr>
                        <p:cNvPr id="88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207" y="1114697"/>
                          <a:ext cx="328613" cy="338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0" name="Object 209"/>
            <p:cNvGraphicFramePr>
              <a:graphicFrameLocks noChangeAspect="1"/>
            </p:cNvGraphicFramePr>
            <p:nvPr/>
          </p:nvGraphicFramePr>
          <p:xfrm>
            <a:off x="4054613" y="921530"/>
            <a:ext cx="282575" cy="382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52280" imgH="215640" progId="Equation.3">
                    <p:embed/>
                  </p:oleObj>
                </mc:Choice>
                <mc:Fallback>
                  <p:oleObj name="Equation" r:id="rId30" imgW="152280" imgH="215640" progId="Equation.3">
                    <p:embed/>
                    <p:pic>
                      <p:nvPicPr>
                        <p:cNvPr id="210" name="Object 2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4613" y="921530"/>
                          <a:ext cx="282575" cy="382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1" name="Object 210"/>
            <p:cNvGraphicFramePr>
              <a:graphicFrameLocks noChangeAspect="1"/>
            </p:cNvGraphicFramePr>
            <p:nvPr/>
          </p:nvGraphicFramePr>
          <p:xfrm>
            <a:off x="6398130" y="1649862"/>
            <a:ext cx="304800" cy="33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164880" imgH="190440" progId="Equation.3">
                    <p:embed/>
                  </p:oleObj>
                </mc:Choice>
                <mc:Fallback>
                  <p:oleObj name="Equation" r:id="rId31" imgW="164880" imgH="190440" progId="Equation.3">
                    <p:embed/>
                    <p:pic>
                      <p:nvPicPr>
                        <p:cNvPr id="211" name="Object 2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8130" y="1649862"/>
                          <a:ext cx="304800" cy="338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2" name="Line 37"/>
            <p:cNvSpPr>
              <a:spLocks noChangeShapeType="1"/>
            </p:cNvSpPr>
            <p:nvPr/>
          </p:nvSpPr>
          <p:spPr bwMode="auto">
            <a:xfrm flipV="1">
              <a:off x="7231568" y="1531847"/>
              <a:ext cx="0" cy="16459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sto MT" panose="02040603050505030304" pitchFamily="18" charset="0"/>
              </a:endParaRPr>
            </a:p>
          </p:txBody>
        </p:sp>
        <p:graphicFrame>
          <p:nvGraphicFramePr>
            <p:cNvPr id="3" name="Object 2"/>
            <p:cNvGraphicFramePr>
              <a:graphicFrameLocks noChangeAspect="1"/>
            </p:cNvGraphicFramePr>
            <p:nvPr/>
          </p:nvGraphicFramePr>
          <p:xfrm>
            <a:off x="6342201" y="1100918"/>
            <a:ext cx="350837" cy="338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190440" imgH="190440" progId="Equation.3">
                    <p:embed/>
                  </p:oleObj>
                </mc:Choice>
                <mc:Fallback>
                  <p:oleObj name="Equation" r:id="rId33" imgW="190440" imgH="190440" progId="Equation.3">
                    <p:embed/>
                    <p:pic>
                      <p:nvPicPr>
                        <p:cNvPr id="3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2201" y="1100918"/>
                          <a:ext cx="350837" cy="338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" name="Freeform 140"/>
            <p:cNvSpPr/>
            <p:nvPr/>
          </p:nvSpPr>
          <p:spPr>
            <a:xfrm>
              <a:off x="4702108" y="1437540"/>
              <a:ext cx="888350" cy="210779"/>
            </a:xfrm>
            <a:custGeom>
              <a:avLst/>
              <a:gdLst>
                <a:gd name="connsiteX0" fmla="*/ 0 w 1288257"/>
                <a:gd name="connsiteY0" fmla="*/ 157162 h 309562"/>
                <a:gd name="connsiteX1" fmla="*/ 171450 w 1288257"/>
                <a:gd name="connsiteY1" fmla="*/ 159543 h 309562"/>
                <a:gd name="connsiteX2" fmla="*/ 242888 w 1288257"/>
                <a:gd name="connsiteY2" fmla="*/ 0 h 309562"/>
                <a:gd name="connsiteX3" fmla="*/ 395288 w 1288257"/>
                <a:gd name="connsiteY3" fmla="*/ 309562 h 309562"/>
                <a:gd name="connsiteX4" fmla="*/ 547688 w 1288257"/>
                <a:gd name="connsiteY4" fmla="*/ 0 h 309562"/>
                <a:gd name="connsiteX5" fmla="*/ 702469 w 1288257"/>
                <a:gd name="connsiteY5" fmla="*/ 309562 h 309562"/>
                <a:gd name="connsiteX6" fmla="*/ 854869 w 1288257"/>
                <a:gd name="connsiteY6" fmla="*/ 0 h 309562"/>
                <a:gd name="connsiteX7" fmla="*/ 1007269 w 1288257"/>
                <a:gd name="connsiteY7" fmla="*/ 309562 h 309562"/>
                <a:gd name="connsiteX8" fmla="*/ 1102519 w 1288257"/>
                <a:gd name="connsiteY8" fmla="*/ 159543 h 309562"/>
                <a:gd name="connsiteX9" fmla="*/ 1288257 w 1288257"/>
                <a:gd name="connsiteY9" fmla="*/ 157162 h 30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8257" h="309562">
                  <a:moveTo>
                    <a:pt x="0" y="157162"/>
                  </a:moveTo>
                  <a:lnTo>
                    <a:pt x="171450" y="159543"/>
                  </a:lnTo>
                  <a:lnTo>
                    <a:pt x="242888" y="0"/>
                  </a:lnTo>
                  <a:lnTo>
                    <a:pt x="395288" y="309562"/>
                  </a:lnTo>
                  <a:lnTo>
                    <a:pt x="547688" y="0"/>
                  </a:lnTo>
                  <a:lnTo>
                    <a:pt x="702469" y="309562"/>
                  </a:lnTo>
                  <a:lnTo>
                    <a:pt x="854869" y="0"/>
                  </a:lnTo>
                  <a:lnTo>
                    <a:pt x="1007269" y="309562"/>
                  </a:lnTo>
                  <a:lnTo>
                    <a:pt x="1102519" y="159543"/>
                  </a:lnTo>
                  <a:lnTo>
                    <a:pt x="1288257" y="157162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sto MT" panose="02040603050505030304" pitchFamily="18" charset="0"/>
              </a:endParaRPr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6055832" y="1437540"/>
              <a:ext cx="888350" cy="210779"/>
            </a:xfrm>
            <a:custGeom>
              <a:avLst/>
              <a:gdLst>
                <a:gd name="connsiteX0" fmla="*/ 0 w 1288257"/>
                <a:gd name="connsiteY0" fmla="*/ 157162 h 309562"/>
                <a:gd name="connsiteX1" fmla="*/ 171450 w 1288257"/>
                <a:gd name="connsiteY1" fmla="*/ 159543 h 309562"/>
                <a:gd name="connsiteX2" fmla="*/ 242888 w 1288257"/>
                <a:gd name="connsiteY2" fmla="*/ 0 h 309562"/>
                <a:gd name="connsiteX3" fmla="*/ 395288 w 1288257"/>
                <a:gd name="connsiteY3" fmla="*/ 309562 h 309562"/>
                <a:gd name="connsiteX4" fmla="*/ 547688 w 1288257"/>
                <a:gd name="connsiteY4" fmla="*/ 0 h 309562"/>
                <a:gd name="connsiteX5" fmla="*/ 702469 w 1288257"/>
                <a:gd name="connsiteY5" fmla="*/ 309562 h 309562"/>
                <a:gd name="connsiteX6" fmla="*/ 854869 w 1288257"/>
                <a:gd name="connsiteY6" fmla="*/ 0 h 309562"/>
                <a:gd name="connsiteX7" fmla="*/ 1007269 w 1288257"/>
                <a:gd name="connsiteY7" fmla="*/ 309562 h 309562"/>
                <a:gd name="connsiteX8" fmla="*/ 1102519 w 1288257"/>
                <a:gd name="connsiteY8" fmla="*/ 159543 h 309562"/>
                <a:gd name="connsiteX9" fmla="*/ 1288257 w 1288257"/>
                <a:gd name="connsiteY9" fmla="*/ 157162 h 30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8257" h="309562">
                  <a:moveTo>
                    <a:pt x="0" y="157162"/>
                  </a:moveTo>
                  <a:lnTo>
                    <a:pt x="171450" y="159543"/>
                  </a:lnTo>
                  <a:lnTo>
                    <a:pt x="242888" y="0"/>
                  </a:lnTo>
                  <a:lnTo>
                    <a:pt x="395288" y="309562"/>
                  </a:lnTo>
                  <a:lnTo>
                    <a:pt x="547688" y="0"/>
                  </a:lnTo>
                  <a:lnTo>
                    <a:pt x="702469" y="309562"/>
                  </a:lnTo>
                  <a:lnTo>
                    <a:pt x="854869" y="0"/>
                  </a:lnTo>
                  <a:lnTo>
                    <a:pt x="1007269" y="309562"/>
                  </a:lnTo>
                  <a:lnTo>
                    <a:pt x="1102519" y="159543"/>
                  </a:lnTo>
                  <a:lnTo>
                    <a:pt x="1288257" y="157162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sto MT" panose="02040603050505030304" pitchFamily="18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5590457" y="1544547"/>
              <a:ext cx="548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6935853" y="1545349"/>
              <a:ext cx="306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Arc 147"/>
          <p:cNvSpPr/>
          <p:nvPr/>
        </p:nvSpPr>
        <p:spPr>
          <a:xfrm>
            <a:off x="5296869" y="1994724"/>
            <a:ext cx="2212072" cy="1028634"/>
          </a:xfrm>
          <a:prstGeom prst="arc">
            <a:avLst>
              <a:gd name="adj1" fmla="val 10456583"/>
              <a:gd name="adj2" fmla="val 9650003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149" name="Freeform 148"/>
          <p:cNvSpPr/>
          <p:nvPr/>
        </p:nvSpPr>
        <p:spPr>
          <a:xfrm rot="5400000">
            <a:off x="11017210" y="2333510"/>
            <a:ext cx="888350" cy="210779"/>
          </a:xfrm>
          <a:custGeom>
            <a:avLst/>
            <a:gdLst>
              <a:gd name="connsiteX0" fmla="*/ 0 w 1288257"/>
              <a:gd name="connsiteY0" fmla="*/ 157162 h 309562"/>
              <a:gd name="connsiteX1" fmla="*/ 171450 w 1288257"/>
              <a:gd name="connsiteY1" fmla="*/ 159543 h 309562"/>
              <a:gd name="connsiteX2" fmla="*/ 242888 w 1288257"/>
              <a:gd name="connsiteY2" fmla="*/ 0 h 309562"/>
              <a:gd name="connsiteX3" fmla="*/ 395288 w 1288257"/>
              <a:gd name="connsiteY3" fmla="*/ 309562 h 309562"/>
              <a:gd name="connsiteX4" fmla="*/ 547688 w 1288257"/>
              <a:gd name="connsiteY4" fmla="*/ 0 h 309562"/>
              <a:gd name="connsiteX5" fmla="*/ 702469 w 1288257"/>
              <a:gd name="connsiteY5" fmla="*/ 309562 h 309562"/>
              <a:gd name="connsiteX6" fmla="*/ 854869 w 1288257"/>
              <a:gd name="connsiteY6" fmla="*/ 0 h 309562"/>
              <a:gd name="connsiteX7" fmla="*/ 1007269 w 1288257"/>
              <a:gd name="connsiteY7" fmla="*/ 309562 h 309562"/>
              <a:gd name="connsiteX8" fmla="*/ 1102519 w 1288257"/>
              <a:gd name="connsiteY8" fmla="*/ 159543 h 309562"/>
              <a:gd name="connsiteX9" fmla="*/ 1288257 w 1288257"/>
              <a:gd name="connsiteY9" fmla="*/ 157162 h 30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88257" h="309562">
                <a:moveTo>
                  <a:pt x="0" y="157162"/>
                </a:moveTo>
                <a:lnTo>
                  <a:pt x="171450" y="159543"/>
                </a:lnTo>
                <a:lnTo>
                  <a:pt x="242888" y="0"/>
                </a:lnTo>
                <a:lnTo>
                  <a:pt x="395288" y="309562"/>
                </a:lnTo>
                <a:lnTo>
                  <a:pt x="547688" y="0"/>
                </a:lnTo>
                <a:lnTo>
                  <a:pt x="702469" y="309562"/>
                </a:lnTo>
                <a:lnTo>
                  <a:pt x="854869" y="0"/>
                </a:lnTo>
                <a:lnTo>
                  <a:pt x="1007269" y="309562"/>
                </a:lnTo>
                <a:lnTo>
                  <a:pt x="1102519" y="159543"/>
                </a:lnTo>
                <a:lnTo>
                  <a:pt x="1288257" y="157162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sto MT" panose="0204060305050503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43439" y="1975298"/>
            <a:ext cx="554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and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954565" y="5496224"/>
            <a:ext cx="761950" cy="34623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28304" y="118599"/>
            <a:ext cx="2531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Reminder</a:t>
            </a:r>
          </a:p>
        </p:txBody>
      </p:sp>
    </p:spTree>
    <p:extLst>
      <p:ext uri="{BB962C8B-B14F-4D97-AF65-F5344CB8AC3E}">
        <p14:creationId xmlns:p14="http://schemas.microsoft.com/office/powerpoint/2010/main" val="383719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246" grpId="0"/>
      <p:bldP spid="249" grpId="0"/>
      <p:bldP spid="261" grpId="0" animBg="1"/>
      <p:bldP spid="359" grpId="0" animBg="1"/>
      <p:bldP spid="360" grpId="0" animBg="1"/>
      <p:bldP spid="369" grpId="0" animBg="1"/>
      <p:bldP spid="373" grpId="0" animBg="1"/>
      <p:bldP spid="148" grpId="0" animBg="1"/>
      <p:bldP spid="1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fld id="{FFCC9B03-4B15-400B-B1F4-61E3BFC76A11}" type="slidenum">
              <a:rPr lang="en-US" b="1" smtClean="0">
                <a:latin typeface="Calisto MT" panose="02040603050505030304" pitchFamily="18" charset="0"/>
              </a:rPr>
              <a:pPr algn="ctr" eaLnBrk="1" hangingPunct="1"/>
              <a:t>15</a:t>
            </a:fld>
            <a:endParaRPr lang="en-US" b="1">
              <a:latin typeface="Calisto MT" panose="0204060305050503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00983" y="457849"/>
            <a:ext cx="7324879" cy="521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100" dirty="0">
                <a:solidFill>
                  <a:srgbClr val="0000FF"/>
                </a:solidFill>
                <a:latin typeface="Calisto MT" panose="02040603050505030304" pitchFamily="18" charset="0"/>
                <a:ea typeface="+mj-ea"/>
                <a:cs typeface="+mj-cs"/>
              </a:rPr>
              <a:t>Parallel Resistors And Current Division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065112"/>
              </p:ext>
            </p:extLst>
          </p:nvPr>
        </p:nvGraphicFramePr>
        <p:xfrm>
          <a:off x="8107068" y="2625725"/>
          <a:ext cx="13858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160" imgH="228600" progId="Equation.3">
                  <p:embed/>
                </p:oleObj>
              </mc:Choice>
              <mc:Fallback>
                <p:oleObj name="Equation" r:id="rId2" imgW="749160" imgH="2286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7068" y="2625725"/>
                        <a:ext cx="138588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" name="Rectangle 363"/>
          <p:cNvSpPr/>
          <p:nvPr/>
        </p:nvSpPr>
        <p:spPr>
          <a:xfrm>
            <a:off x="450587" y="1373725"/>
            <a:ext cx="182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1" dirty="0">
                <a:solidFill>
                  <a:srgbClr val="FF0000"/>
                </a:solidFill>
                <a:latin typeface="Calisto MT" panose="02040603050505030304" pitchFamily="18" charset="0"/>
              </a:rPr>
              <a:t>Ohm’s law:</a:t>
            </a:r>
            <a:endParaRPr lang="en-US" sz="2400" i="1" dirty="0">
              <a:solidFill>
                <a:srgbClr val="0000CC"/>
              </a:solidFill>
              <a:latin typeface="Calisto MT" panose="02040603050505030304" pitchFamily="18" charset="0"/>
            </a:endParaRPr>
          </a:p>
        </p:txBody>
      </p:sp>
      <p:sp>
        <p:nvSpPr>
          <p:cNvPr id="365" name="Rectangle 364"/>
          <p:cNvSpPr/>
          <p:nvPr/>
        </p:nvSpPr>
        <p:spPr>
          <a:xfrm>
            <a:off x="450587" y="2092611"/>
            <a:ext cx="182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1" dirty="0">
                <a:solidFill>
                  <a:srgbClr val="FF0000"/>
                </a:solidFill>
                <a:latin typeface="Calisto MT" panose="02040603050505030304" pitchFamily="18" charset="0"/>
              </a:rPr>
              <a:t>KCL:</a:t>
            </a:r>
            <a:endParaRPr lang="en-US" sz="2400" i="1" dirty="0">
              <a:solidFill>
                <a:srgbClr val="0000CC"/>
              </a:solidFill>
              <a:latin typeface="Calisto MT" panose="0204060305050503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16134" y="5949636"/>
            <a:ext cx="36682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equation is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 for 2 resistors connected in parallel </a:t>
            </a:r>
          </a:p>
        </p:txBody>
      </p:sp>
      <p:sp>
        <p:nvSpPr>
          <p:cNvPr id="413" name="Right Arrow 412"/>
          <p:cNvSpPr/>
          <p:nvPr/>
        </p:nvSpPr>
        <p:spPr>
          <a:xfrm rot="5400000">
            <a:off x="8521681" y="3140684"/>
            <a:ext cx="512304" cy="32613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sto MT" panose="02040603050505030304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271495" y="2899356"/>
            <a:ext cx="548640" cy="2743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aphicFrame>
        <p:nvGraphicFramePr>
          <p:cNvPr id="149" name="Object 148"/>
          <p:cNvGraphicFramePr>
            <a:graphicFrameLocks noChangeAspect="1"/>
          </p:cNvGraphicFramePr>
          <p:nvPr/>
        </p:nvGraphicFramePr>
        <p:xfrm>
          <a:off x="504511" y="2782304"/>
          <a:ext cx="1642997" cy="527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640" imgH="215640" progId="Equation.3">
                  <p:embed/>
                </p:oleObj>
              </mc:Choice>
              <mc:Fallback>
                <p:oleObj name="Equation" r:id="rId4" imgW="647640" imgH="215640" progId="Equation.3">
                  <p:embed/>
                  <p:pic>
                    <p:nvPicPr>
                      <p:cNvPr id="149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11" y="2782304"/>
                        <a:ext cx="1642997" cy="5279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Object 150"/>
          <p:cNvGraphicFramePr>
            <a:graphicFrameLocks noChangeAspect="1"/>
          </p:cNvGraphicFramePr>
          <p:nvPr/>
        </p:nvGraphicFramePr>
        <p:xfrm>
          <a:off x="2983740" y="2631574"/>
          <a:ext cx="2166978" cy="957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54080" imgH="482400" progId="Equation.3">
                  <p:embed/>
                </p:oleObj>
              </mc:Choice>
              <mc:Fallback>
                <p:oleObj name="Equation" r:id="rId6" imgW="1054080" imgH="482400" progId="Equation.3">
                  <p:embed/>
                  <p:pic>
                    <p:nvPicPr>
                      <p:cNvPr id="151" name="Object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3740" y="2631574"/>
                        <a:ext cx="2166978" cy="957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519598" y="1484844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7493199" y="3310212"/>
            <a:ext cx="2651760" cy="1796167"/>
            <a:chOff x="7832322" y="3380905"/>
            <a:chExt cx="2985262" cy="2022065"/>
          </a:xfrm>
        </p:grpSpPr>
        <p:graphicFrame>
          <p:nvGraphicFramePr>
            <p:cNvPr id="368" name="Object 367"/>
            <p:cNvGraphicFramePr>
              <a:graphicFrameLocks noChangeAspect="1"/>
            </p:cNvGraphicFramePr>
            <p:nvPr/>
          </p:nvGraphicFramePr>
          <p:xfrm>
            <a:off x="7832322" y="4347904"/>
            <a:ext cx="352425" cy="33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90440" imgH="190440" progId="Equation.3">
                    <p:embed/>
                  </p:oleObj>
                </mc:Choice>
                <mc:Fallback>
                  <p:oleObj name="Equation" r:id="rId8" imgW="190440" imgH="190440" progId="Equation.3">
                    <p:embed/>
                    <p:pic>
                      <p:nvPicPr>
                        <p:cNvPr id="368" name="Object 3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32322" y="4347904"/>
                          <a:ext cx="352425" cy="338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69" name="Group 368"/>
            <p:cNvGrpSpPr/>
            <p:nvPr/>
          </p:nvGrpSpPr>
          <p:grpSpPr>
            <a:xfrm>
              <a:off x="8276621" y="3744923"/>
              <a:ext cx="457200" cy="1658047"/>
              <a:chOff x="8671957" y="3594760"/>
              <a:chExt cx="457200" cy="1658047"/>
            </a:xfrm>
          </p:grpSpPr>
          <p:sp>
            <p:nvSpPr>
              <p:cNvPr id="370" name="Line 21"/>
              <p:cNvSpPr>
                <a:spLocks noChangeShapeType="1"/>
              </p:cNvSpPr>
              <p:nvPr/>
            </p:nvSpPr>
            <p:spPr bwMode="auto">
              <a:xfrm>
                <a:off x="8900558" y="3594760"/>
                <a:ext cx="0" cy="5667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sto MT" panose="02040603050505030304" pitchFamily="18" charset="0"/>
                </a:endParaRPr>
              </a:p>
            </p:txBody>
          </p:sp>
          <p:sp>
            <p:nvSpPr>
              <p:cNvPr id="373" name="Line 25"/>
              <p:cNvSpPr>
                <a:spLocks noChangeShapeType="1"/>
              </p:cNvSpPr>
              <p:nvPr/>
            </p:nvSpPr>
            <p:spPr bwMode="auto">
              <a:xfrm>
                <a:off x="8900558" y="4612727"/>
                <a:ext cx="0" cy="6400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sto MT" panose="02040603050505030304" pitchFamily="18" charset="0"/>
                </a:endParaRPr>
              </a:p>
            </p:txBody>
          </p:sp>
          <p:sp>
            <p:nvSpPr>
              <p:cNvPr id="374" name="Oval 373"/>
              <p:cNvSpPr/>
              <p:nvPr/>
            </p:nvSpPr>
            <p:spPr>
              <a:xfrm>
                <a:off x="8671957" y="4167222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sto MT" panose="02040603050505030304" pitchFamily="18" charset="0"/>
                </a:endParaRPr>
              </a:p>
            </p:txBody>
          </p:sp>
          <p:pic>
            <p:nvPicPr>
              <p:cNvPr id="375" name="Picture 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09140" y="4237513"/>
                <a:ext cx="185132" cy="274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77" name="Line 37"/>
            <p:cNvSpPr>
              <a:spLocks noChangeShapeType="1"/>
            </p:cNvSpPr>
            <p:nvPr/>
          </p:nvSpPr>
          <p:spPr bwMode="auto">
            <a:xfrm>
              <a:off x="8489035" y="3757597"/>
              <a:ext cx="17373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sto MT" panose="02040603050505030304" pitchFamily="18" charset="0"/>
              </a:endParaRPr>
            </a:p>
          </p:txBody>
        </p:sp>
        <p:graphicFrame>
          <p:nvGraphicFramePr>
            <p:cNvPr id="378" name="Object 377"/>
            <p:cNvGraphicFramePr>
              <a:graphicFrameLocks noChangeAspect="1"/>
            </p:cNvGraphicFramePr>
            <p:nvPr/>
          </p:nvGraphicFramePr>
          <p:xfrm>
            <a:off x="8525149" y="3380905"/>
            <a:ext cx="282575" cy="382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52280" imgH="215640" progId="Equation.3">
                    <p:embed/>
                  </p:oleObj>
                </mc:Choice>
                <mc:Fallback>
                  <p:oleObj name="Equation" r:id="rId11" imgW="152280" imgH="215640" progId="Equation.3">
                    <p:embed/>
                    <p:pic>
                      <p:nvPicPr>
                        <p:cNvPr id="378" name="Object 3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25149" y="3380905"/>
                          <a:ext cx="282575" cy="382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6" name="Line 96"/>
            <p:cNvSpPr>
              <a:spLocks noChangeShapeType="1"/>
            </p:cNvSpPr>
            <p:nvPr/>
          </p:nvSpPr>
          <p:spPr bwMode="auto">
            <a:xfrm>
              <a:off x="10220808" y="3744253"/>
              <a:ext cx="0" cy="5029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sto MT" panose="02040603050505030304" pitchFamily="18" charset="0"/>
              </a:endParaRPr>
            </a:p>
          </p:txBody>
        </p:sp>
        <p:sp>
          <p:nvSpPr>
            <p:cNvPr id="407" name="Line 98"/>
            <p:cNvSpPr>
              <a:spLocks noChangeShapeType="1"/>
            </p:cNvSpPr>
            <p:nvPr/>
          </p:nvSpPr>
          <p:spPr bwMode="auto">
            <a:xfrm>
              <a:off x="10221711" y="4930859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sto MT" panose="02040603050505030304" pitchFamily="18" charset="0"/>
              </a:endParaRPr>
            </a:p>
          </p:txBody>
        </p:sp>
        <p:graphicFrame>
          <p:nvGraphicFramePr>
            <p:cNvPr id="408" name="Object 407"/>
            <p:cNvGraphicFramePr>
              <a:graphicFrameLocks noChangeAspect="1"/>
            </p:cNvGraphicFramePr>
            <p:nvPr/>
          </p:nvGraphicFramePr>
          <p:xfrm>
            <a:off x="10396897" y="4377747"/>
            <a:ext cx="420687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28600" imgH="215640" progId="Equation.3">
                    <p:embed/>
                  </p:oleObj>
                </mc:Choice>
                <mc:Fallback>
                  <p:oleObj name="Equation" r:id="rId13" imgW="228600" imgH="215640" progId="Equation.3">
                    <p:embed/>
                    <p:pic>
                      <p:nvPicPr>
                        <p:cNvPr id="408" name="Object 4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96897" y="4377747"/>
                          <a:ext cx="420687" cy="384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09" name="Group 408"/>
            <p:cNvGrpSpPr/>
            <p:nvPr/>
          </p:nvGrpSpPr>
          <p:grpSpPr>
            <a:xfrm>
              <a:off x="9775181" y="3744520"/>
              <a:ext cx="423514" cy="1384995"/>
              <a:chOff x="7638011" y="3398302"/>
              <a:chExt cx="423514" cy="1384995"/>
            </a:xfrm>
          </p:grpSpPr>
          <p:sp>
            <p:nvSpPr>
              <p:cNvPr id="410" name="TextBox 409"/>
              <p:cNvSpPr txBox="1"/>
              <p:nvPr/>
            </p:nvSpPr>
            <p:spPr>
              <a:xfrm>
                <a:off x="7638011" y="3398302"/>
                <a:ext cx="423514" cy="13849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latin typeface="Calisto MT" panose="02040603050505030304" pitchFamily="18" charset="0"/>
                  </a:rPr>
                  <a:t>+</a:t>
                </a:r>
              </a:p>
              <a:p>
                <a:endParaRPr lang="en-US" sz="2800" b="1" dirty="0">
                  <a:latin typeface="Calisto MT" panose="02040603050505030304" pitchFamily="18" charset="0"/>
                </a:endParaRPr>
              </a:p>
              <a:p>
                <a:r>
                  <a:rPr lang="en-US" sz="2800" b="1" dirty="0">
                    <a:latin typeface="Calisto MT" panose="02040603050505030304" pitchFamily="18" charset="0"/>
                  </a:rPr>
                  <a:t>_</a:t>
                </a:r>
              </a:p>
            </p:txBody>
          </p:sp>
          <p:graphicFrame>
            <p:nvGraphicFramePr>
              <p:cNvPr id="411" name="Object 410"/>
              <p:cNvGraphicFramePr>
                <a:graphicFrameLocks noChangeAspect="1"/>
              </p:cNvGraphicFramePr>
              <p:nvPr/>
            </p:nvGraphicFramePr>
            <p:xfrm>
              <a:off x="7639016" y="4056961"/>
              <a:ext cx="350838" cy="338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190440" imgH="190440" progId="Equation.3">
                      <p:embed/>
                    </p:oleObj>
                  </mc:Choice>
                  <mc:Fallback>
                    <p:oleObj name="Equation" r:id="rId15" imgW="190440" imgH="190440" progId="Equation.3">
                      <p:embed/>
                      <p:pic>
                        <p:nvPicPr>
                          <p:cNvPr id="411" name="Object 4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39016" y="4056961"/>
                            <a:ext cx="350838" cy="338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12" name="Line 37"/>
            <p:cNvSpPr>
              <a:spLocks noChangeShapeType="1"/>
            </p:cNvSpPr>
            <p:nvPr/>
          </p:nvSpPr>
          <p:spPr bwMode="auto">
            <a:xfrm>
              <a:off x="8498639" y="5396725"/>
              <a:ext cx="17373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sto MT" panose="02040603050505030304" pitchFamily="18" charset="0"/>
              </a:endParaRPr>
            </a:p>
          </p:txBody>
        </p:sp>
        <p:sp>
          <p:nvSpPr>
            <p:cNvPr id="140" name="Freeform 139"/>
            <p:cNvSpPr/>
            <p:nvPr/>
          </p:nvSpPr>
          <p:spPr>
            <a:xfrm rot="5400000">
              <a:off x="9777535" y="4489919"/>
              <a:ext cx="888350" cy="210779"/>
            </a:xfrm>
            <a:custGeom>
              <a:avLst/>
              <a:gdLst>
                <a:gd name="connsiteX0" fmla="*/ 0 w 1288257"/>
                <a:gd name="connsiteY0" fmla="*/ 157162 h 309562"/>
                <a:gd name="connsiteX1" fmla="*/ 171450 w 1288257"/>
                <a:gd name="connsiteY1" fmla="*/ 159543 h 309562"/>
                <a:gd name="connsiteX2" fmla="*/ 242888 w 1288257"/>
                <a:gd name="connsiteY2" fmla="*/ 0 h 309562"/>
                <a:gd name="connsiteX3" fmla="*/ 395288 w 1288257"/>
                <a:gd name="connsiteY3" fmla="*/ 309562 h 309562"/>
                <a:gd name="connsiteX4" fmla="*/ 547688 w 1288257"/>
                <a:gd name="connsiteY4" fmla="*/ 0 h 309562"/>
                <a:gd name="connsiteX5" fmla="*/ 702469 w 1288257"/>
                <a:gd name="connsiteY5" fmla="*/ 309562 h 309562"/>
                <a:gd name="connsiteX6" fmla="*/ 854869 w 1288257"/>
                <a:gd name="connsiteY6" fmla="*/ 0 h 309562"/>
                <a:gd name="connsiteX7" fmla="*/ 1007269 w 1288257"/>
                <a:gd name="connsiteY7" fmla="*/ 309562 h 309562"/>
                <a:gd name="connsiteX8" fmla="*/ 1102519 w 1288257"/>
                <a:gd name="connsiteY8" fmla="*/ 159543 h 309562"/>
                <a:gd name="connsiteX9" fmla="*/ 1288257 w 1288257"/>
                <a:gd name="connsiteY9" fmla="*/ 157162 h 30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8257" h="309562">
                  <a:moveTo>
                    <a:pt x="0" y="157162"/>
                  </a:moveTo>
                  <a:lnTo>
                    <a:pt x="171450" y="159543"/>
                  </a:lnTo>
                  <a:lnTo>
                    <a:pt x="242888" y="0"/>
                  </a:lnTo>
                  <a:lnTo>
                    <a:pt x="395288" y="309562"/>
                  </a:lnTo>
                  <a:lnTo>
                    <a:pt x="547688" y="0"/>
                  </a:lnTo>
                  <a:lnTo>
                    <a:pt x="702469" y="309562"/>
                  </a:lnTo>
                  <a:lnTo>
                    <a:pt x="854869" y="0"/>
                  </a:lnTo>
                  <a:lnTo>
                    <a:pt x="1007269" y="309562"/>
                  </a:lnTo>
                  <a:lnTo>
                    <a:pt x="1102519" y="159543"/>
                  </a:lnTo>
                  <a:lnTo>
                    <a:pt x="1288257" y="157162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rot="5400000" flipV="1">
              <a:off x="8705851" y="3614413"/>
              <a:ext cx="0" cy="2743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7136628" y="761383"/>
            <a:ext cx="3474720" cy="1712717"/>
            <a:chOff x="7192750" y="544623"/>
            <a:chExt cx="3474720" cy="1712717"/>
          </a:xfrm>
        </p:grpSpPr>
        <p:grpSp>
          <p:nvGrpSpPr>
            <p:cNvPr id="3" name="Group 2"/>
            <p:cNvGrpSpPr>
              <a:grpSpLocks noChangeAspect="1"/>
            </p:cNvGrpSpPr>
            <p:nvPr/>
          </p:nvGrpSpPr>
          <p:grpSpPr>
            <a:xfrm>
              <a:off x="7192750" y="544623"/>
              <a:ext cx="3474720" cy="1712717"/>
              <a:chOff x="7192750" y="544623"/>
              <a:chExt cx="4138544" cy="2039925"/>
            </a:xfrm>
          </p:grpSpPr>
          <p:graphicFrame>
            <p:nvGraphicFramePr>
              <p:cNvPr id="6" name="Object 5"/>
              <p:cNvGraphicFramePr>
                <a:graphicFrameLocks noChangeAspect="1"/>
              </p:cNvGraphicFramePr>
              <p:nvPr/>
            </p:nvGraphicFramePr>
            <p:xfrm>
              <a:off x="7192750" y="1529482"/>
              <a:ext cx="352425" cy="338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190440" imgH="190440" progId="Equation.3">
                      <p:embed/>
                    </p:oleObj>
                  </mc:Choice>
                  <mc:Fallback>
                    <p:oleObj name="Equation" r:id="rId17" imgW="190440" imgH="190440" progId="Equation.3">
                      <p:embed/>
                      <p:pic>
                        <p:nvPicPr>
                          <p:cNvPr id="6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92750" y="1529482"/>
                            <a:ext cx="352425" cy="3381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" name="Group 6"/>
              <p:cNvGrpSpPr/>
              <p:nvPr/>
            </p:nvGrpSpPr>
            <p:grpSpPr>
              <a:xfrm>
                <a:off x="7637049" y="926501"/>
                <a:ext cx="457200" cy="1658047"/>
                <a:chOff x="8671957" y="3594760"/>
                <a:chExt cx="457200" cy="1658047"/>
              </a:xfrm>
            </p:grpSpPr>
            <p:sp>
              <p:nvSpPr>
                <p:cNvPr id="203" name="Line 21"/>
                <p:cNvSpPr>
                  <a:spLocks noChangeShapeType="1"/>
                </p:cNvSpPr>
                <p:nvPr/>
              </p:nvSpPr>
              <p:spPr bwMode="auto">
                <a:xfrm>
                  <a:off x="8900558" y="3594760"/>
                  <a:ext cx="0" cy="5667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sto MT" panose="02040603050505030304" pitchFamily="18" charset="0"/>
                  </a:endParaRPr>
                </a:p>
              </p:txBody>
            </p:sp>
            <p:sp>
              <p:nvSpPr>
                <p:cNvPr id="204" name="Line 25"/>
                <p:cNvSpPr>
                  <a:spLocks noChangeShapeType="1"/>
                </p:cNvSpPr>
                <p:nvPr/>
              </p:nvSpPr>
              <p:spPr bwMode="auto">
                <a:xfrm>
                  <a:off x="8900558" y="4612727"/>
                  <a:ext cx="0" cy="6400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sto MT" panose="02040603050505030304" pitchFamily="18" charset="0"/>
                  </a:endParaRPr>
                </a:p>
              </p:txBody>
            </p:sp>
            <p:sp>
              <p:nvSpPr>
                <p:cNvPr id="205" name="Oval 204"/>
                <p:cNvSpPr/>
                <p:nvPr/>
              </p:nvSpPr>
              <p:spPr>
                <a:xfrm>
                  <a:off x="8671957" y="4167222"/>
                  <a:ext cx="457200" cy="4572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sto MT" panose="02040603050505030304" pitchFamily="18" charset="0"/>
                  </a:endParaRPr>
                </a:p>
              </p:txBody>
            </p:sp>
            <p:pic>
              <p:nvPicPr>
                <p:cNvPr id="206" name="Picture 2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09140" y="4237513"/>
                  <a:ext cx="185132" cy="2743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82" name="Line 37"/>
              <p:cNvSpPr>
                <a:spLocks noChangeShapeType="1"/>
              </p:cNvSpPr>
              <p:nvPr/>
            </p:nvSpPr>
            <p:spPr bwMode="auto">
              <a:xfrm>
                <a:off x="7857517" y="2571560"/>
                <a:ext cx="30175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sto MT" panose="02040603050505030304" pitchFamily="18" charset="0"/>
                </a:endParaRPr>
              </a:p>
            </p:txBody>
          </p:sp>
          <p:graphicFrame>
            <p:nvGraphicFramePr>
              <p:cNvPr id="210" name="Object 209"/>
              <p:cNvGraphicFramePr>
                <a:graphicFrameLocks noChangeAspect="1"/>
              </p:cNvGraphicFramePr>
              <p:nvPr/>
            </p:nvGraphicFramePr>
            <p:xfrm>
              <a:off x="8865395" y="562959"/>
              <a:ext cx="282575" cy="3825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152280" imgH="215640" progId="Equation.3">
                      <p:embed/>
                    </p:oleObj>
                  </mc:Choice>
                  <mc:Fallback>
                    <p:oleObj name="Equation" r:id="rId18" imgW="152280" imgH="215640" progId="Equation.3">
                      <p:embed/>
                      <p:pic>
                        <p:nvPicPr>
                          <p:cNvPr id="210" name="Object 2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65395" y="562959"/>
                            <a:ext cx="282575" cy="3825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8" name="Line 96"/>
              <p:cNvSpPr>
                <a:spLocks noChangeShapeType="1"/>
              </p:cNvSpPr>
              <p:nvPr/>
            </p:nvSpPr>
            <p:spPr bwMode="auto">
              <a:xfrm>
                <a:off x="10857404" y="922825"/>
                <a:ext cx="0" cy="5303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sto MT" panose="02040603050505030304" pitchFamily="18" charset="0"/>
                </a:endParaRPr>
              </a:p>
            </p:txBody>
          </p:sp>
          <p:sp>
            <p:nvSpPr>
              <p:cNvPr id="319" name="Line 98"/>
              <p:cNvSpPr>
                <a:spLocks noChangeShapeType="1"/>
              </p:cNvSpPr>
              <p:nvPr/>
            </p:nvSpPr>
            <p:spPr bwMode="auto">
              <a:xfrm>
                <a:off x="10853543" y="2111971"/>
                <a:ext cx="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sto MT" panose="02040603050505030304" pitchFamily="18" charset="0"/>
                </a:endParaRPr>
              </a:p>
            </p:txBody>
          </p:sp>
          <p:sp>
            <p:nvSpPr>
              <p:cNvPr id="347" name="Line 96"/>
              <p:cNvSpPr>
                <a:spLocks noChangeShapeType="1"/>
              </p:cNvSpPr>
              <p:nvPr/>
            </p:nvSpPr>
            <p:spPr bwMode="auto">
              <a:xfrm>
                <a:off x="9337541" y="913155"/>
                <a:ext cx="0" cy="5508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sto MT" panose="02040603050505030304" pitchFamily="18" charset="0"/>
                </a:endParaRPr>
              </a:p>
            </p:txBody>
          </p:sp>
          <p:sp>
            <p:nvSpPr>
              <p:cNvPr id="348" name="Line 98"/>
              <p:cNvSpPr>
                <a:spLocks noChangeShapeType="1"/>
              </p:cNvSpPr>
              <p:nvPr/>
            </p:nvSpPr>
            <p:spPr bwMode="auto">
              <a:xfrm>
                <a:off x="9337541" y="2105367"/>
                <a:ext cx="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sto MT" panose="02040603050505030304" pitchFamily="18" charset="0"/>
                </a:endParaRPr>
              </a:p>
            </p:txBody>
          </p:sp>
          <p:graphicFrame>
            <p:nvGraphicFramePr>
              <p:cNvPr id="349" name="Object 348"/>
              <p:cNvGraphicFramePr>
                <a:graphicFrameLocks noChangeAspect="1"/>
              </p:cNvGraphicFramePr>
              <p:nvPr/>
            </p:nvGraphicFramePr>
            <p:xfrm>
              <a:off x="9477781" y="1563164"/>
              <a:ext cx="328613" cy="338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9" imgW="177480" imgH="190440" progId="Equation.3">
                      <p:embed/>
                    </p:oleObj>
                  </mc:Choice>
                  <mc:Fallback>
                    <p:oleObj name="Equation" r:id="rId19" imgW="177480" imgH="190440" progId="Equation.3">
                      <p:embed/>
                      <p:pic>
                        <p:nvPicPr>
                          <p:cNvPr id="349" name="Object 3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477781" y="1563164"/>
                            <a:ext cx="328613" cy="338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0" name="Object 349"/>
              <p:cNvGraphicFramePr>
                <a:graphicFrameLocks noChangeAspect="1"/>
              </p:cNvGraphicFramePr>
              <p:nvPr/>
            </p:nvGraphicFramePr>
            <p:xfrm>
              <a:off x="10980457" y="1576476"/>
              <a:ext cx="350837" cy="338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1" imgW="190440" imgH="190440" progId="Equation.3">
                      <p:embed/>
                    </p:oleObj>
                  </mc:Choice>
                  <mc:Fallback>
                    <p:oleObj name="Equation" r:id="rId21" imgW="190440" imgH="190440" progId="Equation.3">
                      <p:embed/>
                      <p:pic>
                        <p:nvPicPr>
                          <p:cNvPr id="350" name="Object 3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980457" y="1576476"/>
                            <a:ext cx="350837" cy="338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51" name="Straight Arrow Connector 350"/>
              <p:cNvCxnSpPr/>
              <p:nvPr/>
            </p:nvCxnSpPr>
            <p:spPr>
              <a:xfrm rot="10800000" flipV="1">
                <a:off x="9337541" y="1061303"/>
                <a:ext cx="0" cy="2743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52" name="Object 351"/>
              <p:cNvGraphicFramePr>
                <a:graphicFrameLocks noChangeAspect="1"/>
              </p:cNvGraphicFramePr>
              <p:nvPr/>
            </p:nvGraphicFramePr>
            <p:xfrm>
              <a:off x="9499995" y="956320"/>
              <a:ext cx="282575" cy="338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3" imgW="152280" imgH="190440" progId="Equation.3">
                      <p:embed/>
                    </p:oleObj>
                  </mc:Choice>
                  <mc:Fallback>
                    <p:oleObj name="Equation" r:id="rId23" imgW="152280" imgH="190440" progId="Equation.3">
                      <p:embed/>
                      <p:pic>
                        <p:nvPicPr>
                          <p:cNvPr id="352" name="Object 3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499995" y="956320"/>
                            <a:ext cx="282575" cy="338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4" name="Object 353"/>
              <p:cNvGraphicFramePr>
                <a:graphicFrameLocks noChangeAspect="1"/>
              </p:cNvGraphicFramePr>
              <p:nvPr/>
            </p:nvGraphicFramePr>
            <p:xfrm>
              <a:off x="9472691" y="544623"/>
              <a:ext cx="304800" cy="338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5" imgW="164880" imgH="190440" progId="Equation.3">
                      <p:embed/>
                    </p:oleObj>
                  </mc:Choice>
                  <mc:Fallback>
                    <p:oleObj name="Equation" r:id="rId25" imgW="164880" imgH="190440" progId="Equation.3">
                      <p:embed/>
                      <p:pic>
                        <p:nvPicPr>
                          <p:cNvPr id="354" name="Object 3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472691" y="544623"/>
                            <a:ext cx="304800" cy="338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7" name="Object 356"/>
              <p:cNvGraphicFramePr>
                <a:graphicFrameLocks noChangeAspect="1"/>
              </p:cNvGraphicFramePr>
              <p:nvPr/>
            </p:nvGraphicFramePr>
            <p:xfrm>
              <a:off x="8955435" y="1721268"/>
              <a:ext cx="304800" cy="338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7" imgW="164880" imgH="190440" progId="Equation.3">
                      <p:embed/>
                    </p:oleObj>
                  </mc:Choice>
                  <mc:Fallback>
                    <p:oleObj name="Equation" r:id="rId27" imgW="164880" imgH="190440" progId="Equation.3">
                      <p:embed/>
                      <p:pic>
                        <p:nvPicPr>
                          <p:cNvPr id="357" name="Object 3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955435" y="1721268"/>
                            <a:ext cx="304800" cy="3381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58" name="Group 357"/>
              <p:cNvGrpSpPr/>
              <p:nvPr/>
            </p:nvGrpSpPr>
            <p:grpSpPr>
              <a:xfrm>
                <a:off x="10408834" y="1083680"/>
                <a:ext cx="464329" cy="1356331"/>
                <a:chOff x="7639832" y="3558890"/>
                <a:chExt cx="464329" cy="1356331"/>
              </a:xfrm>
            </p:grpSpPr>
            <p:sp>
              <p:nvSpPr>
                <p:cNvPr id="359" name="TextBox 358"/>
                <p:cNvSpPr txBox="1"/>
                <p:nvPr/>
              </p:nvSpPr>
              <p:spPr>
                <a:xfrm>
                  <a:off x="7639832" y="3558890"/>
                  <a:ext cx="464329" cy="135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sto MT" panose="02040603050505030304" pitchFamily="18" charset="0"/>
                    </a:rPr>
                    <a:t>+</a:t>
                  </a:r>
                </a:p>
                <a:p>
                  <a:endParaRPr lang="en-US" sz="1600" b="1" dirty="0">
                    <a:latin typeface="Calisto MT" panose="02040603050505030304" pitchFamily="18" charset="0"/>
                  </a:endParaRPr>
                </a:p>
                <a:p>
                  <a:r>
                    <a:rPr lang="en-US" sz="2800" dirty="0">
                      <a:latin typeface="Calibri "/>
                    </a:rPr>
                    <a:t>-</a:t>
                  </a:r>
                </a:p>
              </p:txBody>
            </p:sp>
            <p:graphicFrame>
              <p:nvGraphicFramePr>
                <p:cNvPr id="360" name="Object 359"/>
                <p:cNvGraphicFramePr>
                  <a:graphicFrameLocks noChangeAspect="1"/>
                </p:cNvGraphicFramePr>
                <p:nvPr/>
              </p:nvGraphicFramePr>
              <p:xfrm>
                <a:off x="7661275" y="4057650"/>
                <a:ext cx="304800" cy="3381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9" imgW="164880" imgH="190440" progId="Equation.3">
                        <p:embed/>
                      </p:oleObj>
                    </mc:Choice>
                    <mc:Fallback>
                      <p:oleObj name="Equation" r:id="rId29" imgW="164880" imgH="190440" progId="Equation.3">
                        <p:embed/>
                        <p:pic>
                          <p:nvPicPr>
                            <p:cNvPr id="360" name="Object 35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661275" y="4057650"/>
                              <a:ext cx="304800" cy="3381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61" name="Line 37"/>
              <p:cNvSpPr>
                <a:spLocks noChangeShapeType="1"/>
              </p:cNvSpPr>
              <p:nvPr/>
            </p:nvSpPr>
            <p:spPr bwMode="auto">
              <a:xfrm>
                <a:off x="7874976" y="922385"/>
                <a:ext cx="29900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sto MT" panose="02040603050505030304" pitchFamily="18" charset="0"/>
                </a:endParaRPr>
              </a:p>
            </p:txBody>
          </p:sp>
          <p:sp>
            <p:nvSpPr>
              <p:cNvPr id="138" name="Freeform 137"/>
              <p:cNvSpPr/>
              <p:nvPr/>
            </p:nvSpPr>
            <p:spPr>
              <a:xfrm rot="5400000">
                <a:off x="8894220" y="1694291"/>
                <a:ext cx="888350" cy="210779"/>
              </a:xfrm>
              <a:custGeom>
                <a:avLst/>
                <a:gdLst>
                  <a:gd name="connsiteX0" fmla="*/ 0 w 1288257"/>
                  <a:gd name="connsiteY0" fmla="*/ 157162 h 309562"/>
                  <a:gd name="connsiteX1" fmla="*/ 171450 w 1288257"/>
                  <a:gd name="connsiteY1" fmla="*/ 159543 h 309562"/>
                  <a:gd name="connsiteX2" fmla="*/ 242888 w 1288257"/>
                  <a:gd name="connsiteY2" fmla="*/ 0 h 309562"/>
                  <a:gd name="connsiteX3" fmla="*/ 395288 w 1288257"/>
                  <a:gd name="connsiteY3" fmla="*/ 309562 h 309562"/>
                  <a:gd name="connsiteX4" fmla="*/ 547688 w 1288257"/>
                  <a:gd name="connsiteY4" fmla="*/ 0 h 309562"/>
                  <a:gd name="connsiteX5" fmla="*/ 702469 w 1288257"/>
                  <a:gd name="connsiteY5" fmla="*/ 309562 h 309562"/>
                  <a:gd name="connsiteX6" fmla="*/ 854869 w 1288257"/>
                  <a:gd name="connsiteY6" fmla="*/ 0 h 309562"/>
                  <a:gd name="connsiteX7" fmla="*/ 1007269 w 1288257"/>
                  <a:gd name="connsiteY7" fmla="*/ 309562 h 309562"/>
                  <a:gd name="connsiteX8" fmla="*/ 1102519 w 1288257"/>
                  <a:gd name="connsiteY8" fmla="*/ 159543 h 309562"/>
                  <a:gd name="connsiteX9" fmla="*/ 1288257 w 1288257"/>
                  <a:gd name="connsiteY9" fmla="*/ 157162 h 309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88257" h="309562">
                    <a:moveTo>
                      <a:pt x="0" y="157162"/>
                    </a:moveTo>
                    <a:lnTo>
                      <a:pt x="171450" y="159543"/>
                    </a:lnTo>
                    <a:lnTo>
                      <a:pt x="242888" y="0"/>
                    </a:lnTo>
                    <a:lnTo>
                      <a:pt x="395288" y="309562"/>
                    </a:lnTo>
                    <a:lnTo>
                      <a:pt x="547688" y="0"/>
                    </a:lnTo>
                    <a:lnTo>
                      <a:pt x="702469" y="309562"/>
                    </a:lnTo>
                    <a:lnTo>
                      <a:pt x="854869" y="0"/>
                    </a:lnTo>
                    <a:lnTo>
                      <a:pt x="1007269" y="309562"/>
                    </a:lnTo>
                    <a:lnTo>
                      <a:pt x="1102519" y="159543"/>
                    </a:lnTo>
                    <a:lnTo>
                      <a:pt x="1288257" y="157162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 138"/>
              <p:cNvSpPr/>
              <p:nvPr/>
            </p:nvSpPr>
            <p:spPr>
              <a:xfrm rot="5400000">
                <a:off x="10413475" y="1684757"/>
                <a:ext cx="888350" cy="210779"/>
              </a:xfrm>
              <a:custGeom>
                <a:avLst/>
                <a:gdLst>
                  <a:gd name="connsiteX0" fmla="*/ 0 w 1288257"/>
                  <a:gd name="connsiteY0" fmla="*/ 157162 h 309562"/>
                  <a:gd name="connsiteX1" fmla="*/ 171450 w 1288257"/>
                  <a:gd name="connsiteY1" fmla="*/ 159543 h 309562"/>
                  <a:gd name="connsiteX2" fmla="*/ 242888 w 1288257"/>
                  <a:gd name="connsiteY2" fmla="*/ 0 h 309562"/>
                  <a:gd name="connsiteX3" fmla="*/ 395288 w 1288257"/>
                  <a:gd name="connsiteY3" fmla="*/ 309562 h 309562"/>
                  <a:gd name="connsiteX4" fmla="*/ 547688 w 1288257"/>
                  <a:gd name="connsiteY4" fmla="*/ 0 h 309562"/>
                  <a:gd name="connsiteX5" fmla="*/ 702469 w 1288257"/>
                  <a:gd name="connsiteY5" fmla="*/ 309562 h 309562"/>
                  <a:gd name="connsiteX6" fmla="*/ 854869 w 1288257"/>
                  <a:gd name="connsiteY6" fmla="*/ 0 h 309562"/>
                  <a:gd name="connsiteX7" fmla="*/ 1007269 w 1288257"/>
                  <a:gd name="connsiteY7" fmla="*/ 309562 h 309562"/>
                  <a:gd name="connsiteX8" fmla="*/ 1102519 w 1288257"/>
                  <a:gd name="connsiteY8" fmla="*/ 159543 h 309562"/>
                  <a:gd name="connsiteX9" fmla="*/ 1288257 w 1288257"/>
                  <a:gd name="connsiteY9" fmla="*/ 157162 h 309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88257" h="309562">
                    <a:moveTo>
                      <a:pt x="0" y="157162"/>
                    </a:moveTo>
                    <a:lnTo>
                      <a:pt x="171450" y="159543"/>
                    </a:lnTo>
                    <a:lnTo>
                      <a:pt x="242888" y="0"/>
                    </a:lnTo>
                    <a:lnTo>
                      <a:pt x="395288" y="309562"/>
                    </a:lnTo>
                    <a:lnTo>
                      <a:pt x="547688" y="0"/>
                    </a:lnTo>
                    <a:lnTo>
                      <a:pt x="702469" y="309562"/>
                    </a:lnTo>
                    <a:lnTo>
                      <a:pt x="854869" y="0"/>
                    </a:lnTo>
                    <a:lnTo>
                      <a:pt x="1007269" y="309562"/>
                    </a:lnTo>
                    <a:lnTo>
                      <a:pt x="1102519" y="159543"/>
                    </a:lnTo>
                    <a:lnTo>
                      <a:pt x="1288257" y="157162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Arrow Connector 70"/>
              <p:cNvCxnSpPr/>
              <p:nvPr/>
            </p:nvCxnSpPr>
            <p:spPr>
              <a:xfrm rot="5400000" flipV="1">
                <a:off x="9060773" y="775995"/>
                <a:ext cx="0" cy="2743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rot="5400000" flipV="1">
                <a:off x="9580945" y="785225"/>
                <a:ext cx="0" cy="2743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/>
            <p:cNvSpPr txBox="1"/>
            <p:nvPr/>
          </p:nvSpPr>
          <p:spPr>
            <a:xfrm>
              <a:off x="8622183" y="1004172"/>
              <a:ext cx="389850" cy="11387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sto MT" panose="02040603050505030304" pitchFamily="18" charset="0"/>
                </a:rPr>
                <a:t>+</a:t>
              </a:r>
            </a:p>
            <a:p>
              <a:endParaRPr lang="en-US" sz="1600" b="1" dirty="0">
                <a:latin typeface="Calisto MT" panose="02040603050505030304" pitchFamily="18" charset="0"/>
              </a:endParaRPr>
            </a:p>
            <a:p>
              <a:r>
                <a:rPr lang="en-US" sz="2800" dirty="0">
                  <a:latin typeface="Calibri "/>
                </a:rPr>
                <a:t>-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872752" y="2753132"/>
            <a:ext cx="1571387" cy="899484"/>
          </a:xfrm>
          <a:prstGeom prst="rect">
            <a:avLst/>
          </a:prstGeom>
        </p:spPr>
      </p:pic>
      <p:sp>
        <p:nvSpPr>
          <p:cNvPr id="77" name="Right Arrow 76"/>
          <p:cNvSpPr/>
          <p:nvPr/>
        </p:nvSpPr>
        <p:spPr>
          <a:xfrm>
            <a:off x="5237671" y="3018302"/>
            <a:ext cx="548640" cy="2743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8" name="Rectangle 77"/>
          <p:cNvSpPr/>
          <p:nvPr/>
        </p:nvSpPr>
        <p:spPr>
          <a:xfrm>
            <a:off x="318708" y="4339808"/>
            <a:ext cx="182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1" dirty="0">
                <a:solidFill>
                  <a:srgbClr val="FF0000"/>
                </a:solidFill>
                <a:latin typeface="Calisto MT" panose="02040603050505030304" pitchFamily="18" charset="0"/>
              </a:rPr>
              <a:t>Substitute</a:t>
            </a:r>
            <a:endParaRPr lang="en-US" sz="2400" i="1" dirty="0">
              <a:solidFill>
                <a:srgbClr val="0000CC"/>
              </a:solidFill>
              <a:latin typeface="Calisto MT" panose="0204060305050503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83866" y="5093134"/>
            <a:ext cx="2457450" cy="914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35175" y="5141106"/>
            <a:ext cx="2466975" cy="9048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78052" y="3886754"/>
            <a:ext cx="1710354" cy="72317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5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1561" y="1173860"/>
            <a:ext cx="2066925" cy="10096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7">
            <a:extLst>
              <a:ext uri="{BEBA8EAE-BF5A-486C-A8C5-ECC9F3942E4B}">
                <a14:imgProps xmlns:a14="http://schemas.microsoft.com/office/drawing/2010/main">
                  <a14:imgLayer r:embed="rId38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50653" y="1169970"/>
            <a:ext cx="2085975" cy="962025"/>
          </a:xfrm>
          <a:prstGeom prst="rect">
            <a:avLst/>
          </a:prstGeom>
        </p:spPr>
      </p:pic>
      <p:sp>
        <p:nvSpPr>
          <p:cNvPr id="81" name="Right Arrow 80"/>
          <p:cNvSpPr/>
          <p:nvPr/>
        </p:nvSpPr>
        <p:spPr>
          <a:xfrm>
            <a:off x="5209596" y="4079704"/>
            <a:ext cx="548640" cy="2743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9">
            <a:extLst>
              <a:ext uri="{BEBA8EAE-BF5A-486C-A8C5-ECC9F3942E4B}">
                <a14:imgProps xmlns:a14="http://schemas.microsoft.com/office/drawing/2010/main">
                  <a14:imgLayer r:embed="rId40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71459" y="5191317"/>
            <a:ext cx="1799811" cy="757002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383143" y="283856"/>
            <a:ext cx="2676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Reminder:</a:t>
            </a:r>
          </a:p>
        </p:txBody>
      </p:sp>
    </p:spTree>
    <p:extLst>
      <p:ext uri="{BB962C8B-B14F-4D97-AF65-F5344CB8AC3E}">
        <p14:creationId xmlns:p14="http://schemas.microsoft.com/office/powerpoint/2010/main" val="56807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" grpId="0"/>
      <p:bldP spid="17" grpId="0"/>
      <p:bldP spid="413" grpId="0" animBg="1"/>
      <p:bldP spid="12" grpId="0" animBg="1"/>
      <p:bldP spid="77" grpId="0" animBg="1"/>
      <p:bldP spid="78" grpId="0"/>
      <p:bldP spid="8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83318" y="1169041"/>
                <a:ext cx="11401527" cy="941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</a:rPr>
                  <a:t>Find i</a:t>
                </a:r>
                <a:r>
                  <a:rPr lang="en-US" sz="1867" dirty="0">
                    <a:solidFill>
                      <a:srgbClr val="C00000"/>
                    </a:solidFill>
                  </a:rPr>
                  <a:t>2</a:t>
                </a:r>
                <a:r>
                  <a:rPr lang="en-US" sz="3200" dirty="0">
                    <a:solidFill>
                      <a:srgbClr val="C00000"/>
                    </a:solidFill>
                  </a:rPr>
                  <a:t>(t) in the following circuit,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3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3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+12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+23</m:t>
                        </m:r>
                        <m:r>
                          <a:rPr lang="en-US" sz="3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+17</m:t>
                        </m:r>
                      </m:num>
                      <m:den>
                        <m:r>
                          <a:rPr lang="en-US" sz="3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+1)(</m:t>
                        </m:r>
                        <m:r>
                          <a:rPr lang="en-US" sz="3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+2)(</m:t>
                        </m:r>
                        <m:r>
                          <a:rPr lang="en-US" sz="3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+4)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18" y="1169041"/>
                <a:ext cx="11401527" cy="941155"/>
              </a:xfrm>
              <a:prstGeom prst="rect">
                <a:avLst/>
              </a:prstGeom>
              <a:blipFill>
                <a:blip r:embed="rId2"/>
                <a:stretch>
                  <a:fillRect l="-1390" b="-19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60488" y="3068960"/>
            <a:ext cx="1798633" cy="35116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3318" y="461155"/>
            <a:ext cx="5202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Circuit applications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12AD89F-9F12-4D46-92F4-3373358536F6}"/>
                  </a:ext>
                </a:extLst>
              </p:cNvPr>
              <p:cNvSpPr/>
              <p:nvPr/>
            </p:nvSpPr>
            <p:spPr>
              <a:xfrm>
                <a:off x="822454" y="2198447"/>
                <a:ext cx="6299353" cy="9239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17</m:t>
                        </m:r>
                      </m:num>
                      <m:den>
                        <m:d>
                          <m:dPr>
                            <m:ctrlPr>
                              <a:rPr lang="en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+4) </m:t>
                        </m:r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=K+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</m:t>
                        </m:r>
                      </m:den>
                    </m:f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12AD89F-9F12-4D46-92F4-3373358536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54" y="2198447"/>
                <a:ext cx="6299353" cy="923971"/>
              </a:xfrm>
              <a:prstGeom prst="rect">
                <a:avLst/>
              </a:prstGeom>
              <a:blipFill>
                <a:blip r:embed="rId4"/>
                <a:stretch>
                  <a:fillRect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C0FFCA4-829C-8340-B78A-CA4D874DE8B3}"/>
              </a:ext>
            </a:extLst>
          </p:cNvPr>
          <p:cNvSpPr/>
          <p:nvPr/>
        </p:nvSpPr>
        <p:spPr>
          <a:xfrm>
            <a:off x="947694" y="3402232"/>
            <a:ext cx="50738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K=2,  A=4/3,  B=-1.5,  C=-11/6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3187574-6075-4E41-A1A7-0563BF7C0433}"/>
                  </a:ext>
                </a:extLst>
              </p:cNvPr>
              <p:cNvSpPr/>
              <p:nvPr/>
            </p:nvSpPr>
            <p:spPr>
              <a:xfrm>
                <a:off x="822454" y="4619742"/>
                <a:ext cx="6856171" cy="14913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800" baseline="-25000" dirty="0" err="1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</a:t>
                </a:r>
                <a:r>
                  <a:rPr lang="en-US" sz="28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= 2</a:t>
                </a:r>
                <a:r>
                  <a:rPr lang="el-GR" sz="28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δ</a:t>
                </a:r>
                <a:r>
                  <a:rPr lang="en-US" sz="28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</a:t>
                </a:r>
                <a14:m>
                  <m:oMath xmlns:m="http://schemas.openxmlformats.org/officeDocument/2006/math">
                    <m:r>
                      <a:rPr lang="en-US" sz="28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CA" sz="28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1.334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−1.5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CA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CA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CA" sz="28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CA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</m:num>
                            <m:den>
                              <m:r>
                                <a:rPr lang="en-CA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280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CA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800" baseline="300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3187574-6075-4E41-A1A7-0563BF7C0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54" y="4619742"/>
                <a:ext cx="6856171" cy="1491370"/>
              </a:xfrm>
              <a:prstGeom prst="rect">
                <a:avLst/>
              </a:prstGeom>
              <a:blipFill>
                <a:blip r:embed="rId5"/>
                <a:stretch>
                  <a:fillRect l="-1867" t="-45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A47B15B-2793-C141-977B-7D7F829E362F}"/>
                  </a:ext>
                </a:extLst>
              </p:cNvPr>
              <p:cNvSpPr/>
              <p:nvPr/>
            </p:nvSpPr>
            <p:spPr>
              <a:xfrm>
                <a:off x="8844512" y="3033637"/>
                <a:ext cx="2830583" cy="737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800" baseline="-25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(t)=</a:t>
                </a:r>
                <a:r>
                  <a:rPr lang="en-CA" sz="280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28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8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CA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4+1</m:t>
                            </m:r>
                          </m:den>
                        </m:f>
                      </m:e>
                    </m:d>
                    <m:r>
                      <a:rPr lang="en-CA" sz="28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800" baseline="-25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</a:t>
                </a:r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</a:t>
                </a:r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A47B15B-2793-C141-977B-7D7F829E3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512" y="3033637"/>
                <a:ext cx="2830583" cy="737189"/>
              </a:xfrm>
              <a:prstGeom prst="rect">
                <a:avLst/>
              </a:prstGeom>
              <a:blipFill>
                <a:blip r:embed="rId6"/>
                <a:stretch>
                  <a:fillRect l="-4526" r="-3448" b="-66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9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383" y="3649562"/>
            <a:ext cx="3924300" cy="2616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10282" y="1205054"/>
                <a:ext cx="11181718" cy="740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</a:rPr>
                  <a:t>Find </a:t>
                </a:r>
                <a:r>
                  <a:rPr lang="en-US" sz="3200" dirty="0" err="1">
                    <a:solidFill>
                      <a:srgbClr val="C00000"/>
                    </a:solidFill>
                  </a:rPr>
                  <a:t>V</a:t>
                </a:r>
                <a:r>
                  <a:rPr lang="en-US" sz="2133" dirty="0" err="1">
                    <a:solidFill>
                      <a:srgbClr val="C00000"/>
                    </a:solidFill>
                  </a:rPr>
                  <a:t>out</a:t>
                </a:r>
                <a:r>
                  <a:rPr lang="en-US" sz="3200" dirty="0">
                    <a:solidFill>
                      <a:srgbClr val="C00000"/>
                    </a:solidFill>
                  </a:rPr>
                  <a:t>(t) in the following circuit,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8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en-US" sz="3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−72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sz="3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+40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82" y="1205054"/>
                <a:ext cx="11181718" cy="740331"/>
              </a:xfrm>
              <a:prstGeom prst="rect">
                <a:avLst/>
              </a:prstGeom>
              <a:blipFill>
                <a:blip r:embed="rId3"/>
                <a:stretch>
                  <a:fillRect l="-1418" t="-1653" b="-148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33954" y="522704"/>
            <a:ext cx="11402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Circuit applications 2 (Ex. 12-13 page 567)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E1BB7CB-2526-2C48-A4D0-C43BC2BA110D}"/>
                  </a:ext>
                </a:extLst>
              </p:cNvPr>
              <p:cNvSpPr/>
              <p:nvPr/>
            </p:nvSpPr>
            <p:spPr>
              <a:xfrm>
                <a:off x="8608259" y="2484419"/>
                <a:ext cx="3407664" cy="737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800" baseline="-25000" dirty="0" err="1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</a:t>
                </a:r>
                <a:r>
                  <a:rPr lang="en-US" sz="2800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(t)=</a:t>
                </a:r>
                <a:r>
                  <a:rPr lang="en-CA" sz="2800" dirty="0">
                    <a:solidFill>
                      <a:schemeClr val="accent5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2800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800" i="1" dirty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800" b="0" i="1" dirty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CA" sz="2800" b="0" i="1" dirty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8+2</m:t>
                            </m:r>
                          </m:den>
                        </m:f>
                      </m:e>
                    </m:d>
                    <m:r>
                      <a:rPr lang="en-CA" sz="280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800" b="0" i="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CA" sz="2800" b="0" i="0" baseline="-2500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</m:oMath>
                </a14:m>
                <a:r>
                  <a:rPr lang="en-US" sz="2800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</a:t>
                </a:r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E1BB7CB-2526-2C48-A4D0-C43BC2BA11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259" y="2484419"/>
                <a:ext cx="3407664" cy="737189"/>
              </a:xfrm>
              <a:prstGeom prst="rect">
                <a:avLst/>
              </a:prstGeom>
              <a:blipFill>
                <a:blip r:embed="rId4"/>
                <a:stretch>
                  <a:fillRect l="-3717"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C6AA0E7-5F14-F245-8517-46B988FE7846}"/>
                  </a:ext>
                </a:extLst>
              </p:cNvPr>
              <p:cNvSpPr/>
              <p:nvPr/>
            </p:nvSpPr>
            <p:spPr>
              <a:xfrm>
                <a:off x="992100" y="1895613"/>
                <a:ext cx="5144421" cy="861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−72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+40</m:t>
                          </m:r>
                        </m:den>
                      </m:f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−3)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sz="24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C6AA0E7-5F14-F245-8517-46B988FE7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100" y="1895613"/>
                <a:ext cx="5144421" cy="8613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AF41DE-7737-5F40-8AD9-B01EE834684C}"/>
                  </a:ext>
                </a:extLst>
              </p:cNvPr>
              <p:cNvSpPr/>
              <p:nvPr/>
            </p:nvSpPr>
            <p:spPr>
              <a:xfrm>
                <a:off x="3829927" y="2990775"/>
                <a:ext cx="19820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CA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CA" sz="2400" b="1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CA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CA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AF41DE-7737-5F40-8AD9-B01EE83468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927" y="2990775"/>
                <a:ext cx="198208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2BA7C16-1BA4-5F47-824E-F4CA1244A8E6}"/>
                  </a:ext>
                </a:extLst>
              </p:cNvPr>
              <p:cNvSpPr/>
              <p:nvPr/>
            </p:nvSpPr>
            <p:spPr>
              <a:xfrm>
                <a:off x="1123894" y="2983497"/>
                <a:ext cx="18918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CA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CA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CA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CA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CA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2BA7C16-1BA4-5F47-824E-F4CA1244A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894" y="2983497"/>
                <a:ext cx="1891865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DB79D0E-9BC7-7245-B701-173EBF9E19F0}"/>
                  </a:ext>
                </a:extLst>
              </p:cNvPr>
              <p:cNvSpPr/>
              <p:nvPr/>
            </p:nvSpPr>
            <p:spPr>
              <a:xfrm>
                <a:off x="992100" y="3689386"/>
                <a:ext cx="6934399" cy="20002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−3)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+2)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CA" sz="24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n-CA" sz="24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+2−2−3</m:t>
                          </m:r>
                          <m:r>
                            <a:rPr lang="en-CA" sz="24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CA" sz="2400" b="0" i="1">
                                  <a:latin typeface="Cambria Math" panose="02040503050406030204" pitchFamily="18" charset="0"/>
                                </a:rPr>
                                <m:t>+2)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400" b="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CA" sz="2400" b="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sz="2400" baseline="30000" dirty="0"/>
              </a:p>
              <a:p>
                <a:endParaRPr lang="en-CA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n-CA" sz="24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CA" sz="2400" b="0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CA" sz="24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CA" sz="24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CA" sz="2400" b="0" i="1">
                                  <a:latin typeface="Cambria Math" panose="02040503050406030204" pitchFamily="18" charset="0"/>
                                </a:rPr>
                                <m:t>+2)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400" b="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CA" sz="2400" b="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n-CA" sz="2400" b="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CA" sz="2400" b="0" i="1">
                              <a:latin typeface="Cambria Math" panose="02040503050406030204" pitchFamily="18" charset="0"/>
                            </a:rPr>
                            <m:t>+2]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CA" sz="2400" b="0" i="1">
                                  <a:latin typeface="Cambria Math" panose="02040503050406030204" pitchFamily="18" charset="0"/>
                                </a:rPr>
                                <m:t>+2)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400" b="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CA" sz="2400" b="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n-CA" sz="2400" b="0" i="1">
                              <a:latin typeface="Cambria Math" panose="02040503050406030204" pitchFamily="18" charset="0"/>
                            </a:rPr>
                            <m:t>(5)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CA" sz="2400" b="0" i="1">
                                  <a:latin typeface="Cambria Math" panose="02040503050406030204" pitchFamily="18" charset="0"/>
                                </a:rPr>
                                <m:t>+2)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400" b="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CA" sz="2400" b="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DB79D0E-9BC7-7245-B701-173EBF9E1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100" y="3689386"/>
                <a:ext cx="6934399" cy="20002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AD60298-CF63-CB4E-9F21-51315E941B3D}"/>
                  </a:ext>
                </a:extLst>
              </p:cNvPr>
              <p:cNvSpPr/>
              <p:nvPr/>
            </p:nvSpPr>
            <p:spPr>
              <a:xfrm>
                <a:off x="1074012" y="5940900"/>
                <a:ext cx="7493910" cy="7936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4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24</m:t>
                      </m:r>
                      <m:sSup>
                        <m:sSupPr>
                          <m:ctrlPr>
                            <a:rPr lang="en-CA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CA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CA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CA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CA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n-CA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CA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CA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CA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CA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CA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CA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AD60298-CF63-CB4E-9F21-51315E941B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012" y="5940900"/>
                <a:ext cx="7493910" cy="7936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588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48589" y="1912890"/>
                <a:ext cx="4186647" cy="7868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b="0" dirty="0"/>
                  <a:t>A)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+16</m:t>
                        </m:r>
                      </m:num>
                      <m:den>
                        <m:sSup>
                          <m:sSup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+16</m:t>
                        </m:r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589" y="1912890"/>
                <a:ext cx="4186647" cy="786882"/>
              </a:xfrm>
              <a:prstGeom prst="rect">
                <a:avLst/>
              </a:prstGeom>
              <a:blipFill>
                <a:blip r:embed="rId2"/>
                <a:stretch>
                  <a:fillRect l="-6696" t="-2326" b="-201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48589" y="3355699"/>
                <a:ext cx="5645333" cy="9354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/>
                  <a:t>B</a:t>
                </a:r>
                <a:r>
                  <a:rPr lang="en-US" sz="3600" b="0" dirty="0"/>
                  <a:t>)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+88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+4)(</m:t>
                        </m:r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+64)</m:t>
                        </m:r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589" y="3355699"/>
                <a:ext cx="5645333" cy="935449"/>
              </a:xfrm>
              <a:prstGeom prst="rect">
                <a:avLst/>
              </a:prstGeom>
              <a:blipFill>
                <a:blip r:embed="rId3"/>
                <a:stretch>
                  <a:fillRect l="-4968"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168679" y="1018597"/>
            <a:ext cx="7840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Find f(t) of the following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48589" y="4969560"/>
                <a:ext cx="5645333" cy="9354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/>
                  <a:t>C</a:t>
                </a:r>
                <a:r>
                  <a:rPr lang="en-US" sz="3600" b="0" dirty="0"/>
                  <a:t>)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+12</m:t>
                        </m:r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+22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+8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+1)(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+2)</m:t>
                        </m:r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589" y="4969560"/>
                <a:ext cx="5645333" cy="935449"/>
              </a:xfrm>
              <a:prstGeom prst="rect">
                <a:avLst/>
              </a:prstGeom>
              <a:blipFill>
                <a:blip r:embed="rId4"/>
                <a:stretch>
                  <a:fillRect l="-4968"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143339" y="391730"/>
            <a:ext cx="493571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FF"/>
                </a:solidFill>
                <a:latin typeface="Cambria" panose="02040503050406030204" pitchFamily="18" charset="0"/>
              </a:rPr>
              <a:t>Practicing problems</a:t>
            </a:r>
          </a:p>
        </p:txBody>
      </p:sp>
    </p:spTree>
    <p:extLst>
      <p:ext uri="{BB962C8B-B14F-4D97-AF65-F5344CB8AC3E}">
        <p14:creationId xmlns:p14="http://schemas.microsoft.com/office/powerpoint/2010/main" val="385550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08732-DA46-CBF2-8C19-852153DE9EAB}"/>
              </a:ext>
            </a:extLst>
          </p:cNvPr>
          <p:cNvSpPr txBox="1"/>
          <p:nvPr/>
        </p:nvSpPr>
        <p:spPr>
          <a:xfrm>
            <a:off x="683077" y="1296614"/>
            <a:ext cx="988150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Why is partial fraction decomposition useful in finding the inverse Laplace transform of complex rational functions?</a:t>
            </a: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Explain how the inverse Laplace transform helps in solving time-domain circuit problems from their s-domain equivalents.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How does transforming a function from the frequency domain (s-domain) to the time domain help in </a:t>
            </a:r>
            <a:r>
              <a:rPr kumimoji="0" lang="en-GB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analyzing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real-world signals and systems?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Solve activity on Moodle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34CAD-9EBE-5BC1-BA52-6E49D41FD9CF}"/>
              </a:ext>
            </a:extLst>
          </p:cNvPr>
          <p:cNvSpPr txBox="1"/>
          <p:nvPr/>
        </p:nvSpPr>
        <p:spPr>
          <a:xfrm>
            <a:off x="771525" y="572242"/>
            <a:ext cx="210102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Practice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80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87464" y="558856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Announcement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848118"/>
            <a:ext cx="8691373" cy="158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Proposal released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libri"/>
              </a:rPr>
              <a:t>Quiz next Week 4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lang="en-GB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825689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06238" y="4950569"/>
            <a:ext cx="8069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CC"/>
                </a:solidFill>
                <a:latin typeface="Cambria" panose="02040503050406030204" pitchFamily="18" charset="0"/>
              </a:rPr>
              <a:t>Suggested Additional Problems for Ch. 12: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6238" y="5430735"/>
            <a:ext cx="103795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</a:rPr>
              <a:t>Example 12.13 (p. 567), 12.15 (p. 570),</a:t>
            </a:r>
          </a:p>
          <a:p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</a:rPr>
              <a:t>Exercises (p. 575)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1E69C7-AA7A-3A34-70FB-6DB6AA9ABEF7}"/>
              </a:ext>
            </a:extLst>
          </p:cNvPr>
          <p:cNvSpPr txBox="1"/>
          <p:nvPr/>
        </p:nvSpPr>
        <p:spPr>
          <a:xfrm>
            <a:off x="906238" y="1303417"/>
            <a:ext cx="1026522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Inverse Laplace Transform Basics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Arial" panose="020B0604020202020204" pitchFamily="34" charset="0"/>
              </a:rPr>
              <a:t>Converts a function from the s-domain back to the time domain.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Methods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Partial Fraction Decomposition</a:t>
            </a:r>
            <a:r>
              <a:rPr lang="en-US" altLang="en-US" sz="2000" dirty="0">
                <a:latin typeface="Arial" panose="020B0604020202020204" pitchFamily="34" charset="0"/>
              </a:rPr>
              <a:t> 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break down complex rational functions to make inverse transformation easier.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 Inverse Laplace: Using standard Laplace pairs to convert back to time-domain functions.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 in Circuit Analysis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Arial" panose="020B0604020202020204" pitchFamily="34" charset="0"/>
              </a:rPr>
              <a:t>Helps analyze circuits with initial conditions and transient responses.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Arial" panose="020B0604020202020204" pitchFamily="34" charset="0"/>
              </a:rPr>
              <a:t>Used to solve differential equations in circuit systems</a:t>
            </a:r>
            <a:endParaRPr lang="en-GB" sz="20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F85E80-E316-36EF-4E52-EA832897A543}"/>
              </a:ext>
            </a:extLst>
          </p:cNvPr>
          <p:cNvSpPr txBox="1"/>
          <p:nvPr/>
        </p:nvSpPr>
        <p:spPr>
          <a:xfrm>
            <a:off x="906238" y="527965"/>
            <a:ext cx="245131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Summary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92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950647" y="50539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406856"/>
            <a:ext cx="8691373" cy="236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libri"/>
              </a:rPr>
              <a:t>Properties of Laplace transform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Laplace transform of </a:t>
            </a:r>
            <a:r>
              <a:rPr lang="en-US" sz="3400" dirty="0">
                <a:solidFill>
                  <a:prstClr val="black"/>
                </a:solidFill>
                <a:latin typeface="Calibri"/>
              </a:rPr>
              <a:t>s</a:t>
            </a:r>
            <a:r>
              <a:rPr kumimoji="0" lang="en-US" sz="3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inusoidal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signals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lang="en-GB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مربع نص 1">
            <a:extLst>
              <a:ext uri="{FF2B5EF4-FFF2-40B4-BE49-F238E27FC236}">
                <a16:creationId xmlns:a16="http://schemas.microsoft.com/office/drawing/2014/main" id="{7711DB52-DA0E-C95D-DFAF-CCC7BD2BE49D}"/>
              </a:ext>
            </a:extLst>
          </p:cNvPr>
          <p:cNvSpPr txBox="1"/>
          <p:nvPr/>
        </p:nvSpPr>
        <p:spPr>
          <a:xfrm>
            <a:off x="950647" y="2711422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New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83D16-35EC-852C-6B9E-C6ED3DBFD9D3}"/>
              </a:ext>
            </a:extLst>
          </p:cNvPr>
          <p:cNvSpPr txBox="1"/>
          <p:nvPr/>
        </p:nvSpPr>
        <p:spPr>
          <a:xfrm>
            <a:off x="1024126" y="3612887"/>
            <a:ext cx="8691373" cy="236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Inverse Laplace transform analysis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libri"/>
              </a:rPr>
              <a:t>LT using partial fraction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Applications of LT</a:t>
            </a:r>
          </a:p>
        </p:txBody>
      </p:sp>
    </p:spTree>
    <p:extLst>
      <p:ext uri="{BB962C8B-B14F-4D97-AF65-F5344CB8AC3E}">
        <p14:creationId xmlns:p14="http://schemas.microsoft.com/office/powerpoint/2010/main" val="73518342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8367" y="544113"/>
            <a:ext cx="6686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FF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F0DAEFE-461F-07DC-6E65-33E18EB87077}"/>
              </a:ext>
            </a:extLst>
          </p:cNvPr>
          <p:cNvGrpSpPr/>
          <p:nvPr/>
        </p:nvGrpSpPr>
        <p:grpSpPr>
          <a:xfrm>
            <a:off x="758367" y="1998946"/>
            <a:ext cx="10765536" cy="3761416"/>
            <a:chOff x="241540" y="1880558"/>
            <a:chExt cx="11950460" cy="4441178"/>
          </a:xfrm>
        </p:grpSpPr>
        <p:sp>
          <p:nvSpPr>
            <p:cNvPr id="5" name="Rounded Rectangle 4"/>
            <p:cNvSpPr/>
            <p:nvPr/>
          </p:nvSpPr>
          <p:spPr>
            <a:xfrm>
              <a:off x="4416725" y="1880558"/>
              <a:ext cx="3709359" cy="139747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  <a:latin typeface="Cambria" panose="02040503050406030204" pitchFamily="18" charset="0"/>
                </a:rPr>
                <a:t>Circuit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41540" y="2070339"/>
              <a:ext cx="4209689" cy="966159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CC"/>
                  </a:solidFill>
                  <a:latin typeface="Cambria" panose="02040503050406030204" pitchFamily="18" charset="0"/>
                </a:rPr>
                <a:t>Input Signal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123209" y="2032958"/>
              <a:ext cx="3778369" cy="966159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CC"/>
                  </a:solidFill>
                  <a:latin typeface="Cambria" panose="02040503050406030204" pitchFamily="18" charset="0"/>
                </a:rPr>
                <a:t>Output Signal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381555" y="4313210"/>
              <a:ext cx="5693434" cy="194669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Laplace Transform (LT) of Circuit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41540" y="4416726"/>
              <a:ext cx="3122762" cy="1846052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  <a:latin typeface="Cambria" panose="02040503050406030204" pitchFamily="18" charset="0"/>
                </a:rPr>
                <a:t>LT of Input Signal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9074989" y="4485736"/>
              <a:ext cx="3117011" cy="1836000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  <a:latin typeface="Cambria" panose="02040503050406030204" pitchFamily="18" charset="0"/>
                </a:rPr>
                <a:t>LT of Output Signal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1604514" y="2932981"/>
              <a:ext cx="17252" cy="1897811"/>
            </a:xfrm>
            <a:prstGeom prst="straightConnector1">
              <a:avLst/>
            </a:prstGeom>
            <a:ln w="63500">
              <a:headEnd type="none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0386204" y="3019245"/>
              <a:ext cx="17254" cy="1846053"/>
            </a:xfrm>
            <a:prstGeom prst="straightConnector1">
              <a:avLst/>
            </a:prstGeom>
            <a:ln w="63500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6317042" y="3438322"/>
              <a:ext cx="1" cy="862641"/>
            </a:xfrm>
            <a:prstGeom prst="straightConnector1">
              <a:avLst/>
            </a:prstGeom>
            <a:ln w="63500">
              <a:solidFill>
                <a:srgbClr val="006600"/>
              </a:solidFill>
              <a:headEnd type="none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502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37226" y="654185"/>
            <a:ext cx="6585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FF"/>
                </a:solidFill>
                <a:latin typeface="Cambria" panose="02040503050406030204" pitchFamily="18" charset="0"/>
              </a:rPr>
              <a:t>Inverse Laplace Transform </a:t>
            </a:r>
          </a:p>
        </p:txBody>
      </p:sp>
      <p:sp>
        <p:nvSpPr>
          <p:cNvPr id="2" name="Rectangle 1"/>
          <p:cNvSpPr/>
          <p:nvPr/>
        </p:nvSpPr>
        <p:spPr>
          <a:xfrm>
            <a:off x="1037226" y="1789085"/>
            <a:ext cx="111346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The inverse Laplace Transform of a Signal, a Function, or an Excitation is given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01000" y="2580263"/>
                <a:ext cx="6581125" cy="86671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l-GR" sz="3200" b="0" i="1" smtClean="0">
                            <a:latin typeface="Cambria Math" panose="02040503050406030204" pitchFamily="18" charset="0"/>
                          </a:rPr>
                          <m:t>𝛤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endParaRPr lang="en-US" sz="3200" i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0" y="2580263"/>
                <a:ext cx="6581125" cy="866712"/>
              </a:xfrm>
              <a:prstGeom prst="rect">
                <a:avLst/>
              </a:prstGeom>
              <a:blipFill>
                <a:blip r:embed="rId3"/>
                <a:stretch>
                  <a:fillRect l="-23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801000" y="3776488"/>
                <a:ext cx="7851531" cy="16056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  <m:brk m:alnAt="24"/>
                      </m:rPr>
                      <a:rPr lang="el-G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=σ</a:t>
                </a:r>
                <a:r>
                  <a:rPr lang="en-US" sz="2400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1</a:t>
                </a:r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+ </a:t>
                </a:r>
                <a:r>
                  <a:rPr lang="en-US" sz="2400" dirty="0" err="1">
                    <a:solidFill>
                      <a:schemeClr val="tx1"/>
                    </a:solidFill>
                    <a:latin typeface="Cambria" panose="02040503050406030204" pitchFamily="18" charset="0"/>
                  </a:rPr>
                  <a:t>jω</a:t>
                </a:r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(is the particular path in a complex plane)  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j=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en-US" sz="24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ω ranges from -∞ to +∞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σ</a:t>
                </a:r>
                <a:r>
                  <a:rPr lang="en-US" sz="2400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1 </a:t>
                </a:r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is a real number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0" y="3776488"/>
                <a:ext cx="7851531" cy="1605632"/>
              </a:xfrm>
              <a:prstGeom prst="rect">
                <a:avLst/>
              </a:prstGeom>
              <a:blipFill>
                <a:blip r:embed="rId4"/>
                <a:stretch>
                  <a:fillRect l="-1165" t="-3042" b="-76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75296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4011567" y="1924195"/>
            <a:ext cx="3616701" cy="15336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1333837" y="3857241"/>
            <a:ext cx="4359959" cy="8049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1322341" y="4806467"/>
            <a:ext cx="5503204" cy="17336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85051" y="539889"/>
            <a:ext cx="2628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Example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32049" y="1410877"/>
            <a:ext cx="109599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Determine the inverse Laplace transform of each of the following functions: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22341" y="3221129"/>
            <a:ext cx="1310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Answer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DDFE87B-217A-0002-BAB8-0C25453E4D7D}"/>
              </a:ext>
            </a:extLst>
          </p:cNvPr>
          <p:cNvSpPr/>
          <p:nvPr/>
        </p:nvSpPr>
        <p:spPr>
          <a:xfrm>
            <a:off x="5386382" y="4674667"/>
            <a:ext cx="1584810" cy="10496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E57F58-2A36-C707-F010-CD78AD81FDAE}"/>
              </a:ext>
            </a:extLst>
          </p:cNvPr>
          <p:cNvCxnSpPr>
            <a:cxnSpLocks/>
          </p:cNvCxnSpPr>
          <p:nvPr/>
        </p:nvCxnSpPr>
        <p:spPr>
          <a:xfrm flipH="1">
            <a:off x="6773575" y="4353074"/>
            <a:ext cx="623921" cy="485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DB6233E-8E85-2C30-3BD9-8832D6064989}"/>
              </a:ext>
            </a:extLst>
          </p:cNvPr>
          <p:cNvSpPr txBox="1"/>
          <p:nvPr/>
        </p:nvSpPr>
        <p:spPr>
          <a:xfrm>
            <a:off x="7251113" y="3677980"/>
            <a:ext cx="222583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Can be also obtained by applying partial fraction!</a:t>
            </a:r>
          </a:p>
        </p:txBody>
      </p:sp>
    </p:spTree>
    <p:extLst>
      <p:ext uri="{BB962C8B-B14F-4D97-AF65-F5344CB8AC3E}">
        <p14:creationId xmlns:p14="http://schemas.microsoft.com/office/powerpoint/2010/main" val="285273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48741" y="1314301"/>
                <a:ext cx="5787162" cy="834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Find f (t ) when F (s)=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20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+30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+20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</m:t>
                        </m:r>
                      </m:den>
                    </m:f>
                  </m:oMath>
                </a14:m>
                <a:endParaRPr lang="en-US" sz="28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741" y="1314301"/>
                <a:ext cx="5787162" cy="834844"/>
              </a:xfrm>
              <a:prstGeom prst="rect">
                <a:avLst/>
              </a:prstGeom>
              <a:blipFill>
                <a:blip r:embed="rId3"/>
                <a:stretch>
                  <a:fillRect l="-22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324121" y="2456858"/>
            <a:ext cx="39037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</a:rPr>
              <a:t>Step 1. </a:t>
            </a:r>
            <a:r>
              <a:rPr lang="en-US" sz="2400" dirty="0">
                <a:latin typeface="Cambria" panose="02040503050406030204" pitchFamily="18" charset="0"/>
              </a:rPr>
              <a:t>Use partial fraction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469431" y="2120401"/>
                <a:ext cx="4654800" cy="9239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20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+20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</m:t>
                        </m:r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K+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</m:t>
                        </m:r>
                      </m:den>
                    </m:f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431" y="2120401"/>
                <a:ext cx="4654800" cy="923971"/>
              </a:xfrm>
              <a:prstGeom prst="rect">
                <a:avLst/>
              </a:prstGeom>
              <a:blipFill>
                <a:blip r:embed="rId4"/>
                <a:stretch>
                  <a:fillRect b="-1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196338" y="569061"/>
            <a:ext cx="2628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Example 2</a:t>
            </a:r>
          </a:p>
        </p:txBody>
      </p:sp>
      <p:sp>
        <p:nvSpPr>
          <p:cNvPr id="8" name="Rectangle 7"/>
          <p:cNvSpPr/>
          <p:nvPr/>
        </p:nvSpPr>
        <p:spPr>
          <a:xfrm>
            <a:off x="1324121" y="3595907"/>
            <a:ext cx="2976584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</a:rPr>
              <a:t>Step 2. </a:t>
            </a:r>
            <a:r>
              <a:rPr lang="en-US" sz="2400" dirty="0">
                <a:latin typeface="Cambria" panose="02040503050406030204" pitchFamily="18" charset="0"/>
              </a:rPr>
              <a:t>Determine K.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24121" y="4310841"/>
                <a:ext cx="6073842" cy="1116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20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+20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+2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=20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121" y="4310841"/>
                <a:ext cx="6073842" cy="11164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8205636" y="4400459"/>
            <a:ext cx="2421852" cy="699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 = 20</a:t>
            </a:r>
          </a:p>
        </p:txBody>
      </p:sp>
    </p:spTree>
    <p:extLst>
      <p:ext uri="{BB962C8B-B14F-4D97-AF65-F5344CB8AC3E}">
        <p14:creationId xmlns:p14="http://schemas.microsoft.com/office/powerpoint/2010/main" val="275905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12421" y="613938"/>
            <a:ext cx="2870469" cy="577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</a:rPr>
              <a:t>Step 3. </a:t>
            </a:r>
            <a:r>
              <a:rPr lang="en-US" sz="2400" dirty="0">
                <a:latin typeface="Cambria" panose="02040503050406030204" pitchFamily="18" charset="0"/>
              </a:rPr>
              <a:t>Determine </a:t>
            </a:r>
            <a:r>
              <a:rPr lang="en-US" sz="2400" i="1" dirty="0">
                <a:latin typeface="Cambria" panose="02040503050406030204" pitchFamily="18" charset="0"/>
              </a:rPr>
              <a:t>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666938" y="1342897"/>
                <a:ext cx="5308045" cy="12750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20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+30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+20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+2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sz="32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32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 </m:t>
                          </m:r>
                        </m:sub>
                      </m:sSub>
                    </m:oMath>
                  </m:oMathPara>
                </a14:m>
                <a:endParaRPr lang="en-US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938" y="1342897"/>
                <a:ext cx="5308045" cy="1275093"/>
              </a:xfrm>
              <a:prstGeom prst="rect">
                <a:avLst/>
              </a:prstGeom>
              <a:blipFill>
                <a:blip r:embed="rId2"/>
                <a:stretch>
                  <a:fillRect b="-38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050741" y="1504488"/>
            <a:ext cx="21899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 = 10</a:t>
            </a:r>
          </a:p>
        </p:txBody>
      </p:sp>
      <p:sp>
        <p:nvSpPr>
          <p:cNvPr id="9" name="Rectangle 8"/>
          <p:cNvSpPr/>
          <p:nvPr/>
        </p:nvSpPr>
        <p:spPr>
          <a:xfrm>
            <a:off x="1112421" y="3054779"/>
            <a:ext cx="3099109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</a:rPr>
              <a:t>Step 4. </a:t>
            </a:r>
            <a:r>
              <a:rPr lang="en-US" sz="2400" dirty="0">
                <a:latin typeface="Cambria" panose="02040503050406030204" pitchFamily="18" charset="0"/>
              </a:rPr>
              <a:t>Determine </a:t>
            </a:r>
            <a:r>
              <a:rPr lang="en-US" sz="2400" i="1" dirty="0">
                <a:latin typeface="Cambria" panose="02040503050406030204" pitchFamily="18" charset="0"/>
              </a:rPr>
              <a:t>B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666938" y="3918422"/>
                <a:ext cx="4829154" cy="11252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20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+30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+20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sz="28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28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=−2</m:t>
                          </m:r>
                          <m:r>
                            <m:rPr>
                              <m:nor/>
                            </m:rPr>
                            <a:rPr lang="en-US" sz="32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938" y="3918422"/>
                <a:ext cx="4829154" cy="1125244"/>
              </a:xfrm>
              <a:prstGeom prst="rect">
                <a:avLst/>
              </a:prstGeom>
              <a:blipFill>
                <a:blip r:embed="rId3"/>
                <a:stretch>
                  <a:fillRect b="-27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854344" y="3953234"/>
            <a:ext cx="2582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B = -20</a:t>
            </a:r>
          </a:p>
        </p:txBody>
      </p:sp>
    </p:spTree>
    <p:extLst>
      <p:ext uri="{BB962C8B-B14F-4D97-AF65-F5344CB8AC3E}">
        <p14:creationId xmlns:p14="http://schemas.microsoft.com/office/powerpoint/2010/main" val="1189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13579" y="890426"/>
            <a:ext cx="8482952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</a:rPr>
              <a:t>Step 5. </a:t>
            </a:r>
            <a:r>
              <a:rPr lang="en-US" sz="2400" dirty="0">
                <a:latin typeface="Cambria" panose="02040503050406030204" pitchFamily="18" charset="0"/>
              </a:rPr>
              <a:t>Obtain f(t) from </a:t>
            </a:r>
            <a:r>
              <a:rPr lang="en-US" sz="2400" i="1" dirty="0">
                <a:latin typeface="Cambria" panose="02040503050406030204" pitchFamily="18" charset="0"/>
              </a:rPr>
              <a:t>F</a:t>
            </a:r>
            <a:r>
              <a:rPr lang="en-US" sz="2400" dirty="0">
                <a:latin typeface="Cambria" panose="02040503050406030204" pitchFamily="18" charset="0"/>
              </a:rPr>
              <a:t>(</a:t>
            </a:r>
            <a:r>
              <a:rPr lang="en-US" sz="2400" i="1" dirty="0">
                <a:latin typeface="Cambria" panose="02040503050406030204" pitchFamily="18" charset="0"/>
              </a:rPr>
              <a:t>s</a:t>
            </a:r>
            <a:r>
              <a:rPr lang="en-US" sz="2400" dirty="0">
                <a:latin typeface="Cambria" panose="02040503050406030204" pitchFamily="18" charset="0"/>
              </a:rPr>
              <a:t>) “apply inverse Laplace transform”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400163" y="1935472"/>
                <a:ext cx="5956695" cy="9239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" panose="02040503050406030204" pitchFamily="18" charset="0"/>
                    <a:ea typeface="Cambria Math" panose="02040503050406030204" pitchFamily="18" charset="0"/>
                  </a:rPr>
                  <a:t>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20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+20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</m:t>
                        </m:r>
                      </m:den>
                    </m:f>
                  </m:oMath>
                </a14:m>
                <a:r>
                  <a:rPr lang="en-US" sz="3200" dirty="0">
                    <a:latin typeface="Cambria" panose="02040503050406030204" pitchFamily="18" charset="0"/>
                    <a:ea typeface="Cambria Math" panose="02040503050406030204" pitchFamily="18" charset="0"/>
                  </a:rPr>
                  <a:t> = 20+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20 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</m:t>
                        </m:r>
                      </m:den>
                    </m:f>
                  </m:oMath>
                </a14:m>
                <a:endParaRPr lang="en-US" sz="3200" dirty="0"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163" y="1935472"/>
                <a:ext cx="5956695" cy="923971"/>
              </a:xfrm>
              <a:prstGeom prst="rect">
                <a:avLst/>
              </a:prstGeom>
              <a:blipFill>
                <a:blip r:embed="rId3"/>
                <a:stretch>
                  <a:fillRect l="-2661"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400163" y="3782036"/>
                <a:ext cx="719754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f(t) = 20</a:t>
                </a:r>
                <a:r>
                  <a:rPr lang="el-GR" sz="36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δ</a:t>
                </a:r>
                <a:r>
                  <a:rPr lang="en-US" sz="36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(t)+</a:t>
                </a:r>
                <a14:m>
                  <m:oMath xmlns:m="http://schemas.openxmlformats.org/officeDocument/2006/math">
                    <m:r>
                      <a:rPr lang="en-US" sz="360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36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 sz="36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6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sz="36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−20</m:t>
                    </m:r>
                    <m:sSup>
                      <m:sSupPr>
                        <m:ctrlP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6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sz="36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en-US" sz="36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sz="36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en-US" sz="36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6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sz="36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baseline="300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163" y="3782036"/>
                <a:ext cx="7197548" cy="646331"/>
              </a:xfrm>
              <a:prstGeom prst="rect">
                <a:avLst/>
              </a:prstGeom>
              <a:blipFill>
                <a:blip r:embed="rId4"/>
                <a:stretch>
                  <a:fillRect l="-2627" t="-14151" b="-349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3"/>
          <p:cNvSpPr/>
          <p:nvPr/>
        </p:nvSpPr>
        <p:spPr>
          <a:xfrm rot="5400000">
            <a:off x="5335093" y="3242072"/>
            <a:ext cx="421782" cy="33494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2404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923</Words>
  <Application>Microsoft Office PowerPoint</Application>
  <PresentationFormat>Widescreen</PresentationFormat>
  <Paragraphs>162</Paragraphs>
  <Slides>20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Calibri</vt:lpstr>
      <vt:lpstr>Calibri </vt:lpstr>
      <vt:lpstr>Calibri Light</vt:lpstr>
      <vt:lpstr>Calisto MT</vt:lpstr>
      <vt:lpstr>Cambria</vt:lpstr>
      <vt:lpstr>Cambria Math</vt:lpstr>
      <vt:lpstr>Century Gothic</vt:lpstr>
      <vt:lpstr>Courier New</vt:lpstr>
      <vt:lpstr>Red Hat Display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Muhammad Nadeem</cp:lastModifiedBy>
  <cp:revision>52</cp:revision>
  <dcterms:created xsi:type="dcterms:W3CDTF">2017-10-25T09:04:12Z</dcterms:created>
  <dcterms:modified xsi:type="dcterms:W3CDTF">2024-10-05T14:02:08Z</dcterms:modified>
</cp:coreProperties>
</file>