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3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90" r:id="rId2"/>
    <p:sldId id="284" r:id="rId3"/>
    <p:sldId id="281" r:id="rId4"/>
    <p:sldId id="288" r:id="rId5"/>
    <p:sldId id="261" r:id="rId6"/>
    <p:sldId id="283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3" r:id="rId15"/>
    <p:sldId id="274" r:id="rId16"/>
    <p:sldId id="275" r:id="rId17"/>
    <p:sldId id="276" r:id="rId18"/>
    <p:sldId id="289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37" autoAdjust="0"/>
    <p:restoredTop sz="94666"/>
  </p:normalViewPr>
  <p:slideViewPr>
    <p:cSldViewPr snapToGrid="0" snapToObjects="1">
      <p:cViewPr varScale="1">
        <p:scale>
          <a:sx n="104" d="100"/>
          <a:sy n="104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9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584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49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725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0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67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8569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8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9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Linear Circuit Analysis II</a:t>
            </a:r>
          </a:p>
          <a:p>
            <a:pPr algn="ctr"/>
            <a:r>
              <a:rPr lang="x-none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EE</a:t>
            </a: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x-none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20</a:t>
            </a: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EEC26-75A9-F4A2-6948-691F17B753B2}"/>
              </a:ext>
            </a:extLst>
          </p:cNvPr>
          <p:cNvSpPr txBox="1"/>
          <p:nvPr/>
        </p:nvSpPr>
        <p:spPr>
          <a:xfrm>
            <a:off x="1034173" y="2636408"/>
            <a:ext cx="7332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00FF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17286" y="585041"/>
            <a:ext cx="2959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Determine B, use s=1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25649" y="1064335"/>
                <a:ext cx="6729366" cy="819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(1+1)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×1−1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  <m: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49" y="1064335"/>
                <a:ext cx="6729366" cy="819776"/>
              </a:xfrm>
              <a:prstGeom prst="rect">
                <a:avLst/>
              </a:prstGeom>
              <a:blipFill>
                <a:blip r:embed="rId2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17286" y="2756162"/>
                <a:ext cx="9992800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0.5×2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86" y="2756162"/>
                <a:ext cx="9992800" cy="923971"/>
              </a:xfrm>
              <a:prstGeom prst="rect">
                <a:avLst/>
              </a:prstGeom>
              <a:blipFill>
                <a:blip r:embed="rId3"/>
                <a:stretch>
                  <a:fillRect l="-1524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06749" y="4822059"/>
                <a:ext cx="8991051" cy="57740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sz="3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)+2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⁡(2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)−0.5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⁡(2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aseline="300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49" y="4822059"/>
                <a:ext cx="8991051" cy="577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4177" y="1757077"/>
                <a:ext cx="4762329" cy="703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Find f(t), when 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+13</m:t>
                        </m:r>
                      </m:den>
                    </m:f>
                  </m:oMath>
                </a14:m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77" y="1757077"/>
                <a:ext cx="4762329" cy="703911"/>
              </a:xfrm>
              <a:prstGeom prst="rect">
                <a:avLst/>
              </a:prstGeom>
              <a:blipFill>
                <a:blip r:embed="rId2"/>
                <a:stretch>
                  <a:fillRect l="-2558" b="-8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62677" y="3343957"/>
                <a:ext cx="8265853" cy="889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=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3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77" y="3343957"/>
                <a:ext cx="8265853" cy="889795"/>
              </a:xfrm>
              <a:prstGeom prst="rect">
                <a:avLst/>
              </a:prstGeom>
              <a:blipFill>
                <a:blip r:embed="rId3"/>
                <a:stretch>
                  <a:fillRect l="-1475" b="-1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74155" y="4439728"/>
                <a:ext cx="7398757" cy="703782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=3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⁡(3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− </m:t>
                    </m:r>
                    <m:f>
                      <m:f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155" y="4439728"/>
                <a:ext cx="7398757" cy="703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06718" y="612498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2358B84-3D39-49D4-B504-1E1DD6CA89A0}"/>
              </a:ext>
            </a:extLst>
          </p:cNvPr>
          <p:cNvSpPr/>
          <p:nvPr/>
        </p:nvSpPr>
        <p:spPr>
          <a:xfrm>
            <a:off x="4249864" y="2142858"/>
            <a:ext cx="1513237" cy="327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B5FF96-12EA-4B5E-9E7C-692855811958}"/>
              </a:ext>
            </a:extLst>
          </p:cNvPr>
          <p:cNvCxnSpPr>
            <a:cxnSpLocks/>
            <a:endCxn id="2" idx="6"/>
          </p:cNvCxnSpPr>
          <p:nvPr/>
        </p:nvCxnSpPr>
        <p:spPr>
          <a:xfrm flipH="1" flipV="1">
            <a:off x="5763101" y="2306796"/>
            <a:ext cx="3455687" cy="23323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BFFDC4-4F19-4834-B222-AB852AE5C670}"/>
                  </a:ext>
                </a:extLst>
              </p:cNvPr>
              <p:cNvSpPr txBox="1"/>
              <p:nvPr/>
            </p:nvSpPr>
            <p:spPr>
              <a:xfrm>
                <a:off x="6586374" y="1320384"/>
                <a:ext cx="2743200" cy="179671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Fractionable but has two distinct complex roots: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CA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CA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CA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BFFDC4-4F19-4834-B222-AB852AE5C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74" y="1320384"/>
                <a:ext cx="2743200" cy="1796710"/>
              </a:xfrm>
              <a:prstGeom prst="rect">
                <a:avLst/>
              </a:prstGeom>
              <a:blipFill>
                <a:blip r:embed="rId5"/>
                <a:stretch>
                  <a:fillRect l="-1545" t="-1684" r="-221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04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5658" y="1395714"/>
            <a:ext cx="721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</a:rPr>
              <a:t>Find V</a:t>
            </a:r>
            <a:r>
              <a:rPr lang="en-US" sz="2400" b="1" baseline="-25000" dirty="0">
                <a:latin typeface="Cambria" panose="02040503050406030204" pitchFamily="18" charset="0"/>
              </a:rPr>
              <a:t>out </a:t>
            </a:r>
            <a:r>
              <a:rPr lang="en-US" sz="2400" b="1" dirty="0">
                <a:latin typeface="Cambria" panose="02040503050406030204" pitchFamily="18" charset="0"/>
              </a:rPr>
              <a:t>(s)  and V</a:t>
            </a:r>
            <a:r>
              <a:rPr lang="en-US" sz="2400" b="1" baseline="-25000" dirty="0">
                <a:latin typeface="Cambria" panose="02040503050406030204" pitchFamily="18" charset="0"/>
              </a:rPr>
              <a:t>out </a:t>
            </a:r>
            <a:r>
              <a:rPr lang="en-US" sz="2400" b="1" dirty="0">
                <a:latin typeface="Cambria" panose="02040503050406030204" pitchFamily="18" charset="0"/>
              </a:rPr>
              <a:t>(t) for the following Circuit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83566" y="2401297"/>
            <a:ext cx="3759793" cy="2167192"/>
            <a:chOff x="6474406" y="1723133"/>
            <a:chExt cx="5251007" cy="3087679"/>
          </a:xfrm>
        </p:grpSpPr>
        <p:sp>
          <p:nvSpPr>
            <p:cNvPr id="31" name="TextBox 30"/>
            <p:cNvSpPr txBox="1"/>
            <p:nvPr/>
          </p:nvSpPr>
          <p:spPr>
            <a:xfrm>
              <a:off x="6474406" y="336257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V</a:t>
              </a:r>
              <a:r>
                <a:rPr lang="en-US" baseline="-25000" dirty="0">
                  <a:latin typeface="Cambria" panose="02040503050406030204" pitchFamily="18" charset="0"/>
                </a:rPr>
                <a:t>in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867602" y="172313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2</a:t>
              </a:r>
              <a:r>
                <a:rPr lang="el-GR" dirty="0">
                  <a:latin typeface="Cambria" panose="02040503050406030204" pitchFamily="18" charset="0"/>
                </a:rPr>
                <a:t>Ω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946937" y="2092465"/>
              <a:ext cx="4778476" cy="2718347"/>
              <a:chOff x="7014315" y="2138569"/>
              <a:chExt cx="4778476" cy="27183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014315" y="3249186"/>
                <a:ext cx="720000" cy="72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7349550" y="3969186"/>
                <a:ext cx="0" cy="8877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374315" y="2361456"/>
                <a:ext cx="0" cy="8877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374315" y="2361456"/>
                <a:ext cx="14487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349550" y="4856916"/>
                <a:ext cx="344523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0825268" y="2361456"/>
                <a:ext cx="0" cy="7924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0794788" y="3770334"/>
                <a:ext cx="0" cy="10865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0819553" y="3150884"/>
                <a:ext cx="300038" cy="10479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0471892" y="3255423"/>
                <a:ext cx="647699" cy="2699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0480806" y="3295859"/>
                <a:ext cx="668818" cy="226195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0448079" y="3522054"/>
                <a:ext cx="671512" cy="0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10793836" y="3770334"/>
                <a:ext cx="317543" cy="0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1232766" y="3291058"/>
                <a:ext cx="560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V</a:t>
                </a:r>
                <a:r>
                  <a:rPr lang="en-US" baseline="-25000" dirty="0">
                    <a:latin typeface="Cambria" panose="02040503050406030204" pitchFamily="18" charset="0"/>
                  </a:rPr>
                  <a:t>out 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217943" y="3585668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-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935779" y="3255678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8</a:t>
                </a:r>
                <a:r>
                  <a:rPr lang="el-GR" dirty="0">
                    <a:latin typeface="Cambria" panose="02040503050406030204" pitchFamily="18" charset="0"/>
                  </a:rPr>
                  <a:t>Ω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V="1">
                <a:off x="8823114" y="2138569"/>
                <a:ext cx="101668" cy="222888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924782" y="2138569"/>
                <a:ext cx="0" cy="424745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921913" y="2149590"/>
                <a:ext cx="175021" cy="44113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9096934" y="2165979"/>
                <a:ext cx="0" cy="424745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9102649" y="2172506"/>
                <a:ext cx="175021" cy="44113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277670" y="2188895"/>
                <a:ext cx="0" cy="204178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9283384" y="2370157"/>
                <a:ext cx="15361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0471892" y="3547244"/>
                <a:ext cx="643888" cy="226243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213854" y="3202150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+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1179552" y="2912242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+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1208406" y="3746660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-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8190777" y="1268922"/>
                <a:ext cx="3905162" cy="767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6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</m:t>
                        </m:r>
                      </m:num>
                      <m:den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16)</m:t>
                        </m:r>
                      </m:den>
                    </m:f>
                  </m:oMath>
                </a14:m>
                <a:endParaRPr lang="en-US" sz="2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777" y="1268922"/>
                <a:ext cx="3905162" cy="767903"/>
              </a:xfrm>
              <a:prstGeom prst="rect">
                <a:avLst/>
              </a:prstGeom>
              <a:blipFill>
                <a:blip r:embed="rId2"/>
                <a:stretch>
                  <a:fillRect l="-2813" b="-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074830" y="546254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201242" y="2303109"/>
                <a:ext cx="5490190" cy="781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6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sSup>
                          <m:sSupPr>
                            <m:ctrlP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6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42" y="2303109"/>
                <a:ext cx="5490190" cy="781881"/>
              </a:xfrm>
              <a:prstGeom prst="rect">
                <a:avLst/>
              </a:prstGeom>
              <a:blipFill>
                <a:blip r:embed="rId3"/>
                <a:stretch>
                  <a:fillRect l="-19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370248" y="3406016"/>
                <a:ext cx="3984170" cy="72891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sz="2400" b="1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48" y="3406016"/>
                <a:ext cx="3984170" cy="728917"/>
              </a:xfrm>
              <a:prstGeom prst="rect">
                <a:avLst/>
              </a:prstGeom>
              <a:blipFill>
                <a:blip r:embed="rId4"/>
                <a:stretch>
                  <a:fillRect l="-197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482791" y="4564729"/>
                <a:ext cx="6701094" cy="1582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s=0 to find the value of C</a:t>
                </a:r>
              </a:p>
              <a:p>
                <a:endParaRPr lang="en-US" sz="2600" b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𝟏𝟔</m:t>
                            </m:r>
                          </m:num>
                          <m:den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sSup>
                              <m:sSupPr>
                                <m:ctrlP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𝟏𝟔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b="1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s=0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sz="2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91" y="4564729"/>
                <a:ext cx="6701094" cy="1582100"/>
              </a:xfrm>
              <a:prstGeom prst="rect">
                <a:avLst/>
              </a:prstGeom>
              <a:blipFill>
                <a:blip r:embed="rId5"/>
                <a:stretch>
                  <a:fillRect l="-1636" t="-3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18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86426" y="462233"/>
                <a:ext cx="8328973" cy="1619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s=1 to find the value of B</a:t>
                </a:r>
              </a:p>
              <a:p>
                <a:endParaRPr lang="en-US" sz="2600" b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10×1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−8×1+16</m:t>
                        </m:r>
                      </m:num>
                      <m:den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(1+1)(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(1+1)</m:t>
                        </m:r>
                      </m:den>
                    </m:f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×1−16</m:t>
                        </m:r>
                      </m:num>
                      <m:den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(12 +16)</m:t>
                        </m:r>
                      </m:den>
                    </m:f>
                    <m:r>
                      <a:rPr lang="en-US" sz="2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6" y="462233"/>
                <a:ext cx="8328973" cy="1619995"/>
              </a:xfrm>
              <a:prstGeom prst="rect">
                <a:avLst/>
              </a:prstGeom>
              <a:blipFill>
                <a:blip r:embed="rId3"/>
                <a:stretch>
                  <a:fillRect l="-1318" t="-3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5582" y="2776261"/>
                <a:ext cx="11014345" cy="923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16)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−16</m:t>
                        </m:r>
                      </m:num>
                      <m:den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+16)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82" y="2776261"/>
                <a:ext cx="11014345" cy="923971"/>
              </a:xfrm>
              <a:prstGeom prst="rect">
                <a:avLst/>
              </a:prstGeom>
              <a:blipFill>
                <a:blip r:embed="rId4"/>
                <a:stretch>
                  <a:fillRect l="-143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32163" y="4567557"/>
                <a:ext cx="9114226" cy="5847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200" i="1" baseline="-250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2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)+8</m:t>
                    </m:r>
                    <m:r>
                      <m:rPr>
                        <m:sty m:val="p"/>
                      </m:rP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⁡(4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)−4</m:t>
                    </m:r>
                    <m:r>
                      <m:rPr>
                        <m:sty m:val="p"/>
                      </m:rP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⁡(4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aseline="300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63" y="4567557"/>
                <a:ext cx="911422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27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4422" y="500428"/>
            <a:ext cx="794263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Time Differentiation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27055" y="1307359"/>
                <a:ext cx="4531433" cy="81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f(t)]=s×F(s)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055" y="1307359"/>
                <a:ext cx="4531433" cy="814775"/>
              </a:xfrm>
              <a:prstGeom prst="rect">
                <a:avLst/>
              </a:prstGeom>
              <a:blipFill>
                <a:blip r:embed="rId3"/>
                <a:stretch>
                  <a:fillRect l="-3499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159465" y="2302470"/>
            <a:ext cx="6631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 the transformation equation and integration by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04422" y="2875666"/>
                <a:ext cx="11347465" cy="829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f(t)]=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 smtClean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b="0" i="1" baseline="30000" dirty="0" smtClean="0">
                            <a:latin typeface="Cambria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3200" i="1" baseline="30000" dirty="0" smtClean="0">
                            <a:latin typeface="Cambria" panose="02040503050406030204" pitchFamily="18" charset="0"/>
                          </a:rPr>
                          <m:t>t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3200" i="1" dirty="0">
                                <a:latin typeface="Cambria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3200" i="1" baseline="30000" dirty="0">
                                <a:latin typeface="Cambria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3200" i="1" baseline="30000" dirty="0">
                                <a:latin typeface="Cambria" panose="02040503050406030204" pitchFamily="18" charset="0"/>
                              </a:rPr>
                              <m:t>st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</m:sup>
                        </m:sSup>
                      </m:sub>
                      <m:sup>
                        <m: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st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22" y="2875666"/>
                <a:ext cx="11347465" cy="829330"/>
              </a:xfrm>
              <a:prstGeom prst="rect">
                <a:avLst/>
              </a:prstGeom>
              <a:blipFill>
                <a:blip r:embed="rId4"/>
                <a:stretch>
                  <a:fillRect l="-1397" b="-8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515883" y="4013888"/>
                <a:ext cx="62079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=0-f(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83" y="4013888"/>
                <a:ext cx="6207918" cy="584775"/>
              </a:xfrm>
              <a:prstGeom prst="rect">
                <a:avLst/>
              </a:prstGeom>
              <a:blipFill>
                <a:blip r:embed="rId5"/>
                <a:stretch>
                  <a:fillRect l="-2554" t="-13542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03576" y="5033203"/>
            <a:ext cx="11111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Differentiation in the time domain is equivalent to multiplication by s in the s-domain.</a:t>
            </a:r>
          </a:p>
        </p:txBody>
      </p:sp>
    </p:spTree>
    <p:extLst>
      <p:ext uri="{BB962C8B-B14F-4D97-AF65-F5344CB8AC3E}">
        <p14:creationId xmlns:p14="http://schemas.microsoft.com/office/powerpoint/2010/main" val="408563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515" y="2527901"/>
            <a:ext cx="2029978" cy="2180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3800" y="2279819"/>
                <a:ext cx="3352200" cy="813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𝒅𝒗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00" y="2279819"/>
                <a:ext cx="3352200" cy="813300"/>
              </a:xfrm>
              <a:prstGeom prst="rect">
                <a:avLst/>
              </a:prstGeom>
              <a:blipFill>
                <a:blip r:embed="rId3"/>
                <a:stretch>
                  <a:fillRect l="-4545" b="-9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31533" y="3298360"/>
            <a:ext cx="527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Using the time differentiation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914381" y="4184915"/>
                <a:ext cx="45465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𝑪𝒔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381" y="4184915"/>
                <a:ext cx="45465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13897" y="339116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12.23 (p. 581)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9440" y="1243581"/>
            <a:ext cx="946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Find an expression for the current through the capacitor </a:t>
            </a:r>
            <a:r>
              <a:rPr lang="en-US" sz="2400" b="1" dirty="0" err="1">
                <a:latin typeface="Cambria" panose="02040503050406030204" pitchFamily="18" charset="0"/>
              </a:rPr>
              <a:t>i</a:t>
            </a:r>
            <a:r>
              <a:rPr lang="en-US" sz="2400" b="1" baseline="-25000" dirty="0" err="1">
                <a:latin typeface="Cambria" panose="02040503050406030204" pitchFamily="18" charset="0"/>
              </a:rPr>
              <a:t>c</a:t>
            </a:r>
            <a:r>
              <a:rPr lang="en-US" sz="2400" b="1" dirty="0">
                <a:latin typeface="Cambria" panose="02040503050406030204" pitchFamily="18" charset="0"/>
              </a:rPr>
              <a:t>(s) in the S domain.</a:t>
            </a:r>
          </a:p>
        </p:txBody>
      </p:sp>
    </p:spTree>
    <p:extLst>
      <p:ext uri="{BB962C8B-B14F-4D97-AF65-F5344CB8AC3E}">
        <p14:creationId xmlns:p14="http://schemas.microsoft.com/office/powerpoint/2010/main" val="43382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49674" y="4889264"/>
                <a:ext cx="9914061" cy="744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×F(s)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̇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−…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74" y="4889264"/>
                <a:ext cx="9914061" cy="744627"/>
              </a:xfrm>
              <a:prstGeom prst="rect">
                <a:avLst/>
              </a:prstGeom>
              <a:blipFill>
                <a:blip r:embed="rId2"/>
                <a:stretch>
                  <a:fillRect l="-1292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70611" y="3110209"/>
                <a:ext cx="5204738" cy="764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acc>
                      <m:accPr>
                        <m:chr m:val="̇"/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11" y="3110209"/>
                <a:ext cx="5204738" cy="764184"/>
              </a:xfrm>
              <a:prstGeom prst="rect">
                <a:avLst/>
              </a:prstGeom>
              <a:blipFill>
                <a:blip r:embed="rId3"/>
                <a:stretch>
                  <a:fillRect l="-2462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70611" y="1752295"/>
                <a:ext cx="3481446" cy="717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11" y="1752295"/>
                <a:ext cx="3481446" cy="717119"/>
              </a:xfrm>
              <a:prstGeom prst="rect">
                <a:avLst/>
              </a:prstGeom>
              <a:blipFill>
                <a:blip r:embed="rId4"/>
                <a:stretch>
                  <a:fillRect l="-3678" b="-8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70611" y="757557"/>
            <a:ext cx="775242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Time Differentiation Formula</a:t>
            </a:r>
          </a:p>
        </p:txBody>
      </p:sp>
    </p:spTree>
    <p:extLst>
      <p:ext uri="{BB962C8B-B14F-4D97-AF65-F5344CB8AC3E}">
        <p14:creationId xmlns:p14="http://schemas.microsoft.com/office/powerpoint/2010/main" val="90062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72249" y="1369725"/>
            <a:ext cx="598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solution of the differential equation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497" y="1118352"/>
            <a:ext cx="2714526" cy="926069"/>
          </a:xfrm>
          <a:prstGeom prst="rect">
            <a:avLst/>
          </a:prstGeom>
          <a:solidFill>
            <a:srgbClr val="7FFF57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8776" t="42223"/>
          <a:stretch/>
        </p:blipFill>
        <p:spPr>
          <a:xfrm>
            <a:off x="3929921" y="2556417"/>
            <a:ext cx="4146834" cy="891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7188" y="442309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0952" t="21864" r="7759" b="41208"/>
          <a:stretch/>
        </p:blipFill>
        <p:spPr>
          <a:xfrm>
            <a:off x="1478074" y="3958567"/>
            <a:ext cx="4903694" cy="8269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67094"/>
          <a:stretch/>
        </p:blipFill>
        <p:spPr>
          <a:xfrm>
            <a:off x="2746446" y="5706560"/>
            <a:ext cx="7141383" cy="70501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215811" y="2014985"/>
            <a:ext cx="5220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Apply Laplace transform to the given equation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9551" y="3512599"/>
            <a:ext cx="1727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Solve for F(s)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7533" y="3877883"/>
            <a:ext cx="4653950" cy="826916"/>
            <a:chOff x="6453321" y="3907575"/>
            <a:chExt cx="4653950" cy="826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l="25070" t="65072" r="7165"/>
            <a:stretch/>
          </p:blipFill>
          <p:spPr>
            <a:xfrm>
              <a:off x="7019365" y="3952372"/>
              <a:ext cx="4087906" cy="78211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10952" t="21864" r="74930" b="41208"/>
            <a:stretch/>
          </p:blipFill>
          <p:spPr>
            <a:xfrm>
              <a:off x="6453321" y="3907575"/>
              <a:ext cx="851647" cy="826915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478074" y="5071071"/>
            <a:ext cx="528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Apply inverse Laplace Transform to obtain f(t)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77F673-0A0F-48CE-AFAC-BC0DA8BE8867}"/>
              </a:ext>
            </a:extLst>
          </p:cNvPr>
          <p:cNvSpPr/>
          <p:nvPr/>
        </p:nvSpPr>
        <p:spPr>
          <a:xfrm>
            <a:off x="2279134" y="4062378"/>
            <a:ext cx="1121228" cy="852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EDF84D-21D0-4E0E-9688-73570C2DBF39}"/>
              </a:ext>
            </a:extLst>
          </p:cNvPr>
          <p:cNvSpPr/>
          <p:nvPr/>
        </p:nvSpPr>
        <p:spPr>
          <a:xfrm>
            <a:off x="7819963" y="3877883"/>
            <a:ext cx="1894114" cy="932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03EC99EF-F2B1-4AE2-9F24-B1CAF2A2FCCE}"/>
              </a:ext>
            </a:extLst>
          </p:cNvPr>
          <p:cNvCxnSpPr/>
          <p:nvPr/>
        </p:nvCxnSpPr>
        <p:spPr>
          <a:xfrm flipV="1">
            <a:off x="3272787" y="4076256"/>
            <a:ext cx="4676393" cy="746232"/>
          </a:xfrm>
          <a:prstGeom prst="curvedConnector3">
            <a:avLst>
              <a:gd name="adj1" fmla="val 67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9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FE2B8B8-1B06-D1A3-0EBC-AD582F5F9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8729" y="903263"/>
            <a:ext cx="1104672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purpose of using partial fraction expansions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 you identify if a rational function F(s) has distinct or repeated poles from its denominator?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Given a function F(s) with distinct poles, describe the steps you would take to decompose it into partial fractions.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changes in the decomposition process when you have repeated poles in F(s)F(s)F(s)? Provide an example.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After decomposing F(s)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is the inverse Laplace transform applied to find the corresponding time-domain function f(t)?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192D4-19F2-1541-D8C4-EBBEE83E6DC8}"/>
              </a:ext>
            </a:extLst>
          </p:cNvPr>
          <p:cNvSpPr txBox="1"/>
          <p:nvPr/>
        </p:nvSpPr>
        <p:spPr>
          <a:xfrm>
            <a:off x="498728" y="276258"/>
            <a:ext cx="92334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Use AI and answer following questions</a:t>
            </a:r>
          </a:p>
        </p:txBody>
      </p:sp>
    </p:spTree>
    <p:extLst>
      <p:ext uri="{BB962C8B-B14F-4D97-AF65-F5344CB8AC3E}">
        <p14:creationId xmlns:p14="http://schemas.microsoft.com/office/powerpoint/2010/main" val="2028723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4636" y="4396322"/>
            <a:ext cx="609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875" y="5672472"/>
            <a:ext cx="10613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Example 12.17 (p. 576), 12.18 (p. 577), 12.21 (p. 580),  12.22 (p. 580), 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Exercise (p. 577)? </a:t>
            </a:r>
          </a:p>
        </p:txBody>
      </p:sp>
      <p:sp>
        <p:nvSpPr>
          <p:cNvPr id="5" name="Rectangle 4"/>
          <p:cNvSpPr/>
          <p:nvPr/>
        </p:nvSpPr>
        <p:spPr>
          <a:xfrm>
            <a:off x="803115" y="4846256"/>
            <a:ext cx="10604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Example 12.12 (p. 566), 12.13 (p. 567), 12.16 (p.574) 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Exercises (p.567), (p.568), (p.575)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9D319-7F41-5AB4-8909-87E26C83C418}"/>
              </a:ext>
            </a:extLst>
          </p:cNvPr>
          <p:cNvSpPr txBox="1"/>
          <p:nvPr/>
        </p:nvSpPr>
        <p:spPr>
          <a:xfrm>
            <a:off x="793875" y="478218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5C6316-2388-F075-0902-5EC68D996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84636" y="1210834"/>
            <a:ext cx="1014198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Purpose: Used to decompose a complex rational function F(s) into simpler terms for easier analysis in the time domain.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 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Express F(s) in a form that can be expanded.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partial fraction decomposition for distinct and repeated poles.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Apply inverse Laplace transform to find f(t).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Finding time-domain solutions such as f(t) for circuits.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7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234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Project Groups should be complete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Quiz during Week 4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GCA1 during Week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9477619" cy="239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Proper and Improper Rational Functions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Inverse Laplace Transforms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Differential Property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66625" y="2096441"/>
                <a:ext cx="9513453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25" y="2096441"/>
                <a:ext cx="9513453" cy="831446"/>
              </a:xfrm>
              <a:prstGeom prst="rect">
                <a:avLst/>
              </a:prstGeom>
              <a:blipFill>
                <a:blip r:embed="rId3"/>
                <a:stretch>
                  <a:fillRect l="-1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31173" y="3424208"/>
            <a:ext cx="652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p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r>
              <a:rPr lang="en-US" sz="2000" i="1" dirty="0">
                <a:latin typeface="Cambria" panose="02040503050406030204" pitchFamily="18" charset="0"/>
              </a:rPr>
              <a:t>, p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r>
              <a:rPr lang="en-US" sz="2000" i="1" dirty="0">
                <a:latin typeface="Cambria" panose="02040503050406030204" pitchFamily="18" charset="0"/>
              </a:rPr>
              <a:t>,……….. </a:t>
            </a:r>
            <a:r>
              <a:rPr lang="en-US" sz="2000" i="1" dirty="0" err="1">
                <a:latin typeface="Cambria" panose="02040503050406030204" pitchFamily="18" charset="0"/>
              </a:rPr>
              <a:t>p</a:t>
            </a:r>
            <a:r>
              <a:rPr lang="en-US" sz="2000" i="1" baseline="-25000" dirty="0" err="1">
                <a:latin typeface="Cambria" panose="02040503050406030204" pitchFamily="18" charset="0"/>
              </a:rPr>
              <a:t>n</a:t>
            </a:r>
            <a:r>
              <a:rPr lang="en-US" sz="2000" i="1" dirty="0">
                <a:latin typeface="Cambria" panose="02040503050406030204" pitchFamily="18" charset="0"/>
              </a:rPr>
              <a:t> are the zeros of the denominator polynomial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25471" y="5653633"/>
            <a:ext cx="156177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For </a:t>
            </a:r>
            <a:r>
              <a:rPr lang="en-US" sz="2800" b="1" dirty="0" err="1">
                <a:latin typeface="Cambria" panose="02040503050406030204" pitchFamily="18" charset="0"/>
              </a:rPr>
              <a:t>m≤n</a:t>
            </a:r>
            <a:endParaRPr lang="en-US" sz="28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91940" y="5301261"/>
                <a:ext cx="8332352" cy="1104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40" y="5301261"/>
                <a:ext cx="8332352" cy="110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66625" y="345532"/>
            <a:ext cx="66599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Partial Fraction Expansions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46153" y="4131902"/>
            <a:ext cx="96996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If F(s) is a proper rational function with distinct (simple) poles, </a:t>
            </a:r>
            <a:r>
              <a:rPr lang="en-US" sz="2600" dirty="0">
                <a:latin typeface="Cambria" panose="02040503050406030204" pitchFamily="18" charset="0"/>
              </a:rPr>
              <a:t>p</a:t>
            </a:r>
            <a:r>
              <a:rPr lang="en-US" sz="1400" dirty="0">
                <a:latin typeface="Cambria" panose="02040503050406030204" pitchFamily="18" charset="0"/>
              </a:rPr>
              <a:t>1</a:t>
            </a:r>
            <a:r>
              <a:rPr lang="en-US" sz="2400" dirty="0">
                <a:latin typeface="Cambria" panose="02040503050406030204" pitchFamily="18" charset="0"/>
              </a:rPr>
              <a:t>, … , </a:t>
            </a:r>
            <a:r>
              <a:rPr lang="en-US" sz="2600" dirty="0" err="1">
                <a:latin typeface="Cambria" panose="02040503050406030204" pitchFamily="18" charset="0"/>
              </a:rPr>
              <a:t>p</a:t>
            </a:r>
            <a:r>
              <a:rPr lang="en-US" sz="1600" dirty="0" err="1">
                <a:latin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</a:rPr>
              <a:t>The partial fraction expansion can be represented as: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B656E5-2E8A-2E76-0AA7-ACE1F1571519}"/>
              </a:ext>
            </a:extLst>
          </p:cNvPr>
          <p:cNvSpPr txBox="1"/>
          <p:nvPr/>
        </p:nvSpPr>
        <p:spPr>
          <a:xfrm>
            <a:off x="1066625" y="1412962"/>
            <a:ext cx="2726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i="1" dirty="0">
                <a:solidFill>
                  <a:srgbClr val="C00000"/>
                </a:solidFill>
                <a:latin typeface="Cambria" panose="02040503050406030204" pitchFamily="18" charset="0"/>
              </a:rPr>
              <a:t>1. </a:t>
            </a:r>
            <a:r>
              <a:rPr lang="en-US" sz="2800" b="1" i="1" dirty="0">
                <a:solidFill>
                  <a:srgbClr val="C00000"/>
                </a:solidFill>
                <a:latin typeface="Cambria" panose="02040503050406030204" pitchFamily="18" charset="0"/>
              </a:rPr>
              <a:t>Distinct Poles</a:t>
            </a:r>
          </a:p>
        </p:txBody>
      </p:sp>
    </p:spTree>
    <p:extLst>
      <p:ext uri="{BB962C8B-B14F-4D97-AF65-F5344CB8AC3E}">
        <p14:creationId xmlns:p14="http://schemas.microsoft.com/office/powerpoint/2010/main" val="19068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66625" y="1547800"/>
                <a:ext cx="9513453" cy="4212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i="0" dirty="0">
                    <a:latin typeface="+mj-lt"/>
                    <a:ea typeface="Cambria Math" panose="02040503050406030204" pitchFamily="18" charset="0"/>
                  </a:rPr>
                  <a:t> where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(note: </a:t>
                </a:r>
                <a:r>
                  <a: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 when m&lt;n)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25" y="1547800"/>
                <a:ext cx="9513453" cy="4212885"/>
              </a:xfrm>
              <a:prstGeom prst="rect">
                <a:avLst/>
              </a:prstGeom>
              <a:blipFill>
                <a:blip r:embed="rId2"/>
                <a:stretch>
                  <a:fillRect l="-1345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C3C371-DF4A-1C4C-18DA-DE257E6F2DA1}"/>
              </a:ext>
            </a:extLst>
          </p:cNvPr>
          <p:cNvSpPr txBox="1"/>
          <p:nvPr/>
        </p:nvSpPr>
        <p:spPr>
          <a:xfrm>
            <a:off x="1066625" y="345532"/>
            <a:ext cx="66599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Partial Fraction Expansions</a:t>
            </a:r>
          </a:p>
        </p:txBody>
      </p:sp>
    </p:spTree>
    <p:extLst>
      <p:ext uri="{BB962C8B-B14F-4D97-AF65-F5344CB8AC3E}">
        <p14:creationId xmlns:p14="http://schemas.microsoft.com/office/powerpoint/2010/main" val="201493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84972" y="1653980"/>
                <a:ext cx="2989986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72" y="1653980"/>
                <a:ext cx="2989986" cy="876843"/>
              </a:xfrm>
              <a:prstGeom prst="rect">
                <a:avLst/>
              </a:prstGeom>
              <a:blipFill>
                <a:blip r:embed="rId2"/>
                <a:stretch>
                  <a:fillRect l="-5092" b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70904" y="3396962"/>
                <a:ext cx="6847580" cy="8768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904" y="3396962"/>
                <a:ext cx="6847580" cy="87684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1741" y="2701438"/>
                <a:ext cx="4962769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specifies a repeated root of order </a:t>
                </a:r>
                <a:r>
                  <a:rPr lang="en-US" sz="2000" i="1" dirty="0">
                    <a:latin typeface="Cambria" panose="020405030504060302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41" y="2701438"/>
                <a:ext cx="4962769" cy="405624"/>
              </a:xfrm>
              <a:prstGeom prst="rect">
                <a:avLst/>
              </a:prstGeom>
              <a:blipFill>
                <a:blip r:embed="rId4"/>
                <a:stretch>
                  <a:fillRect t="-7463" r="-246" b="-23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77408" y="4623489"/>
                <a:ext cx="849662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 and d(s) are whatever remains in the partial fraction expansion of F(s)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08" y="4623489"/>
                <a:ext cx="8496621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56812" y="1185817"/>
            <a:ext cx="28614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2</a:t>
            </a:r>
            <a:r>
              <a:rPr lang="lv-LV" sz="2800" dirty="0">
                <a:solidFill>
                  <a:srgbClr val="C00000"/>
                </a:solidFill>
                <a:latin typeface="Cambria" panose="02040503050406030204" pitchFamily="18" charset="0"/>
              </a:rPr>
              <a:t>. 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Repeated Poles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38259AB-FC96-4E4F-813B-CBF48B051D11}"/>
                  </a:ext>
                </a:extLst>
              </p:cNvPr>
              <p:cNvSpPr/>
              <p:nvPr/>
            </p:nvSpPr>
            <p:spPr>
              <a:xfrm>
                <a:off x="1277408" y="5471083"/>
                <a:ext cx="2949012" cy="1027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</a:rPr>
                  <a:t>Start with obtaining </a:t>
                </a:r>
                <a:r>
                  <a:rPr lang="en-US" sz="2000" i="1" dirty="0">
                    <a:latin typeface="Cambria" panose="02040503050406030204" pitchFamily="18" charset="0"/>
                  </a:rPr>
                  <a:t>D</a:t>
                </a:r>
                <a:r>
                  <a:rPr lang="en-US" sz="2000" dirty="0">
                    <a:latin typeface="Cambria" panose="02040503050406030204" pitchFamily="18" charset="0"/>
                  </a:rPr>
                  <a:t> as:</a:t>
                </a:r>
              </a:p>
              <a:p>
                <a:endParaRPr lang="en-US" sz="20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38259AB-FC96-4E4F-813B-CBF48B05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08" y="5471083"/>
                <a:ext cx="2949012" cy="1027141"/>
              </a:xfrm>
              <a:prstGeom prst="rect">
                <a:avLst/>
              </a:prstGeom>
              <a:blipFill>
                <a:blip r:embed="rId6"/>
                <a:stretch>
                  <a:fillRect l="-2277" t="-2959" r="-1242" b="-70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E38D1A8-E91A-103A-D8C9-8F3D69E503BF}"/>
              </a:ext>
            </a:extLst>
          </p:cNvPr>
          <p:cNvSpPr txBox="1"/>
          <p:nvPr/>
        </p:nvSpPr>
        <p:spPr>
          <a:xfrm>
            <a:off x="1066625" y="345532"/>
            <a:ext cx="66599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Partial Fraction Expansions</a:t>
            </a:r>
          </a:p>
        </p:txBody>
      </p:sp>
    </p:spTree>
    <p:extLst>
      <p:ext uri="{BB962C8B-B14F-4D97-AF65-F5344CB8AC3E}">
        <p14:creationId xmlns:p14="http://schemas.microsoft.com/office/powerpoint/2010/main" val="40152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010" y="200777"/>
            <a:ext cx="29413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Exercise (p. 571)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010" y="893039"/>
            <a:ext cx="4673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f(t) for the following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39144" y="646186"/>
                <a:ext cx="3905162" cy="941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144" y="646186"/>
                <a:ext cx="3905162" cy="941155"/>
              </a:xfrm>
              <a:prstGeom prst="rect">
                <a:avLst/>
              </a:prstGeom>
              <a:blipFill>
                <a:blip r:embed="rId2"/>
                <a:stretch>
                  <a:fillRect l="-3900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4291" y="1460843"/>
                <a:ext cx="4635785" cy="77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</a:t>
                </a:r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1" y="1460843"/>
                <a:ext cx="4635785" cy="770532"/>
              </a:xfrm>
              <a:prstGeom prst="rect">
                <a:avLst/>
              </a:prstGeom>
              <a:blipFill>
                <a:blip r:embed="rId3"/>
                <a:stretch>
                  <a:fillRect l="-2763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2382" y="1738718"/>
                <a:ext cx="33769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>
                  <a:solidFill>
                    <a:srgbClr val="0000CC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82" y="1738718"/>
                <a:ext cx="337696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46426" y="2566733"/>
                <a:ext cx="5433667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26" y="2566733"/>
                <a:ext cx="5433667" cy="377667"/>
              </a:xfrm>
              <a:prstGeom prst="rect">
                <a:avLst/>
              </a:prstGeom>
              <a:blipFill>
                <a:blip r:embed="rId5"/>
                <a:stretch>
                  <a:fillRect l="-337" t="-1613" b="-35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4010" y="3773410"/>
                <a:ext cx="4521302" cy="713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Find f(t), when 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10" y="3773410"/>
                <a:ext cx="4521302" cy="713657"/>
              </a:xfrm>
              <a:prstGeom prst="rect">
                <a:avLst/>
              </a:prstGeom>
              <a:blipFill>
                <a:blip r:embed="rId6"/>
                <a:stretch>
                  <a:fillRect l="-2695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8780" y="4843264"/>
                <a:ext cx="5439246" cy="85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780" y="4843264"/>
                <a:ext cx="5439246" cy="857735"/>
              </a:xfrm>
              <a:prstGeom prst="rect">
                <a:avLst/>
              </a:prstGeom>
              <a:blipFill>
                <a:blip r:embed="rId7"/>
                <a:stretch>
                  <a:fillRect l="-2242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941305" y="5929113"/>
                <a:ext cx="5494196" cy="711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f (t) =</a:t>
                </a:r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cos(</a:t>
                </a:r>
                <a:r>
                  <a:rPr lang="en-US" sz="28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wt</a:t>
                </a:r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)u(t)+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  <m:func>
                      <m:func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05" y="5929113"/>
                <a:ext cx="5494196" cy="711092"/>
              </a:xfrm>
              <a:prstGeom prst="rect">
                <a:avLst/>
              </a:prstGeom>
              <a:blipFill>
                <a:blip r:embed="rId8"/>
                <a:stretch>
                  <a:fillRect l="-2217" b="-9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44010" y="3174342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8713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53866" y="1428048"/>
                <a:ext cx="5046061" cy="819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Find f(t), when 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866" y="1428048"/>
                <a:ext cx="5046061" cy="819776"/>
              </a:xfrm>
              <a:prstGeom prst="rect">
                <a:avLst/>
              </a:prstGeom>
              <a:blipFill>
                <a:blip r:embed="rId2"/>
                <a:stretch>
                  <a:fillRect l="-2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16664" y="2528911"/>
                <a:ext cx="6613029" cy="819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64" y="2528911"/>
                <a:ext cx="6613029" cy="819776"/>
              </a:xfrm>
              <a:prstGeom prst="rect">
                <a:avLst/>
              </a:prstGeom>
              <a:blipFill>
                <a:blip r:embed="rId3"/>
                <a:stretch>
                  <a:fillRect l="-1843" r="-829" b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38641" y="3650685"/>
                <a:ext cx="3169073" cy="819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641" y="3650685"/>
                <a:ext cx="3169073" cy="819776"/>
              </a:xfrm>
              <a:prstGeom prst="rect">
                <a:avLst/>
              </a:prstGeom>
              <a:blipFill>
                <a:blip r:embed="rId4"/>
                <a:stretch>
                  <a:fillRect l="-4038" r="-2692" b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53866" y="500393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 (p. 574)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7589" y="4778954"/>
            <a:ext cx="6054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Determine C, use s = 0 in </a:t>
            </a:r>
            <a:r>
              <a:rPr lang="en-US" sz="2400" dirty="0" err="1">
                <a:solidFill>
                  <a:srgbClr val="0000FF"/>
                </a:solidFill>
                <a:latin typeface="Cambria" panose="02040503050406030204" pitchFamily="18" charset="0"/>
              </a:rPr>
              <a:t>Eq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(1) to get rid of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17506" y="5680158"/>
                <a:ext cx="5377306" cy="762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(1)(4)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06" y="5680158"/>
                <a:ext cx="5377306" cy="762196"/>
              </a:xfrm>
              <a:prstGeom prst="rect">
                <a:avLst/>
              </a:prstGeom>
              <a:blipFill>
                <a:blip r:embed="rId5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1151</Words>
  <Application>Microsoft Office PowerPoint</Application>
  <PresentationFormat>Widescreen</PresentationFormat>
  <Paragraphs>144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Century Gothic</vt:lpstr>
      <vt:lpstr>Courier New</vt:lpstr>
      <vt:lpstr>Red Hat Display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Nadeem</cp:lastModifiedBy>
  <cp:revision>66</cp:revision>
  <dcterms:created xsi:type="dcterms:W3CDTF">2017-10-25T09:04:12Z</dcterms:created>
  <dcterms:modified xsi:type="dcterms:W3CDTF">2024-10-15T08:34:04Z</dcterms:modified>
</cp:coreProperties>
</file>