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3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90" r:id="rId2"/>
    <p:sldId id="274" r:id="rId3"/>
    <p:sldId id="281" r:id="rId4"/>
    <p:sldId id="288" r:id="rId5"/>
    <p:sldId id="273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84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25" autoAdjust="0"/>
    <p:restoredTop sz="94666"/>
  </p:normalViewPr>
  <p:slideViewPr>
    <p:cSldViewPr snapToGrid="0" snapToObjects="1">
      <p:cViewPr varScale="1">
        <p:scale>
          <a:sx n="110" d="100"/>
          <a:sy n="110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21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43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46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43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5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026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209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519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8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71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945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69E0535-6FD9-4D8F-80CA-FF7A96DB665F}"/>
              </a:ext>
            </a:extLst>
          </p:cNvPr>
          <p:cNvSpPr/>
          <p:nvPr userDrawn="1"/>
        </p:nvSpPr>
        <p:spPr>
          <a:xfrm>
            <a:off x="1" y="616018"/>
            <a:ext cx="128337" cy="10378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 sz="2400"/>
          </a:p>
        </p:txBody>
      </p:sp>
      <p:pic>
        <p:nvPicPr>
          <p:cNvPr id="26" name="Picture 25" descr="A black and red background with a bird&#10;&#10;Description automatically generated">
            <a:extLst>
              <a:ext uri="{FF2B5EF4-FFF2-40B4-BE49-F238E27FC236}">
                <a16:creationId xmlns:a16="http://schemas.microsoft.com/office/drawing/2014/main" id="{7356EFA9-D406-4147-B1F7-82B217840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6824" y="0"/>
            <a:ext cx="3455176" cy="6858000"/>
          </a:xfrm>
          <a:prstGeom prst="rect">
            <a:avLst/>
          </a:prstGeom>
        </p:spPr>
      </p:pic>
      <p:sp>
        <p:nvSpPr>
          <p:cNvPr id="27" name="Google Shape;15;p13">
            <a:extLst>
              <a:ext uri="{FF2B5EF4-FFF2-40B4-BE49-F238E27FC236}">
                <a16:creationId xmlns:a16="http://schemas.microsoft.com/office/drawing/2014/main" id="{F5F3B15A-58C1-48A3-AB6A-E8A3A8F0B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036753"/>
            <a:ext cx="8707379" cy="40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19;p14">
            <a:extLst>
              <a:ext uri="{FF2B5EF4-FFF2-40B4-BE49-F238E27FC236}">
                <a16:creationId xmlns:a16="http://schemas.microsoft.com/office/drawing/2014/main" id="{A6353D6C-199F-4C21-9FC8-2D00FAAA2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Google Shape;55;p1">
            <a:extLst>
              <a:ext uri="{FF2B5EF4-FFF2-40B4-BE49-F238E27FC236}">
                <a16:creationId xmlns:a16="http://schemas.microsoft.com/office/drawing/2014/main" id="{4544F053-DAFF-4191-A4FE-EAC318BF6A0C}"/>
              </a:ext>
            </a:extLst>
          </p:cNvPr>
          <p:cNvSpPr txBox="1"/>
          <p:nvPr userDrawn="1"/>
        </p:nvSpPr>
        <p:spPr>
          <a:xfrm>
            <a:off x="5039360" y="6381497"/>
            <a:ext cx="186024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33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333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E2517-3805-41A0-9280-523D3C8CC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6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8654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;p1">
            <a:extLst>
              <a:ext uri="{FF2B5EF4-FFF2-40B4-BE49-F238E27FC236}">
                <a16:creationId xmlns:a16="http://schemas.microsoft.com/office/drawing/2014/main" id="{631C2DF5-1362-47E0-9992-CA0F5EE5E7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3813" y="2624399"/>
            <a:ext cx="838725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>
              <a:defRPr sz="7200"/>
            </a:lvl1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PRESENTATION</a:t>
            </a:r>
            <a:b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</a:b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TITTLE</a:t>
            </a:r>
            <a:endParaRPr sz="6400" b="1" dirty="0">
              <a:latin typeface="Century Gothic" panose="020B0502020202020204" pitchFamily="34" charset="0"/>
              <a:ea typeface="Red Hat Display"/>
              <a:cs typeface="Calibri" panose="020F0502020204030204" pitchFamily="34" charset="0"/>
              <a:sym typeface="Red Hat Display"/>
            </a:endParaRPr>
          </a:p>
        </p:txBody>
      </p:sp>
      <p:sp>
        <p:nvSpPr>
          <p:cNvPr id="9" name="Google Shape;55;p1">
            <a:extLst>
              <a:ext uri="{FF2B5EF4-FFF2-40B4-BE49-F238E27FC236}">
                <a16:creationId xmlns:a16="http://schemas.microsoft.com/office/drawing/2014/main" id="{E5E4EFC6-10AC-457A-90BE-EB16C5D5FDC1}"/>
              </a:ext>
            </a:extLst>
          </p:cNvPr>
          <p:cNvSpPr txBox="1"/>
          <p:nvPr userDrawn="1"/>
        </p:nvSpPr>
        <p:spPr>
          <a:xfrm>
            <a:off x="1625600" y="5923471"/>
            <a:ext cx="186024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67" b="1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867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DC77A7-8710-436F-B5E7-19B60E66B5F0}"/>
              </a:ext>
            </a:extLst>
          </p:cNvPr>
          <p:cNvSpPr/>
          <p:nvPr userDrawn="1"/>
        </p:nvSpPr>
        <p:spPr>
          <a:xfrm>
            <a:off x="1300480" y="5996852"/>
            <a:ext cx="325120" cy="325120"/>
          </a:xfrm>
          <a:prstGeom prst="ellipse">
            <a:avLst/>
          </a:prstGeom>
          <a:solidFill>
            <a:srgbClr val="D1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 sz="2400"/>
          </a:p>
        </p:txBody>
      </p:sp>
      <p:pic>
        <p:nvPicPr>
          <p:cNvPr id="11" name="Picture 10" descr="A red and white background with a design&#10;&#10;Description automatically generated">
            <a:extLst>
              <a:ext uri="{FF2B5EF4-FFF2-40B4-BE49-F238E27FC236}">
                <a16:creationId xmlns:a16="http://schemas.microsoft.com/office/drawing/2014/main" id="{418E62F8-02A7-4379-A005-0EF5EC635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68209" y="0"/>
            <a:ext cx="481630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A0ADE9-7A46-486B-82F3-A690D904DF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960" y="691233"/>
            <a:ext cx="5714683" cy="14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8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20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  <p:sldLayoutId id="2147483667" r:id="rId7"/>
    <p:sldLayoutId id="2147483668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148791" y="4290050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Linear Circuit Analysis II</a:t>
            </a:r>
          </a:p>
          <a:p>
            <a:pPr algn="ctr"/>
            <a:r>
              <a:rPr lang="x-none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EE</a:t>
            </a:r>
            <a:r>
              <a:rPr lang="en-US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CE</a:t>
            </a:r>
            <a:r>
              <a:rPr lang="x-none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20</a:t>
            </a:r>
            <a:r>
              <a:rPr lang="en-US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EEC26-75A9-F4A2-6948-691F17B753B2}"/>
              </a:ext>
            </a:extLst>
          </p:cNvPr>
          <p:cNvSpPr txBox="1"/>
          <p:nvPr/>
        </p:nvSpPr>
        <p:spPr>
          <a:xfrm>
            <a:off x="1034173" y="2636408"/>
            <a:ext cx="73323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00FF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</p:spTree>
    <p:extLst>
      <p:ext uri="{BB962C8B-B14F-4D97-AF65-F5344CB8AC3E}">
        <p14:creationId xmlns:p14="http://schemas.microsoft.com/office/powerpoint/2010/main" val="1323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21136" y="1098911"/>
                <a:ext cx="4435189" cy="976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16+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136" y="1098911"/>
                <a:ext cx="4435189" cy="9768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21135" y="2422886"/>
                <a:ext cx="4624792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(16+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(16+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135" y="2422886"/>
                <a:ext cx="4624792" cy="912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21135" y="3682677"/>
                <a:ext cx="5107617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135" y="3682677"/>
                <a:ext cx="5107617" cy="9126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79801" y="5228219"/>
                <a:ext cx="75902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=0.5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801" y="5228219"/>
                <a:ext cx="7590283" cy="492443"/>
              </a:xfrm>
              <a:prstGeom prst="rect">
                <a:avLst/>
              </a:prstGeom>
              <a:blipFill>
                <a:blip r:embed="rId5"/>
                <a:stretch>
                  <a:fillRect l="-2892" t="-15000" b="-3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57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1135620" y="1191846"/>
            <a:ext cx="105911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Find the Laplace transform of the signal </a:t>
            </a:r>
            <a:r>
              <a:rPr lang="en-US" sz="2200" i="1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f(t)</a:t>
            </a:r>
            <a:r>
              <a:rPr lang="en-US" sz="22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 sketched in Figure below using the integration property.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5620" y="409100"/>
            <a:ext cx="5638916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12.21 (p. 580)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5451" y="2145323"/>
            <a:ext cx="4134461" cy="2965081"/>
            <a:chOff x="1085451" y="1800889"/>
            <a:chExt cx="4851265" cy="3309515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257680" y="4514819"/>
              <a:ext cx="4197108" cy="1088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1728499" y="2264588"/>
              <a:ext cx="7720" cy="2271993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747145" y="2892212"/>
              <a:ext cx="1620249" cy="1627115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144318" y="1800889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318" y="1800889"/>
                  <a:ext cx="817340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6957" b="-30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553791" y="4328180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3791" y="4328180"/>
                  <a:ext cx="38292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085451" y="2661380"/>
                  <a:ext cx="4430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51" y="2661380"/>
                  <a:ext cx="44307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3226" r="-1613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441769" y="4620137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769" y="4620137"/>
                  <a:ext cx="423514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3390" r="-339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174364" y="4600154"/>
                  <a:ext cx="4430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364" y="4600154"/>
                  <a:ext cx="44307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226" r="-1613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V="1">
              <a:off x="1774077" y="2888144"/>
              <a:ext cx="1463326" cy="588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367394" y="2888144"/>
              <a:ext cx="1443451" cy="1626675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4606924" y="4648739"/>
                  <a:ext cx="612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6924" y="4648739"/>
                  <a:ext cx="612988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326" r="-581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7154044" y="2316400"/>
            <a:ext cx="4132196" cy="2576288"/>
            <a:chOff x="7051619" y="2654808"/>
            <a:chExt cx="4942429" cy="3103567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7508982" y="4536156"/>
              <a:ext cx="3966071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7959912" y="2731133"/>
              <a:ext cx="16447" cy="3027242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984675" y="3544769"/>
              <a:ext cx="1043183" cy="0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11611123" y="4294866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1123" y="4294866"/>
                  <a:ext cx="382925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7412908" y="3347966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2908" y="3347966"/>
                  <a:ext cx="423514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3448" r="-5172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7550652" y="4559013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652" y="4559013"/>
                  <a:ext cx="423514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3448" r="-5172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>
              <a:off x="9006839" y="4512272"/>
              <a:ext cx="0" cy="990506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9006839" y="3544769"/>
              <a:ext cx="0" cy="990066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051619" y="2654808"/>
                  <a:ext cx="83119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619" y="2654808"/>
                  <a:ext cx="831190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2632" b="-317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>
              <a:off x="8979950" y="5527543"/>
              <a:ext cx="1043183" cy="0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0023133" y="4549488"/>
              <a:ext cx="0" cy="990506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7285102" y="5296710"/>
                  <a:ext cx="6527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5102" y="5296710"/>
                  <a:ext cx="652743" cy="461665"/>
                </a:xfrm>
                <a:prstGeom prst="rect">
                  <a:avLst/>
                </a:prstGeom>
                <a:blipFill>
                  <a:blip r:embed="rId12"/>
                  <a:stretch>
                    <a:fillRect r="-8989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8584788" y="4513896"/>
                  <a:ext cx="4430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4788" y="4513896"/>
                  <a:ext cx="443070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4918" r="-1639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9716639" y="4124219"/>
                  <a:ext cx="612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639" y="4124219"/>
                  <a:ext cx="612988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2381" r="-833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Rectangle 42"/>
          <p:cNvSpPr/>
          <p:nvPr/>
        </p:nvSpPr>
        <p:spPr>
          <a:xfrm>
            <a:off x="1569589" y="5666154"/>
            <a:ext cx="10076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Note that the triangular waveform </a:t>
            </a:r>
            <a:r>
              <a:rPr lang="en-US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f(t)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 is the integral of the square wave </a:t>
            </a:r>
            <a:r>
              <a:rPr lang="en-US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g(t)</a:t>
            </a:r>
          </a:p>
        </p:txBody>
      </p:sp>
    </p:spTree>
    <p:extLst>
      <p:ext uri="{BB962C8B-B14F-4D97-AF65-F5344CB8AC3E}">
        <p14:creationId xmlns:p14="http://schemas.microsoft.com/office/powerpoint/2010/main" val="397548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0138" y="1164259"/>
            <a:ext cx="5820824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g(t )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(u(t )- u(t −T))-(u(t −T)- u(t −2T )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= u(t )- 2u(t −T)+ u(t − 2T)</a:t>
            </a:r>
          </a:p>
        </p:txBody>
      </p:sp>
      <p:sp>
        <p:nvSpPr>
          <p:cNvPr id="5" name="Rectangle 4"/>
          <p:cNvSpPr/>
          <p:nvPr/>
        </p:nvSpPr>
        <p:spPr>
          <a:xfrm>
            <a:off x="981877" y="438359"/>
            <a:ext cx="82160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Step 1. Represent the square wave </a:t>
            </a:r>
            <a:r>
              <a:rPr lang="en-US" sz="2000" i="1" dirty="0">
                <a:solidFill>
                  <a:srgbClr val="0000FF"/>
                </a:solidFill>
                <a:latin typeface="Cambria" panose="02040503050406030204" pitchFamily="18" charset="0"/>
              </a:rPr>
              <a:t>g(t)</a:t>
            </a:r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 in terms of steps and shifted steps:</a:t>
            </a:r>
          </a:p>
        </p:txBody>
      </p:sp>
      <p:sp>
        <p:nvSpPr>
          <p:cNvPr id="6" name="Rectangle 5"/>
          <p:cNvSpPr/>
          <p:nvPr/>
        </p:nvSpPr>
        <p:spPr>
          <a:xfrm>
            <a:off x="981877" y="2115994"/>
            <a:ext cx="48973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Step 2. Obtain the Laplace transform of </a:t>
            </a:r>
            <a:r>
              <a:rPr lang="en-US" sz="2000" i="1" dirty="0">
                <a:solidFill>
                  <a:srgbClr val="0000FF"/>
                </a:solidFill>
                <a:latin typeface="Cambria" panose="02040503050406030204" pitchFamily="18" charset="0"/>
              </a:rPr>
              <a:t>g(t)</a:t>
            </a:r>
            <a:endParaRPr lang="en-US" sz="2000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81877" y="2499102"/>
                <a:ext cx="7819731" cy="95968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[1−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𝑠𝑇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000" i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77" y="2499102"/>
                <a:ext cx="7819731" cy="9596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58963" y="3523158"/>
                <a:ext cx="9643039" cy="505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Step 3. Apply the integration property using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nary>
                      <m:naryPr>
                        <m:limLoc m:val="undOvr"/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/>
                        </m:sSup>
                      </m:sub>
                      <m:sup>
                        <m:r>
                          <a:rPr lang="en-US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𝑑𝑞</m:t>
                        </m:r>
                      </m:e>
                    </m:nary>
                  </m:oMath>
                </a14:m>
                <a:endParaRPr lang="en-US" sz="2000" dirty="0">
                  <a:solidFill>
                    <a:srgbClr val="0000FF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63" y="3523158"/>
                <a:ext cx="9643039" cy="505075"/>
              </a:xfrm>
              <a:prstGeom prst="rect">
                <a:avLst/>
              </a:prstGeom>
              <a:blipFill>
                <a:blip r:embed="rId3"/>
                <a:stretch>
                  <a:fillRect l="-695" b="-10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441939" y="4143217"/>
                <a:ext cx="9457592" cy="126618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/>
                              </m:sSup>
                            </m:sub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𝒅𝒒</m:t>
                              </m:r>
                            </m:e>
                          </m:nary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𝒔𝑻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𝒔𝑻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i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9" y="4143217"/>
                <a:ext cx="9457592" cy="126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8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1004512" y="1136992"/>
            <a:ext cx="67288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Find the current (i(t)) flowing in the circuit below,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given that: V</a:t>
            </a:r>
            <a:r>
              <a:rPr lang="en-US" sz="2400" baseline="-250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in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 (t)= </a:t>
            </a:r>
            <a:r>
              <a:rPr lang="el-GR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(t), </a:t>
            </a:r>
            <a:r>
              <a:rPr lang="en-US" sz="2400" dirty="0" err="1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400" baseline="-25000" dirty="0" err="1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(0</a:t>
            </a:r>
            <a:r>
              <a:rPr lang="en-US" sz="2400" baseline="300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) = 1A, V</a:t>
            </a:r>
            <a:r>
              <a:rPr lang="en-US" sz="2400" baseline="-250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(0</a:t>
            </a:r>
            <a:r>
              <a:rPr lang="en-US" sz="2400" baseline="300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)= -2 V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365980" y="1955428"/>
            <a:ext cx="5606353" cy="2112645"/>
            <a:chOff x="2358997" y="3401198"/>
            <a:chExt cx="6792553" cy="2735223"/>
          </a:xfrm>
        </p:grpSpPr>
        <p:sp>
          <p:nvSpPr>
            <p:cNvPr id="3" name="Oval 2"/>
            <p:cNvSpPr/>
            <p:nvPr/>
          </p:nvSpPr>
          <p:spPr>
            <a:xfrm>
              <a:off x="3297390" y="4714815"/>
              <a:ext cx="871538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3733159" y="4083008"/>
              <a:ext cx="0" cy="614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3" idx="4"/>
            </p:cNvCxnSpPr>
            <p:nvPr/>
          </p:nvCxnSpPr>
          <p:spPr>
            <a:xfrm flipH="1" flipV="1">
              <a:off x="3733159" y="5514915"/>
              <a:ext cx="16669" cy="5857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3749828" y="4083007"/>
              <a:ext cx="14620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211916" y="3854407"/>
              <a:ext cx="142874" cy="22860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5521479" y="3854407"/>
              <a:ext cx="189311" cy="42386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354793" y="3854407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885221" y="4066338"/>
              <a:ext cx="71438" cy="211931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10790" y="3871076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956659" y="4083007"/>
              <a:ext cx="7554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6722819" y="3854407"/>
              <a:ext cx="300038" cy="225030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2"/>
            <p:cNvSpPr>
              <a:spLocks/>
            </p:cNvSpPr>
            <p:nvPr/>
          </p:nvSpPr>
          <p:spPr bwMode="auto">
            <a:xfrm>
              <a:off x="7032383" y="3854407"/>
              <a:ext cx="300038" cy="225030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7328244" y="3854407"/>
              <a:ext cx="300038" cy="225030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7628282" y="4079437"/>
              <a:ext cx="7554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8383726" y="4079437"/>
              <a:ext cx="0" cy="8858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7965350" y="4962881"/>
              <a:ext cx="752475" cy="0"/>
            </a:xfrm>
            <a:prstGeom prst="line">
              <a:avLst/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/>
            <p:cNvSpPr/>
            <p:nvPr/>
          </p:nvSpPr>
          <p:spPr>
            <a:xfrm>
              <a:off x="7784374" y="5179159"/>
              <a:ext cx="1114425" cy="957262"/>
            </a:xfrm>
            <a:prstGeom prst="arc">
              <a:avLst>
                <a:gd name="adj1" fmla="val 13447939"/>
                <a:gd name="adj2" fmla="val 19266933"/>
              </a:avLst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8383726" y="5214877"/>
              <a:ext cx="0" cy="8858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3749828" y="6081652"/>
              <a:ext cx="46338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211916" y="3439446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   V</a:t>
              </a:r>
              <a:r>
                <a:rPr lang="en-US" b="1" baseline="-25000" dirty="0">
                  <a:latin typeface="Cambria" panose="02040503050406030204" pitchFamily="18" charset="0"/>
                </a:rPr>
                <a:t>R</a:t>
              </a:r>
              <a:r>
                <a:rPr lang="en-US" b="1" dirty="0">
                  <a:latin typeface="Cambria" panose="02040503050406030204" pitchFamily="18" charset="0"/>
                </a:rPr>
                <a:t>  -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22819" y="3401198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   V</a:t>
              </a:r>
              <a:r>
                <a:rPr lang="en-US" b="1" baseline="-25000" dirty="0">
                  <a:latin typeface="Cambria" panose="02040503050406030204" pitchFamily="18" charset="0"/>
                </a:rPr>
                <a:t>L</a:t>
              </a:r>
              <a:r>
                <a:rPr lang="en-US" b="1" dirty="0">
                  <a:latin typeface="Cambria" panose="02040503050406030204" pitchFamily="18" charset="0"/>
                </a:rPr>
                <a:t>  -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67082" y="4294938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4 </a:t>
              </a:r>
              <a:r>
                <a:rPr lang="el-GR" b="1" dirty="0">
                  <a:latin typeface="Cambria" panose="02040503050406030204" pitchFamily="18" charset="0"/>
                </a:rPr>
                <a:t>Ω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62126" y="427684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 H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25617" y="5389577"/>
              <a:ext cx="82426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0.25 F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581032" y="4701212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639026" y="5330249"/>
              <a:ext cx="263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-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689436" y="4953289"/>
              <a:ext cx="4621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</a:t>
              </a:r>
              <a:r>
                <a:rPr lang="en-US" b="1" baseline="-25000" dirty="0">
                  <a:latin typeface="Cambria" panose="02040503050406030204" pitchFamily="18" charset="0"/>
                </a:rPr>
                <a:t>C</a:t>
              </a:r>
              <a:r>
                <a:rPr lang="en-US" b="1" dirty="0">
                  <a:latin typeface="Cambria" panose="02040503050406030204" pitchFamily="18" charset="0"/>
                </a:rPr>
                <a:t> 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58997" y="4878849"/>
              <a:ext cx="846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</a:t>
              </a:r>
              <a:r>
                <a:rPr lang="en-US" b="1" baseline="-25000" dirty="0">
                  <a:latin typeface="Cambria" panose="02040503050406030204" pitchFamily="18" charset="0"/>
                </a:rPr>
                <a:t>in</a:t>
              </a:r>
              <a:r>
                <a:rPr lang="en-US" b="1" dirty="0">
                  <a:latin typeface="Cambria" panose="02040503050406030204" pitchFamily="18" charset="0"/>
                </a:rPr>
                <a:t> (t) 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670794" y="4664270"/>
              <a:ext cx="36491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01552" y="5144511"/>
              <a:ext cx="263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-</a:t>
              </a:r>
              <a:endParaRPr lang="en-US" dirty="0"/>
            </a:p>
          </p:txBody>
        </p:sp>
        <p:sp>
          <p:nvSpPr>
            <p:cNvPr id="67" name="Arc 66"/>
            <p:cNvSpPr/>
            <p:nvPr/>
          </p:nvSpPr>
          <p:spPr>
            <a:xfrm>
              <a:off x="4856964" y="4843579"/>
              <a:ext cx="2304454" cy="750006"/>
            </a:xfrm>
            <a:prstGeom prst="arc">
              <a:avLst>
                <a:gd name="adj1" fmla="val 19266478"/>
                <a:gd name="adj2" fmla="val 5576218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798113" y="4912960"/>
              <a:ext cx="5373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latin typeface="Cambria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lang="en-US" sz="2000" dirty="0">
                  <a:latin typeface="Cambria" panose="02040503050406030204" pitchFamily="18" charset="0"/>
                  <a:ea typeface="Cambria Math" panose="02040503050406030204" pitchFamily="18" charset="0"/>
                </a:rPr>
                <a:t>(t)</a:t>
              </a:r>
              <a:endParaRPr lang="en-US" sz="20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043158" y="436649"/>
            <a:ext cx="5638916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12.26 (p. 587)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104686" y="2786398"/>
                <a:ext cx="29349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686" y="2786398"/>
                <a:ext cx="293497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91835" y="3465103"/>
                <a:ext cx="5875647" cy="1290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35" y="3465103"/>
                <a:ext cx="5875647" cy="1290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182070" y="4906055"/>
                <a:ext cx="6006581" cy="1290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4+1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0.25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070" y="4906055"/>
                <a:ext cx="6006581" cy="12905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D60894F-25DF-DF61-24C7-C65D45174820}"/>
              </a:ext>
            </a:extLst>
          </p:cNvPr>
          <p:cNvSpPr txBox="1"/>
          <p:nvPr/>
        </p:nvSpPr>
        <p:spPr>
          <a:xfrm>
            <a:off x="7928437" y="5366662"/>
            <a:ext cx="2512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Since V</a:t>
            </a:r>
            <a:r>
              <a:rPr lang="en-US" sz="2400" baseline="-25000" dirty="0">
                <a:solidFill>
                  <a:srgbClr val="0000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in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 (t)= </a:t>
            </a:r>
            <a:r>
              <a:rPr lang="el-GR" sz="2400" dirty="0">
                <a:solidFill>
                  <a:srgbClr val="0000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(t)</a:t>
            </a:r>
            <a:endParaRPr lang="en-GB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688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06571" y="420230"/>
            <a:ext cx="4524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By applying LT to the obtained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60788" y="907998"/>
                <a:ext cx="8176854" cy="820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1=4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+1×[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]+4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788" y="907998"/>
                <a:ext cx="8176854" cy="8208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31971" y="2878199"/>
            <a:ext cx="1578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Solve for I(s)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83780" y="3093361"/>
                <a:ext cx="6613862" cy="765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80" y="3093361"/>
                <a:ext cx="6613862" cy="765402"/>
              </a:xfrm>
              <a:prstGeom prst="rect">
                <a:avLst/>
              </a:prstGeom>
              <a:blipFill>
                <a:blip r:embed="rId3"/>
                <a:stretch>
                  <a:fillRect t="-3968" b="-7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915540" y="3913703"/>
            <a:ext cx="169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 B=-2, A=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45051" y="5250651"/>
                <a:ext cx="70083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051" y="5250651"/>
                <a:ext cx="700832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706571" y="4628243"/>
            <a:ext cx="30793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Apply inverse LT to get i(t)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27E0A0-AB06-CE86-E67E-50DF895A2277}"/>
                  </a:ext>
                </a:extLst>
              </p:cNvPr>
              <p:cNvSpPr txBox="1"/>
              <p:nvPr/>
            </p:nvSpPr>
            <p:spPr>
              <a:xfrm>
                <a:off x="2110801" y="1700746"/>
                <a:ext cx="6094476" cy="636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+1+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4+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4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27E0A0-AB06-CE86-E67E-50DF895A2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801" y="1700746"/>
                <a:ext cx="6094476" cy="6366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3BFCA2-AA1C-A75C-F612-8D46C79683FC}"/>
                  </a:ext>
                </a:extLst>
              </p:cNvPr>
              <p:cNvSpPr txBox="1"/>
              <p:nvPr/>
            </p:nvSpPr>
            <p:spPr>
              <a:xfrm>
                <a:off x="2110801" y="2203223"/>
                <a:ext cx="6094476" cy="648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3BFCA2-AA1C-A75C-F612-8D46C796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801" y="2203223"/>
                <a:ext cx="6094476" cy="6481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420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08732-DA46-CBF2-8C19-852153DE9EAB}"/>
              </a:ext>
            </a:extLst>
          </p:cNvPr>
          <p:cNvSpPr txBox="1"/>
          <p:nvPr/>
        </p:nvSpPr>
        <p:spPr>
          <a:xfrm>
            <a:off x="771525" y="425757"/>
            <a:ext cx="988150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How does differentiation in the time domain translate to the s-domain using the Laplace transform?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Explain how the integration property of Laplace transforms is used to simplify solving circuits with capacitors and inductors.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After solving an equation in the s-domain, what is the process of using the inverse Laplace transform to find the time-domain solution?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Why is the Laplace transform particularly useful for handling initial conditions in circuits? Give an example of how it simplifies solving a differential equation.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Solve activity on Moodle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689983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Practice – Use AI and answer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77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4594" y="5141545"/>
            <a:ext cx="8069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Cambria" panose="02040503050406030204" pitchFamily="18" charset="0"/>
              </a:rPr>
              <a:t>Suggested Additional Problems for Ch. 12: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4594" y="5701642"/>
            <a:ext cx="90335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Example 12.27 (p. 588),  Exercise (p. 588) ???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6CE1C-C844-CC4C-2C89-9648BD73E38B}"/>
              </a:ext>
            </a:extLst>
          </p:cNvPr>
          <p:cNvSpPr txBox="1"/>
          <p:nvPr/>
        </p:nvSpPr>
        <p:spPr>
          <a:xfrm>
            <a:off x="771525" y="437972"/>
            <a:ext cx="245131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Summary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02F9D8D-7DAB-2F30-ADFC-02A57C551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3115" y="1212137"/>
            <a:ext cx="1140889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Time Differentiation Property</a:t>
            </a:r>
            <a:endParaRPr lang="en-US" altLang="en-US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Differentiation in time domain = Multiplication by s in the s-domain.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Integration Property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Integration in time domain = Division by s in the s-domain.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Steps to Solve Differential Equations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Apply the Laplace transform to both sides of the equation.</a:t>
            </a: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Solve for the unknown function in the s-domain (e.g., F(s)F(s)F(s)).</a:t>
            </a: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Apply the inverse Laplace transform to obtain the solution in the time domain.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3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848118"/>
            <a:ext cx="9647684" cy="78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GCA 1 (individual) </a:t>
            </a:r>
            <a:r>
              <a:rPr lang="en-US" sz="3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Week 5 (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Second Lecture)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259252"/>
            <a:ext cx="11108004" cy="195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Types of Partial Fraction Expansions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Repeated Poles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Applying the Inverse Laplace Transform to the  Decomposed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>
                <a:latin typeface="Cambria" panose="02040503050406030204" pitchFamily="18" charset="0"/>
                <a:ea typeface="Cambria" panose="020405030504060302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id="{7711DB52-DA0E-C95D-DFAF-CCC7BD2BE49D}"/>
              </a:ext>
            </a:extLst>
          </p:cNvPr>
          <p:cNvSpPr txBox="1"/>
          <p:nvPr/>
        </p:nvSpPr>
        <p:spPr>
          <a:xfrm>
            <a:off x="950647" y="296102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83D16-35EC-852C-6B9E-C6ED3DBFD9D3}"/>
              </a:ext>
            </a:extLst>
          </p:cNvPr>
          <p:cNvSpPr txBox="1"/>
          <p:nvPr/>
        </p:nvSpPr>
        <p:spPr>
          <a:xfrm>
            <a:off x="1024125" y="3612887"/>
            <a:ext cx="11108004" cy="2597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Solution of Integral-Differential Equations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Time Differentiation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Integration Property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Apply Laplace Transform to given differential or integral equation.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F6C66-435D-19C9-753E-FB43FE2E13B8}"/>
              </a:ext>
            </a:extLst>
          </p:cNvPr>
          <p:cNvSpPr txBox="1"/>
          <p:nvPr/>
        </p:nvSpPr>
        <p:spPr>
          <a:xfrm>
            <a:off x="852677" y="1491128"/>
            <a:ext cx="9262874" cy="195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2. an ability to compute responses of linear circuits with and without initial conditions via one-sided Laplace transform techniques. SO [1]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</a:p>
        </p:txBody>
      </p:sp>
      <p:sp>
        <p:nvSpPr>
          <p:cNvPr id="9" name="مربع نص 1">
            <a:extLst>
              <a:ext uri="{FF2B5EF4-FFF2-40B4-BE49-F238E27FC236}">
                <a16:creationId xmlns:a16="http://schemas.microsoft.com/office/drawing/2014/main" id="{C21C7ED3-9CF9-F6A0-18E3-82DF544CCBB4}"/>
              </a:ext>
            </a:extLst>
          </p:cNvPr>
          <p:cNvSpPr txBox="1"/>
          <p:nvPr/>
        </p:nvSpPr>
        <p:spPr>
          <a:xfrm>
            <a:off x="852676" y="36490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71246667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9602" y="648381"/>
            <a:ext cx="761877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Time Differentiation Property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49602" y="5453205"/>
            <a:ext cx="11442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Differentiation in the time domain is equivalent to multiplication by s in the s-domain.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18157" y="4193395"/>
                <a:ext cx="9847760" cy="7397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num>
                      <m:den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𝒅𝒕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×F(s)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sSup>
                      <m:sSupPr>
                        <m:ctrlP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̇"/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−…</m:t>
                    </m:r>
                    <m:sSup>
                      <m:sSupPr>
                        <m:ctrlP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57" y="4193395"/>
                <a:ext cx="9847760" cy="739754"/>
              </a:xfrm>
              <a:prstGeom prst="rect">
                <a:avLst/>
              </a:prstGeom>
              <a:blipFill>
                <a:blip r:embed="rId3"/>
                <a:stretch>
                  <a:fillRect l="-1300"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39094" y="2786654"/>
                <a:ext cx="5204738" cy="778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num>
                      <m:den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𝒅𝒕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acc>
                      <m:accPr>
                        <m:chr m:val="̇"/>
                        <m:ctrlP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94" y="2786654"/>
                <a:ext cx="5204738" cy="778996"/>
              </a:xfrm>
              <a:prstGeom prst="rect">
                <a:avLst/>
              </a:prstGeom>
              <a:blipFill>
                <a:blip r:embed="rId4"/>
                <a:stretch>
                  <a:fillRect l="-2462"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9094" y="1428740"/>
                <a:ext cx="3481446" cy="7171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]=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94" y="1428740"/>
                <a:ext cx="3481446" cy="717119"/>
              </a:xfrm>
              <a:prstGeom prst="rect">
                <a:avLst/>
              </a:prstGeom>
              <a:blipFill>
                <a:blip r:embed="rId5"/>
                <a:stretch>
                  <a:fillRect l="-3678" b="-93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BDC8F-0263-A0B0-6FAA-45306234E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565C50-E748-144D-EE38-D33ACC68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34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lc circui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7" r="10923"/>
          <a:stretch/>
        </p:blipFill>
        <p:spPr bwMode="auto">
          <a:xfrm>
            <a:off x="7456573" y="2133614"/>
            <a:ext cx="4497111" cy="270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05364" y="869138"/>
                <a:ext cx="11873396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For the circuit shown: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Given that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and L=0.5H, Calculate the voltage across the inductor L, </a:t>
                </a:r>
                <a:r>
                  <a:rPr lang="en-US" sz="2400" dirty="0" err="1">
                    <a:solidFill>
                      <a:srgbClr val="C0000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400" baseline="-25000" dirty="0" err="1">
                    <a:solidFill>
                      <a:srgbClr val="C0000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(t). (</a:t>
                </a:r>
                <a:r>
                  <a:rPr lang="en-US" sz="2400" i="1" u="sng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assume zero initial conditions</a:t>
                </a:r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1-Use the time domain.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2-Use the S domain.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64" y="869138"/>
                <a:ext cx="11873396" cy="1938992"/>
              </a:xfrm>
              <a:prstGeom prst="rect">
                <a:avLst/>
              </a:prstGeom>
              <a:blipFill>
                <a:blip r:embed="rId3"/>
                <a:stretch>
                  <a:fillRect l="-821" t="-2516" b="-62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05027" y="251716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073420-6973-7C43-B520-D0AAF309402E}"/>
                  </a:ext>
                </a:extLst>
              </p:cNvPr>
              <p:cNvSpPr txBox="1"/>
              <p:nvPr/>
            </p:nvSpPr>
            <p:spPr>
              <a:xfrm>
                <a:off x="86348" y="2727498"/>
                <a:ext cx="4585146" cy="8206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1)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sz="2800" baseline="-25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C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en-CA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073420-6973-7C43-B520-D0AAF309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8" y="2727498"/>
                <a:ext cx="4585146" cy="8206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CEE10CA-39FE-E945-BEA9-CCD929F95A8D}"/>
                  </a:ext>
                </a:extLst>
              </p:cNvPr>
              <p:cNvSpPr/>
              <p:nvPr/>
            </p:nvSpPr>
            <p:spPr>
              <a:xfrm>
                <a:off x="1005364" y="3771597"/>
                <a:ext cx="9454383" cy="2126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2)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sz="2800" baseline="-25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CA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CA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C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CA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CA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  <m:r>
                      <a:rPr lang="en-CA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f>
                      <m:fPr>
                        <m:ctrlP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4×6</m:t>
                        </m:r>
                      </m:num>
                      <m:den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+2)2+</m:t>
                        </m:r>
                        <m:sSup>
                          <m:sSupPr>
                            <m:ctrlPr>
                              <a:rPr lang="en-CA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+2)2+</m:t>
                        </m:r>
                        <m:sSup>
                          <m:sSupPr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+2−2)</m:t>
                        </m:r>
                      </m:num>
                      <m:den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+2)2+</m:t>
                        </m:r>
                        <m:sSup>
                          <m:sSupPr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12(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+2)2+</m:t>
                        </m:r>
                        <m:sSup>
                          <m:sSupPr>
                            <m:ctrlPr>
                              <a:rPr lang="en-CA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+2)2+</m:t>
                        </m:r>
                        <m:sSup>
                          <m:sSup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sz="2800" dirty="0">
                  <a:ea typeface="Cambria Math" panose="02040503050406030204" pitchFamily="18" charset="0"/>
                </a:endParaRPr>
              </a:p>
              <a:p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CEE10CA-39FE-E945-BEA9-CCD929F95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64" y="3771597"/>
                <a:ext cx="9454383" cy="21268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03E2165-EF8C-3144-B180-FE3FE5FCBEA6}"/>
                  </a:ext>
                </a:extLst>
              </p:cNvPr>
              <p:cNvSpPr/>
              <p:nvPr/>
            </p:nvSpPr>
            <p:spPr>
              <a:xfrm>
                <a:off x="1005364" y="5832283"/>
                <a:ext cx="906260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3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sSup>
                        <m:sSupPr>
                          <m:ctrlPr>
                            <a:rPr lang="en-CA" sz="3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CA" sz="3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sz="3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C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3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CA" sz="3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CA" sz="3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sz="3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CA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03E2165-EF8C-3144-B180-FE3FE5FCBE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64" y="5832283"/>
                <a:ext cx="906260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66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29271" y="532936"/>
            <a:ext cx="5069786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Integration Property</a:t>
            </a:r>
          </a:p>
        </p:txBody>
      </p:sp>
      <p:sp>
        <p:nvSpPr>
          <p:cNvPr id="2" name="Rectangle 1"/>
          <p:cNvSpPr/>
          <p:nvPr/>
        </p:nvSpPr>
        <p:spPr>
          <a:xfrm>
            <a:off x="1229271" y="1618159"/>
            <a:ext cx="10962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Integration in the time domain is equivalent to division by s in the S-domain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97283" y="2284819"/>
                <a:ext cx="3371629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283" y="2284819"/>
                <a:ext cx="3371629" cy="13694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90582" y="4167818"/>
                <a:ext cx="5497787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sup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582" y="4167818"/>
                <a:ext cx="5497787" cy="13694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47056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8817" y="369575"/>
            <a:ext cx="80724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</a:rPr>
              <a:t>As a result, the common question is: you told us that the Laplace transform does not look at function values for t &lt; 0. And this is true. So how is the question resolved? Actually we are finding the Laplace transform of: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36652" y="2508626"/>
                <a:ext cx="8267969" cy="666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32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𝑖𝑚𝑝𝑙𝑦𝑖𝑛𝑔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sup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652" y="2508626"/>
                <a:ext cx="8267969" cy="666721"/>
              </a:xfrm>
              <a:prstGeom prst="rect">
                <a:avLst/>
              </a:prstGeom>
              <a:blipFill rotWithShape="0">
                <a:blip r:embed="rId2"/>
                <a:stretch>
                  <a:fillRect t="-1835" b="-27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130030" y="1908207"/>
            <a:ext cx="2213245" cy="496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It is also clear that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8441" y="3543920"/>
                <a:ext cx="8613192" cy="712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Thus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𝑤h𝑖𝑐h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-g(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41" y="3543920"/>
                <a:ext cx="8613192" cy="712887"/>
              </a:xfrm>
              <a:prstGeom prst="rect">
                <a:avLst/>
              </a:prstGeom>
              <a:blipFill rotWithShape="0">
                <a:blip r:embed="rId3"/>
                <a:stretch>
                  <a:fillRect l="-1487"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9993" y="4578699"/>
                <a:ext cx="10498387" cy="1424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Rearranging we obtain:  </a:t>
                </a:r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      </m:t>
                    </m:r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ctrlPr>
                              <a:rPr lang="en-US" sz="3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3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sup>
                          <m:e>
                            <m:r>
                              <a:rPr lang="en-US" sz="3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num>
                      <m:den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93" y="4578699"/>
                <a:ext cx="10498387" cy="1424429"/>
              </a:xfrm>
              <a:prstGeom prst="rect">
                <a:avLst/>
              </a:prstGeom>
              <a:blipFill>
                <a:blip r:embed="rId4"/>
                <a:stretch>
                  <a:fillRect l="-1161" t="-4274" b="-47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00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0787" y="1579995"/>
            <a:ext cx="7287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Find the solution to the following differential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71446" y="1961088"/>
                <a:ext cx="4540337" cy="12009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16</m:t>
                      </m:r>
                      <m:nary>
                        <m:naryPr>
                          <m:limLoc m:val="undOvr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446" y="1961088"/>
                <a:ext cx="4540337" cy="1200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470787" y="3374479"/>
            <a:ext cx="548958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  <a:latin typeface="Cambria" panose="02040503050406030204" pitchFamily="18" charset="0"/>
              </a:rPr>
              <a:t>Apply Laplace transform to the given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37042" y="3955609"/>
                <a:ext cx="4674741" cy="846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16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042" y="3955609"/>
                <a:ext cx="4674741" cy="846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12345" y="5182053"/>
                <a:ext cx="4258538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345" y="5182053"/>
                <a:ext cx="4258538" cy="968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45704" y="356918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40953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1078</Words>
  <Application>Microsoft Office PowerPoint</Application>
  <PresentationFormat>Widescreen</PresentationFormat>
  <Paragraphs>144</Paragraphs>
  <Slides>16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</vt:lpstr>
      <vt:lpstr>Cambria Math</vt:lpstr>
      <vt:lpstr>Century Gothic</vt:lpstr>
      <vt:lpstr>Red Hat Display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Muhammad Nadeem</cp:lastModifiedBy>
  <cp:revision>57</cp:revision>
  <dcterms:created xsi:type="dcterms:W3CDTF">2017-10-25T09:04:12Z</dcterms:created>
  <dcterms:modified xsi:type="dcterms:W3CDTF">2024-10-15T08:35:07Z</dcterms:modified>
</cp:coreProperties>
</file>