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2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90" r:id="rId2"/>
    <p:sldId id="291" r:id="rId3"/>
    <p:sldId id="292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30" r:id="rId16"/>
    <p:sldId id="42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C1517-7D29-4416-8A42-D5E72E371A13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61789-7084-4DAE-82D1-D7BD4ADFA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976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554042-1539-4E12-8043-7712F08DDA8F}" type="slidenum">
              <a:rPr lang="en-US"/>
              <a:pPr/>
              <a:t>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31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C9D84C-739A-454E-9D73-178FDD32845F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079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418371-01B2-434F-B075-BBC8DE377F29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73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example 3.27 from the book, page 629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53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B6CC5-5271-42B3-BFDC-0A3CA61AA457}" type="slidenum">
              <a:rPr lang="en-US"/>
              <a:pPr/>
              <a:t>8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similar to an exercise from the book, page 663, example 26</a:t>
            </a:r>
          </a:p>
        </p:txBody>
      </p:sp>
    </p:spTree>
    <p:extLst>
      <p:ext uri="{BB962C8B-B14F-4D97-AF65-F5344CB8AC3E}">
        <p14:creationId xmlns:p14="http://schemas.microsoft.com/office/powerpoint/2010/main" val="1958111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094FD-42F3-42C2-BF29-2B0D080DB623}" type="slidenum">
              <a:rPr lang="en-US"/>
              <a:pPr/>
              <a:t>9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3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506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892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007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445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45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212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;p1">
            <a:extLst>
              <a:ext uri="{FF2B5EF4-FFF2-40B4-BE49-F238E27FC236}">
                <a16:creationId xmlns:a16="http://schemas.microsoft.com/office/drawing/2014/main" id="{631C2DF5-1362-47E0-9992-CA0F5EE5E7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3813" y="2624399"/>
            <a:ext cx="838725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>
              <a:defRPr sz="7200"/>
            </a:lvl1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PRESENTATION</a:t>
            </a:r>
            <a:b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</a:b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TITTLE</a:t>
            </a:r>
            <a:endParaRPr sz="6400" b="1" dirty="0">
              <a:latin typeface="Century Gothic" panose="020B0502020202020204" pitchFamily="34" charset="0"/>
              <a:ea typeface="Red Hat Display"/>
              <a:cs typeface="Calibri" panose="020F0502020204030204" pitchFamily="34" charset="0"/>
              <a:sym typeface="Red Hat Display"/>
            </a:endParaRPr>
          </a:p>
        </p:txBody>
      </p:sp>
      <p:sp>
        <p:nvSpPr>
          <p:cNvPr id="9" name="Google Shape;55;p1">
            <a:extLst>
              <a:ext uri="{FF2B5EF4-FFF2-40B4-BE49-F238E27FC236}">
                <a16:creationId xmlns:a16="http://schemas.microsoft.com/office/drawing/2014/main" id="{E5E4EFC6-10AC-457A-90BE-EB16C5D5FDC1}"/>
              </a:ext>
            </a:extLst>
          </p:cNvPr>
          <p:cNvSpPr txBox="1"/>
          <p:nvPr userDrawn="1"/>
        </p:nvSpPr>
        <p:spPr>
          <a:xfrm>
            <a:off x="1625600" y="5923471"/>
            <a:ext cx="186024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67" b="1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867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DC77A7-8710-436F-B5E7-19B60E66B5F0}"/>
              </a:ext>
            </a:extLst>
          </p:cNvPr>
          <p:cNvSpPr/>
          <p:nvPr userDrawn="1"/>
        </p:nvSpPr>
        <p:spPr>
          <a:xfrm>
            <a:off x="1300480" y="5996852"/>
            <a:ext cx="325120" cy="325120"/>
          </a:xfrm>
          <a:prstGeom prst="ellipse">
            <a:avLst/>
          </a:prstGeom>
          <a:solidFill>
            <a:srgbClr val="D1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 sz="2400"/>
          </a:p>
        </p:txBody>
      </p:sp>
      <p:pic>
        <p:nvPicPr>
          <p:cNvPr id="11" name="Picture 10" descr="A red and white background with a design&#10;&#10;Description automatically generated">
            <a:extLst>
              <a:ext uri="{FF2B5EF4-FFF2-40B4-BE49-F238E27FC236}">
                <a16:creationId xmlns:a16="http://schemas.microsoft.com/office/drawing/2014/main" id="{418E62F8-02A7-4379-A005-0EF5EC635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68209" y="0"/>
            <a:ext cx="481630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A0ADE9-7A46-486B-82F3-A690D904DF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960" y="691233"/>
            <a:ext cx="5714683" cy="14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7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69E0535-6FD9-4D8F-80CA-FF7A96DB665F}"/>
              </a:ext>
            </a:extLst>
          </p:cNvPr>
          <p:cNvSpPr/>
          <p:nvPr userDrawn="1"/>
        </p:nvSpPr>
        <p:spPr>
          <a:xfrm>
            <a:off x="1" y="616018"/>
            <a:ext cx="128337" cy="10378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 sz="2400"/>
          </a:p>
        </p:txBody>
      </p:sp>
      <p:pic>
        <p:nvPicPr>
          <p:cNvPr id="26" name="Picture 25" descr="A black and red background with a bird&#10;&#10;Description automatically generated">
            <a:extLst>
              <a:ext uri="{FF2B5EF4-FFF2-40B4-BE49-F238E27FC236}">
                <a16:creationId xmlns:a16="http://schemas.microsoft.com/office/drawing/2014/main" id="{7356EFA9-D406-4147-B1F7-82B217840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6824" y="0"/>
            <a:ext cx="3455176" cy="6858000"/>
          </a:xfrm>
          <a:prstGeom prst="rect">
            <a:avLst/>
          </a:prstGeom>
        </p:spPr>
      </p:pic>
      <p:sp>
        <p:nvSpPr>
          <p:cNvPr id="27" name="Google Shape;15;p13">
            <a:extLst>
              <a:ext uri="{FF2B5EF4-FFF2-40B4-BE49-F238E27FC236}">
                <a16:creationId xmlns:a16="http://schemas.microsoft.com/office/drawing/2014/main" id="{F5F3B15A-58C1-48A3-AB6A-E8A3A8F0B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036753"/>
            <a:ext cx="8707379" cy="40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19;p14">
            <a:extLst>
              <a:ext uri="{FF2B5EF4-FFF2-40B4-BE49-F238E27FC236}">
                <a16:creationId xmlns:a16="http://schemas.microsoft.com/office/drawing/2014/main" id="{A6353D6C-199F-4C21-9FC8-2D00FAAA2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Google Shape;55;p1">
            <a:extLst>
              <a:ext uri="{FF2B5EF4-FFF2-40B4-BE49-F238E27FC236}">
                <a16:creationId xmlns:a16="http://schemas.microsoft.com/office/drawing/2014/main" id="{4544F053-DAFF-4191-A4FE-EAC318BF6A0C}"/>
              </a:ext>
            </a:extLst>
          </p:cNvPr>
          <p:cNvSpPr txBox="1"/>
          <p:nvPr userDrawn="1"/>
        </p:nvSpPr>
        <p:spPr>
          <a:xfrm>
            <a:off x="5039360" y="6381497"/>
            <a:ext cx="186024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33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333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E2517-3805-41A0-9280-523D3C8CC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6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268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732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0.png"/><Relationship Id="rId5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emf"/><Relationship Id="rId11" Type="http://schemas.openxmlformats.org/officeDocument/2006/relationships/image" Target="../media/image22.png"/><Relationship Id="rId5" Type="http://schemas.openxmlformats.org/officeDocument/2006/relationships/image" Target="NULL"/><Relationship Id="rId10" Type="http://schemas.openxmlformats.org/officeDocument/2006/relationships/image" Target="../media/image21.png"/><Relationship Id="rId4" Type="http://schemas.openxmlformats.org/officeDocument/2006/relationships/image" Target="../media/image13.emf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emf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148791" y="4290050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20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EEC26-75A9-F4A2-6948-691F17B753B2}"/>
              </a:ext>
            </a:extLst>
          </p:cNvPr>
          <p:cNvSpPr txBox="1"/>
          <p:nvPr/>
        </p:nvSpPr>
        <p:spPr>
          <a:xfrm>
            <a:off x="2283012" y="2636408"/>
            <a:ext cx="48346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Transfer Function</a:t>
            </a:r>
          </a:p>
        </p:txBody>
      </p:sp>
    </p:spTree>
    <p:extLst>
      <p:ext uri="{BB962C8B-B14F-4D97-AF65-F5344CB8AC3E}">
        <p14:creationId xmlns:p14="http://schemas.microsoft.com/office/powerpoint/2010/main" val="1323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881" y="626982"/>
            <a:ext cx="5386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Impulse Response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292826" y="1993668"/>
            <a:ext cx="5532494" cy="849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lum bright="-20000" contrast="40000"/>
          </a:blip>
          <a:srcRect r="509"/>
          <a:stretch/>
        </p:blipFill>
        <p:spPr>
          <a:xfrm>
            <a:off x="1292826" y="3025113"/>
            <a:ext cx="7968441" cy="224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1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3903" y="565492"/>
            <a:ext cx="4668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Step</a:t>
            </a:r>
            <a:r>
              <a:rPr lang="en-US" sz="2800" b="1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Response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283903" y="1463515"/>
            <a:ext cx="7850328" cy="10613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lum bright="-20000" contrast="40000"/>
          </a:blip>
          <a:srcRect l="21575" t="79339" b="141"/>
          <a:stretch/>
        </p:blipFill>
        <p:spPr>
          <a:xfrm>
            <a:off x="1283903" y="5176000"/>
            <a:ext cx="8027434" cy="854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lum bright="-20000" contrast="40000"/>
          </a:blip>
          <a:srcRect r="12242" b="40227"/>
          <a:stretch/>
        </p:blipFill>
        <p:spPr>
          <a:xfrm>
            <a:off x="1283903" y="2714968"/>
            <a:ext cx="6623014" cy="203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36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80195" y="561126"/>
            <a:ext cx="5558060" cy="70788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Initial</a:t>
            </a:r>
            <a:r>
              <a:rPr lang="en-US" sz="3600" b="1" dirty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and Final Values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l="19951" t="83849" r="17581" b="556"/>
          <a:stretch/>
        </p:blipFill>
        <p:spPr>
          <a:xfrm>
            <a:off x="1081401" y="2917889"/>
            <a:ext cx="6520722" cy="644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t="6175" r="54200" b="80044"/>
          <a:stretch/>
        </p:blipFill>
        <p:spPr>
          <a:xfrm>
            <a:off x="879103" y="1942382"/>
            <a:ext cx="4780770" cy="5696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lum bright="-20000" contrast="40000"/>
          </a:blip>
          <a:srcRect t="6027" r="55886" b="72517"/>
          <a:stretch/>
        </p:blipFill>
        <p:spPr>
          <a:xfrm>
            <a:off x="1089415" y="4131339"/>
            <a:ext cx="4746025" cy="5396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lum bright="-20000" contrast="40000"/>
          </a:blip>
          <a:srcRect r="33506"/>
          <a:stretch/>
        </p:blipFill>
        <p:spPr>
          <a:xfrm>
            <a:off x="1182607" y="5183337"/>
            <a:ext cx="6318310" cy="8511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3505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83114" y="1224624"/>
            <a:ext cx="10403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</a:rPr>
              <a:t>Find f(0+) and f(∞) for the following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3114" y="516738"/>
            <a:ext cx="280179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-4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053373" y="2044083"/>
            <a:ext cx="4331206" cy="10289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139634" y="4134580"/>
            <a:ext cx="9396261" cy="119382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39634" y="5456846"/>
                <a:ext cx="7289175" cy="1025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+7)(3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+14)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+7)(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+14)</m:t>
                          </m:r>
                        </m:den>
                      </m:f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98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98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634" y="5456846"/>
                <a:ext cx="7289175" cy="1025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53373" y="3507966"/>
            <a:ext cx="2024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35127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4689" y="572074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-5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90451" y="1376375"/>
                <a:ext cx="10529888" cy="14783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6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The Laplace transform of a capacitor voltage is given by:</a:t>
                </a:r>
              </a:p>
              <a:p>
                <a:pPr algn="just"/>
                <a:endParaRPr lang="en-US" sz="11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451" y="1376375"/>
                <a:ext cx="10529888" cy="1478353"/>
              </a:xfrm>
              <a:prstGeom prst="rect">
                <a:avLst/>
              </a:prstGeom>
              <a:blipFill>
                <a:blip r:embed="rId2"/>
                <a:stretch>
                  <a:fillRect l="-1042" t="-37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90451" y="3001437"/>
                <a:ext cx="577427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6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Find the initial capacitor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451" y="3001437"/>
                <a:ext cx="5774273" cy="492443"/>
              </a:xfrm>
              <a:prstGeom prst="rect">
                <a:avLst/>
              </a:prstGeom>
              <a:blipFill>
                <a:blip r:embed="rId3"/>
                <a:stretch>
                  <a:fillRect l="-1901" t="-11111" r="-1056" b="-308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90451" y="5058231"/>
                <a:ext cx="9884886" cy="9133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sSup>
                        <m:sSup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…∞</m:t>
                              </m:r>
                            </m:lim>
                          </m:limLow>
                        </m:fName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𝐥𝐢𝐦</m:t>
                                  </m:r>
                                </m:e>
                                <m:lim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sz="2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num>
                                    <m:den>
                                      <m:r>
                                        <a:rPr lang="en-US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den>
                                  </m:f>
                                  <m:r>
                                    <a:rPr 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num>
                                    <m:den>
                                      <m:r>
                                        <a:rPr lang="en-US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  <m:r>
                                        <a:rPr lang="en-US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  <m:r>
                                        <a:rPr lang="en-US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451" y="5058231"/>
                <a:ext cx="9884886" cy="913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334689" y="4468886"/>
            <a:ext cx="5074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By applying the initial value theorem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C572B9-32A6-5F3B-E9B3-78491E3F3ED7}"/>
              </a:ext>
            </a:extLst>
          </p:cNvPr>
          <p:cNvSpPr txBox="1"/>
          <p:nvPr/>
        </p:nvSpPr>
        <p:spPr>
          <a:xfrm>
            <a:off x="1290451" y="3814390"/>
            <a:ext cx="13676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00CC"/>
                </a:solidFill>
                <a:latin typeface="Cambria" panose="02040503050406030204" pitchFamily="18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405551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797CB-0268-3133-8FCE-DA4565E5E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072D0FD-1E04-B940-627A-EA9DA05DCCCD}"/>
              </a:ext>
            </a:extLst>
          </p:cNvPr>
          <p:cNvSpPr txBox="1"/>
          <p:nvPr/>
        </p:nvSpPr>
        <p:spPr>
          <a:xfrm>
            <a:off x="955222" y="914400"/>
            <a:ext cx="11117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/>
              <a:t>Answer the following questions using ChatGPT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62679F9-FDA9-7E27-5D03-BD19DA107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05568" y="1725186"/>
            <a:ext cx="10180864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the primary purpose of a transfer function in analyzing linear circuits?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Why are initial conditions often assumed to be zero when calculating a transfer function?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What is the significance of finding the impulse response of a circuit from its transfer function?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How does the step response of a system differ from its impulse response, and what does it indicate about the system's stability?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65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383223" y="4396080"/>
            <a:ext cx="3797172" cy="18821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Page 626, example 13.9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Page 629, example 13.11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Page 636, example 13.16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Page 640, 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82696-4D97-5DA5-8893-F9A16A798ADB}"/>
              </a:ext>
            </a:extLst>
          </p:cNvPr>
          <p:cNvSpPr txBox="1"/>
          <p:nvPr/>
        </p:nvSpPr>
        <p:spPr>
          <a:xfrm>
            <a:off x="1383223" y="800100"/>
            <a:ext cx="2451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/>
              <a:t>Summary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799B66-D172-2D5A-2344-3E4620EFE0E4}"/>
              </a:ext>
            </a:extLst>
          </p:cNvPr>
          <p:cNvSpPr txBox="1">
            <a:spLocks/>
          </p:cNvSpPr>
          <p:nvPr/>
        </p:nvSpPr>
        <p:spPr>
          <a:xfrm>
            <a:off x="5547009" y="4375281"/>
            <a:ext cx="3797172" cy="197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+mn-lt"/>
                <a:ea typeface="+mn-ea"/>
                <a:cs typeface="+mn-cs"/>
              </a:defRPr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+mn-lt"/>
                <a:ea typeface="+mn-ea"/>
                <a:cs typeface="+mn-cs"/>
              </a:defRPr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+mn-lt"/>
                <a:ea typeface="+mn-ea"/>
                <a:cs typeface="+mn-cs"/>
              </a:defRPr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Page 662, example 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Page 663, example 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Page 664, example 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Page 665, example 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DC31E4C-0573-EDA7-0566-DEC814C49284}"/>
              </a:ext>
            </a:extLst>
          </p:cNvPr>
          <p:cNvSpPr txBox="1">
            <a:spLocks/>
          </p:cNvSpPr>
          <p:nvPr/>
        </p:nvSpPr>
        <p:spPr>
          <a:xfrm>
            <a:off x="1383223" y="1797268"/>
            <a:ext cx="4163786" cy="188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+mn-lt"/>
                <a:ea typeface="+mn-ea"/>
                <a:cs typeface="+mn-cs"/>
              </a:defRPr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+mn-lt"/>
                <a:ea typeface="+mn-ea"/>
                <a:cs typeface="+mn-cs"/>
              </a:defRPr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+mn-lt"/>
                <a:ea typeface="+mn-ea"/>
                <a:cs typeface="+mn-cs"/>
              </a:defRPr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Transfer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Impulse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Initial and final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1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589500"/>
            <a:ext cx="8691373" cy="156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Midterm during week 8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PD 1 Voice Over PPT due in Week 10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6" y="1581297"/>
            <a:ext cx="9966736" cy="147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Impedances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Admittances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1296611" y="6341523"/>
            <a:ext cx="73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  <a:sym typeface="Arial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id="{7711DB52-DA0E-C95D-DFAF-CCC7BD2BE49D}"/>
              </a:ext>
            </a:extLst>
          </p:cNvPr>
          <p:cNvSpPr txBox="1"/>
          <p:nvPr/>
        </p:nvSpPr>
        <p:spPr>
          <a:xfrm>
            <a:off x="950647" y="2928850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New Material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182D06-47ED-19A1-F474-86A1C153165D}"/>
              </a:ext>
            </a:extLst>
          </p:cNvPr>
          <p:cNvSpPr txBox="1"/>
          <p:nvPr/>
        </p:nvSpPr>
        <p:spPr>
          <a:xfrm>
            <a:off x="1024126" y="3830315"/>
            <a:ext cx="9966736" cy="147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Transfer functions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Initial and final value theorem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80338" y="488922"/>
            <a:ext cx="4413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Transfer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2298" y="2444118"/>
            <a:ext cx="1258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ambria" panose="02040503050406030204" pitchFamily="18" charset="0"/>
              </a:rPr>
              <a:t>Input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08185" y="2492351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ambria" panose="02040503050406030204" pitchFamily="18" charset="0"/>
              </a:rPr>
              <a:t>Output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57489" y="1709071"/>
            <a:ext cx="3004183" cy="24702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Zero initial conditions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No stored Energy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3407432" y="2286396"/>
            <a:ext cx="1348430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3407432" y="3473315"/>
            <a:ext cx="1348430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761672" y="2244273"/>
            <a:ext cx="1348430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761672" y="3473315"/>
            <a:ext cx="1348430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81637" y="4916847"/>
                <a:ext cx="6051732" cy="8988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637" y="4916847"/>
                <a:ext cx="6051732" cy="898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855271"/>
      </p:ext>
    </p:extLst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5657088" y="1124743"/>
            <a:ext cx="4044142" cy="16116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9501" y="287401"/>
            <a:ext cx="2801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-1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7391" y="1096977"/>
            <a:ext cx="5567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Calculate H(s) for the shown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00054" y="1766105"/>
                <a:ext cx="3097162" cy="8988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800" b="0" i="1" baseline="-2500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54" y="1766105"/>
                <a:ext cx="3097162" cy="898836"/>
              </a:xfrm>
              <a:prstGeom prst="rect">
                <a:avLst/>
              </a:prstGeom>
              <a:blipFill>
                <a:blip r:embed="rId4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79501" y="3077522"/>
            <a:ext cx="6620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Using source transformation and voltage division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 bright="-20000" contrast="40000"/>
          </a:blip>
          <a:stretch>
            <a:fillRect/>
          </a:stretch>
        </p:blipFill>
        <p:spPr>
          <a:xfrm>
            <a:off x="7255278" y="4831176"/>
            <a:ext cx="4221805" cy="16269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lum bright="-20000" contrast="40000"/>
          </a:blip>
          <a:srcRect l="1" t="19672" r="-1378" b="50284"/>
          <a:stretch/>
        </p:blipFill>
        <p:spPr>
          <a:xfrm>
            <a:off x="945383" y="3797929"/>
            <a:ext cx="6622004" cy="9146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lum bright="-20000" contrast="40000"/>
          </a:blip>
          <a:srcRect l="18581" t="73268" r="16037"/>
          <a:stretch/>
        </p:blipFill>
        <p:spPr>
          <a:xfrm>
            <a:off x="945383" y="5218305"/>
            <a:ext cx="4474723" cy="852722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2559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lum bright="-20000" contrast="40000"/>
          </a:blip>
          <a:srcRect l="29464"/>
          <a:stretch/>
        </p:blipFill>
        <p:spPr>
          <a:xfrm>
            <a:off x="1036081" y="2274049"/>
            <a:ext cx="2966938" cy="865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996" y="1294633"/>
            <a:ext cx="4243875" cy="20652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44951" y="247508"/>
            <a:ext cx="8975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-2 Transfer function for </a:t>
            </a:r>
          </a:p>
          <a:p>
            <a:r>
              <a:rPr lang="en-US" dirty="0"/>
              <a:t>Op Amp Circuits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4951" y="1774384"/>
            <a:ext cx="41134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For the circuit shown, show that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6775" y="3370606"/>
            <a:ext cx="923175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By applying KCL at the inverting input node noting that this is the virtual ground node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lum bright="-20000" contrast="40000"/>
          </a:blip>
          <a:srcRect l="17339" r="48708" b="86199"/>
          <a:stretch/>
        </p:blipFill>
        <p:spPr>
          <a:xfrm>
            <a:off x="2684921" y="3759128"/>
            <a:ext cx="2636195" cy="5961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lum bright="-20000" contrast="40000"/>
          </a:blip>
          <a:srcRect l="34762" t="46406" r="4212" b="41708"/>
          <a:stretch/>
        </p:blipFill>
        <p:spPr>
          <a:xfrm>
            <a:off x="2636102" y="4575627"/>
            <a:ext cx="4426179" cy="4795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lum bright="-20000" contrast="40000"/>
          </a:blip>
          <a:srcRect l="39200" t="77351"/>
          <a:stretch/>
        </p:blipFill>
        <p:spPr>
          <a:xfrm>
            <a:off x="2628711" y="5278364"/>
            <a:ext cx="4148910" cy="8597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36081" y="6270894"/>
            <a:ext cx="9740423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Note: You can use nodal analysis at the virtual ground node. You must get the same result.</a:t>
            </a:r>
          </a:p>
        </p:txBody>
      </p:sp>
    </p:spTree>
    <p:extLst>
      <p:ext uri="{BB962C8B-B14F-4D97-AF65-F5344CB8AC3E}">
        <p14:creationId xmlns:p14="http://schemas.microsoft.com/office/powerpoint/2010/main" val="9766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1799" y="353002"/>
            <a:ext cx="2801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-2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59" y="1353312"/>
            <a:ext cx="3170728" cy="1813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11799" y="1041616"/>
                <a:ext cx="5992993" cy="1780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In the Op Amp Circuit shown in figure, find the value of C for which the transfer function should equal to: </a:t>
                </a:r>
              </a:p>
              <a:p>
                <a:pPr algn="just"/>
                <a:endParaRPr lang="en-GB" sz="2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99" y="1041616"/>
                <a:ext cx="5992993" cy="1780552"/>
              </a:xfrm>
              <a:prstGeom prst="rect">
                <a:avLst/>
              </a:prstGeom>
              <a:blipFill>
                <a:blip r:embed="rId5"/>
                <a:stretch>
                  <a:fillRect l="-1119" t="-2055" r="-10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1799" y="3780837"/>
                <a:ext cx="6450163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99" y="3780837"/>
                <a:ext cx="6450163" cy="700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84759" y="4844062"/>
                <a:ext cx="1828706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59" y="4844062"/>
                <a:ext cx="1828706" cy="398955"/>
              </a:xfrm>
              <a:prstGeom prst="rect">
                <a:avLst/>
              </a:prstGeom>
              <a:blipFill>
                <a:blip r:embed="rId7"/>
                <a:stretch>
                  <a:fillRect l="-3333" r="-1667" b="-2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38608" y="5269279"/>
                <a:ext cx="9226372" cy="999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𝐶𝑠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num>
                      <m:den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08" y="5269279"/>
                <a:ext cx="9226372" cy="9997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68566" y="6295302"/>
                <a:ext cx="21362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566" y="6295302"/>
                <a:ext cx="2136226" cy="369332"/>
              </a:xfrm>
              <a:prstGeom prst="rect">
                <a:avLst/>
              </a:prstGeom>
              <a:blipFill>
                <a:blip r:embed="rId9"/>
                <a:stretch>
                  <a:fillRect l="-8547" t="-30000" r="-3989" b="-4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223" y="3780837"/>
            <a:ext cx="3542276" cy="172385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0286" y="3167541"/>
            <a:ext cx="1050332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 comparing the circuit of example 2 with the general inverting amplifier circuit shown below</a:t>
            </a:r>
          </a:p>
        </p:txBody>
      </p:sp>
    </p:spTree>
    <p:extLst>
      <p:ext uri="{BB962C8B-B14F-4D97-AF65-F5344CB8AC3E}">
        <p14:creationId xmlns:p14="http://schemas.microsoft.com/office/powerpoint/2010/main" val="297011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1074651" y="528744"/>
            <a:ext cx="2801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-3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092018" y="2224473"/>
            <a:ext cx="2930510" cy="76594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815215" y="191320"/>
            <a:ext cx="5077982" cy="2204756"/>
            <a:chOff x="6860185" y="351607"/>
            <a:chExt cx="5077982" cy="220475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lum bright="-20000" contrast="40000"/>
            </a:blip>
            <a:stretch>
              <a:fillRect/>
            </a:stretch>
          </p:blipFill>
          <p:spPr>
            <a:xfrm>
              <a:off x="7062281" y="351607"/>
              <a:ext cx="4875886" cy="22047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860185" y="1545133"/>
                  <a:ext cx="59120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𝒊𝒏</m:t>
                            </m:r>
                          </m:sub>
                        </m:s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185" y="1545133"/>
                  <a:ext cx="591202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9278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/>
          <p:cNvSpPr txBox="1"/>
          <p:nvPr/>
        </p:nvSpPr>
        <p:spPr>
          <a:xfrm>
            <a:off x="1092018" y="1212458"/>
            <a:ext cx="5668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the Op Amp Circuit shown in figure, find the values of R1, R2, R3, R4, C1 and C2 so that the transfer function should equal to: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00634" y="3852776"/>
            <a:ext cx="2864696" cy="696198"/>
            <a:chOff x="734538" y="2932219"/>
            <a:chExt cx="3296805" cy="73326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>
              <a:lum bright="-20000" contrast="40000"/>
            </a:blip>
            <a:srcRect t="26964" r="81974" b="23631"/>
            <a:stretch/>
          </p:blipFill>
          <p:spPr>
            <a:xfrm>
              <a:off x="734538" y="3081823"/>
              <a:ext cx="1144909" cy="58366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7">
              <a:lum bright="-20000" contrast="40000"/>
            </a:blip>
            <a:srcRect l="48997" b="22656"/>
            <a:stretch/>
          </p:blipFill>
          <p:spPr>
            <a:xfrm>
              <a:off x="1595336" y="2932219"/>
              <a:ext cx="2436007" cy="733264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1131720" y="2959259"/>
            <a:ext cx="629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  <a:latin typeface="+mj-lt"/>
              </a:rPr>
              <a:t>Also, find the impulse and step response</a:t>
            </a:r>
            <a:r>
              <a:rPr lang="en-US" sz="2400" b="1" dirty="0">
                <a:latin typeface="+mj-lt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92018" y="3494375"/>
            <a:ext cx="2300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0000CC"/>
                </a:solidFill>
                <a:latin typeface="Cambria" panose="02040503050406030204" pitchFamily="18" charset="0"/>
              </a:rPr>
              <a:t>Solution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2018" y="4568870"/>
            <a:ext cx="10457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 what have been done in the previous example, we can find H1(s) and H2(s)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00634" y="5022604"/>
                <a:ext cx="4852995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34" y="5022604"/>
                <a:ext cx="4852995" cy="7543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85655" y="5015483"/>
                <a:ext cx="4303742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655" y="5015483"/>
                <a:ext cx="4303742" cy="7543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00634" y="5913524"/>
                <a:ext cx="4852995" cy="75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34" y="5913524"/>
                <a:ext cx="4852995" cy="7560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587244" y="5914391"/>
                <a:ext cx="4303742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244" y="5914391"/>
                <a:ext cx="4303742" cy="75430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73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98830" y="1448558"/>
                <a:ext cx="4485523" cy="826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b="1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30" y="1448558"/>
                <a:ext cx="4485523" cy="8262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98830" y="2412129"/>
                <a:ext cx="4485523" cy="826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b="1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30" y="2412129"/>
                <a:ext cx="4485523" cy="826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32270" y="3238381"/>
                <a:ext cx="6345007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70" y="3238381"/>
                <a:ext cx="6345007" cy="759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lum bright="-20000" contrast="40000"/>
          </a:blip>
          <a:srcRect l="45265" b="1932"/>
          <a:stretch/>
        </p:blipFill>
        <p:spPr>
          <a:xfrm>
            <a:off x="7897419" y="3238381"/>
            <a:ext cx="1842864" cy="862991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932270" y="4267933"/>
            <a:ext cx="10457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Since we have 6 unknowns and 3 equations, we can assume the values of 3 variables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32271" y="4805362"/>
                <a:ext cx="104576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i="1" dirty="0">
                    <a:solidFill>
                      <a:schemeClr val="tx1"/>
                    </a:solidFill>
                    <a:latin typeface="+mj-lt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71" y="4805362"/>
                <a:ext cx="10457667" cy="461665"/>
              </a:xfrm>
              <a:prstGeom prst="rect">
                <a:avLst/>
              </a:prstGeom>
              <a:blipFill>
                <a:blip r:embed="rId7"/>
                <a:stretch>
                  <a:fillRect l="-933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98830" y="5363571"/>
                <a:ext cx="10457667" cy="995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2=5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4=6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3=5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l-G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2=0.2</m:t>
                    </m:r>
                  </m:oMath>
                </a14:m>
                <a:r>
                  <a:rPr lang="el-GR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400" b="0" i="1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3=0.2 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l-GR" sz="2400" b="0" i="1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2=1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30" y="5363571"/>
                <a:ext cx="10457667" cy="995144"/>
              </a:xfrm>
              <a:prstGeom prst="rect">
                <a:avLst/>
              </a:prstGeom>
              <a:blipFill>
                <a:blip r:embed="rId8"/>
                <a:stretch>
                  <a:fillRect l="-933" t="-4908" b="-3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C439721-730D-EDE1-CA6F-75AF268247EB}"/>
              </a:ext>
            </a:extLst>
          </p:cNvPr>
          <p:cNvSpPr txBox="1"/>
          <p:nvPr/>
        </p:nvSpPr>
        <p:spPr>
          <a:xfrm>
            <a:off x="932270" y="499285"/>
            <a:ext cx="5728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-3  (Contin…)</a:t>
            </a:r>
          </a:p>
        </p:txBody>
      </p:sp>
    </p:spTree>
    <p:extLst>
      <p:ext uri="{BB962C8B-B14F-4D97-AF65-F5344CB8AC3E}">
        <p14:creationId xmlns:p14="http://schemas.microsoft.com/office/powerpoint/2010/main" val="226057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658</Words>
  <Application>Microsoft Office PowerPoint</Application>
  <PresentationFormat>Widescreen</PresentationFormat>
  <Paragraphs>108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Arial</vt:lpstr>
      <vt:lpstr>Calibri</vt:lpstr>
      <vt:lpstr>Cambria</vt:lpstr>
      <vt:lpstr>Cambria Math</vt:lpstr>
      <vt:lpstr>Century Gothic</vt:lpstr>
      <vt:lpstr>Red Hat Display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Nadeem</dc:creator>
  <cp:lastModifiedBy>Muhammad Nadeem</cp:lastModifiedBy>
  <cp:revision>5</cp:revision>
  <dcterms:created xsi:type="dcterms:W3CDTF">2024-03-06T06:57:04Z</dcterms:created>
  <dcterms:modified xsi:type="dcterms:W3CDTF">2024-10-26T08:19:40Z</dcterms:modified>
</cp:coreProperties>
</file>