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2"/>
  </p:notesMasterIdLst>
  <p:sldIdLst>
    <p:sldId id="293" r:id="rId5"/>
    <p:sldId id="291" r:id="rId6"/>
    <p:sldId id="294" r:id="rId7"/>
    <p:sldId id="259" r:id="rId8"/>
    <p:sldId id="260" r:id="rId9"/>
    <p:sldId id="290" r:id="rId10"/>
    <p:sldId id="292" r:id="rId11"/>
    <p:sldId id="278" r:id="rId12"/>
    <p:sldId id="279" r:id="rId13"/>
    <p:sldId id="280" r:id="rId14"/>
    <p:sldId id="269" r:id="rId15"/>
    <p:sldId id="270" r:id="rId16"/>
    <p:sldId id="285" r:id="rId17"/>
    <p:sldId id="288" r:id="rId18"/>
    <p:sldId id="289" r:id="rId19"/>
    <p:sldId id="430" r:id="rId20"/>
    <p:sldId id="4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6" autoAdjust="0"/>
  </p:normalViewPr>
  <p:slideViewPr>
    <p:cSldViewPr snapToGrid="0" snapToObjects="1">
      <p:cViewPr varScale="1">
        <p:scale>
          <a:sx n="116" d="100"/>
          <a:sy n="116" d="100"/>
        </p:scale>
        <p:origin x="10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8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6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95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30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3C977D-D6AA-4A76-B755-E7B70090EE2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34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F0136-E56C-4962-B0D8-E4917F1BA31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0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2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1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2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7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936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9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emf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2705568" y="2636408"/>
            <a:ext cx="3989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Filters – Part A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 Pass Filter (BPF)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86C29-B4AC-4ED2-9950-A13ECBB5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1" y="3586874"/>
            <a:ext cx="4750279" cy="2774802"/>
          </a:xfrm>
          <a:prstGeom prst="rect">
            <a:avLst/>
          </a:prstGeom>
        </p:spPr>
      </p:pic>
      <p:pic>
        <p:nvPicPr>
          <p:cNvPr id="3076" name="Picture 4" descr="Frequency Response of ideal band pass filter">
            <a:extLst>
              <a:ext uri="{FF2B5EF4-FFF2-40B4-BE49-F238E27FC236}">
                <a16:creationId xmlns:a16="http://schemas.microsoft.com/office/drawing/2014/main" id="{A69C1792-2F03-4A4F-8826-C667BC46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721" y="256657"/>
            <a:ext cx="4750279" cy="32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F65EE-3453-4B18-96F9-C584AA0AA18E}"/>
              </a:ext>
            </a:extLst>
          </p:cNvPr>
          <p:cNvSpPr txBox="1"/>
          <p:nvPr/>
        </p:nvSpPr>
        <p:spPr>
          <a:xfrm>
            <a:off x="731520" y="1043696"/>
            <a:ext cx="658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Band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between certain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outside these values. These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E4304-FBD6-401E-9332-8706D1AFA822}"/>
              </a:ext>
            </a:extLst>
          </p:cNvPr>
          <p:cNvSpPr txBox="1"/>
          <p:nvPr/>
        </p:nvSpPr>
        <p:spPr>
          <a:xfrm>
            <a:off x="729644" y="3450781"/>
            <a:ext cx="6119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band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are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in between these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“Pass Band”, and the frequencies outside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8893" y="402452"/>
            <a:ext cx="51317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Low Pass Filter (LPF)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266" y="1167302"/>
            <a:ext cx="832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ambria" panose="02040503050406030204" pitchFamily="18" charset="0"/>
              </a:rPr>
              <a:t>A low-pass filter passes low frequency signals, and rejects signals at frequencies above the filter's cutoff frequency,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019870" y="2077492"/>
            <a:ext cx="4684936" cy="1235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6" y="4177215"/>
                <a:ext cx="8328622" cy="1078629"/>
              </a:xfrm>
              <a:prstGeom prst="rect">
                <a:avLst/>
              </a:prstGeom>
              <a:blipFill>
                <a:blip r:embed="rId4"/>
                <a:stretch>
                  <a:fillRect l="-952" b="-10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</a:rPr>
                  <a:t>The poles of the TF are :      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i="1" baseline="-25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i="1" baseline="-25000" dirty="0" err="1">
                    <a:solidFill>
                      <a:srgbClr val="0000FF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i="1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93" y="349109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n-US" sz="2000" b="1" baseline="-25000" dirty="0">
                          <a:latin typeface="Cambria" panose="02040503050406030204" pitchFamily="18" charset="0"/>
                        </a:rPr>
                        <m:t>0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6" y="5407924"/>
                <a:ext cx="1855380" cy="637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58893" y="5526450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peak frequency is :</a:t>
            </a:r>
          </a:p>
        </p:txBody>
      </p:sp>
    </p:spTree>
    <p:extLst>
      <p:ext uri="{BB962C8B-B14F-4D97-AF65-F5344CB8AC3E}">
        <p14:creationId xmlns:p14="http://schemas.microsoft.com/office/powerpoint/2010/main" val="1631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b="5657"/>
          <a:stretch/>
        </p:blipFill>
        <p:spPr>
          <a:xfrm>
            <a:off x="8425181" y="2778905"/>
            <a:ext cx="3766819" cy="3691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9910" y="1093514"/>
                <a:ext cx="7209370" cy="832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frequency response is given by: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𝑗𝑤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0" y="1093514"/>
                <a:ext cx="7209370" cy="832536"/>
              </a:xfrm>
              <a:prstGeom prst="rect">
                <a:avLst/>
              </a:prstGeom>
              <a:blipFill>
                <a:blip r:embed="rId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0473" y="2610543"/>
                <a:ext cx="6738127" cy="2472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𝑗𝑤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73" y="2610543"/>
                <a:ext cx="6738127" cy="247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49910" y="4961036"/>
            <a:ext cx="6307011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</a:rPr>
              <a:t>The phase response is given by: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r="54630"/>
          <a:stretch/>
        </p:blipFill>
        <p:spPr>
          <a:xfrm>
            <a:off x="1172726" y="5715605"/>
            <a:ext cx="2321824" cy="80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6341" y="5764486"/>
                <a:ext cx="2499659" cy="705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41" y="5764486"/>
                <a:ext cx="2499659" cy="705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409909-E64B-29A0-7632-3D6839B5E206}"/>
              </a:ext>
            </a:extLst>
          </p:cNvPr>
          <p:cNvSpPr txBox="1"/>
          <p:nvPr/>
        </p:nvSpPr>
        <p:spPr>
          <a:xfrm>
            <a:off x="1049910" y="463222"/>
            <a:ext cx="51317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Low Pass Filter (LPF)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8CC15-C282-7417-C920-9371D1A5DDAB}"/>
              </a:ext>
            </a:extLst>
          </p:cNvPr>
          <p:cNvSpPr/>
          <p:nvPr/>
        </p:nvSpPr>
        <p:spPr>
          <a:xfrm>
            <a:off x="1060473" y="1926050"/>
            <a:ext cx="8653635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</a:rPr>
              <a:t>The gain magnitude (amplitude) is given by:</a:t>
            </a:r>
          </a:p>
        </p:txBody>
      </p:sp>
    </p:spTree>
    <p:extLst>
      <p:ext uri="{BB962C8B-B14F-4D97-AF65-F5344CB8AC3E}">
        <p14:creationId xmlns:p14="http://schemas.microsoft.com/office/powerpoint/2010/main" val="227918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86" t="7602" r="8522" b="3336"/>
          <a:stretch/>
        </p:blipFill>
        <p:spPr>
          <a:xfrm>
            <a:off x="8649161" y="1211829"/>
            <a:ext cx="3134994" cy="17840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1166" y="1075889"/>
            <a:ext cx="8065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1-Find the transfer function of the shown circuit.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2-What kind of filter does it represent ?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</a:rPr>
              <a:t>ω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85791-6160-445C-8A4A-8502782B9401}"/>
                  </a:ext>
                </a:extLst>
              </p:cNvPr>
              <p:cNvSpPr txBox="1"/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85791-6160-445C-8A4A-8502782B9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66" y="2222464"/>
                <a:ext cx="6913239" cy="703526"/>
              </a:xfrm>
              <a:prstGeom prst="rect">
                <a:avLst/>
              </a:prstGeom>
              <a:blipFill>
                <a:blip r:embed="rId4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47D21-EDDA-4A8C-A8AF-72FB84F9A8FA}"/>
                  </a:ext>
                </a:extLst>
              </p:cNvPr>
              <p:cNvSpPr txBox="1"/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Then the TF will be:</a:t>
                </a:r>
                <a:r>
                  <a:rPr lang="en-US" sz="28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47D21-EDDA-4A8C-A8AF-72FB84F9A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29" y="2622040"/>
                <a:ext cx="7625504" cy="1051057"/>
              </a:xfrm>
              <a:prstGeom prst="rect">
                <a:avLst/>
              </a:prstGeom>
              <a:blipFill>
                <a:blip r:embed="rId5"/>
                <a:stretch>
                  <a:fillRect l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E5C20E-908A-45C0-82D4-EE5E75BAB4B0}"/>
              </a:ext>
            </a:extLst>
          </p:cNvPr>
          <p:cNvSpPr txBox="1"/>
          <p:nvPr/>
        </p:nvSpPr>
        <p:spPr>
          <a:xfrm>
            <a:off x="1079439" y="3703731"/>
            <a:ext cx="844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is no “s” on the numerator, then this is a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18058-15DA-43DC-AF97-EC756965FA1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1227076" y="5179622"/>
            <a:ext cx="3546260" cy="93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258D8-8DF5-4BDF-90DE-8E01D16C345C}"/>
                  </a:ext>
                </a:extLst>
              </p:cNvPr>
              <p:cNvSpPr txBox="1"/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=1, and K =1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258D8-8DF5-4BDF-90DE-8E01D16C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92" y="4324672"/>
                <a:ext cx="8958030" cy="461665"/>
              </a:xfrm>
              <a:prstGeom prst="rect">
                <a:avLst/>
              </a:prstGeom>
              <a:blipFill>
                <a:blip r:embed="rId7"/>
                <a:stretch>
                  <a:fillRect l="-1020" t="-10526" r="-68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686CCE-A089-4FD8-B869-C20F27B62A1C}"/>
                  </a:ext>
                </a:extLst>
              </p:cNvPr>
              <p:cNvSpPr txBox="1"/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686CCE-A089-4FD8-B869-C20F27B6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07" y="5267232"/>
                <a:ext cx="2650037" cy="760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72AC74-4513-4EDE-9341-2F9A70007A94}"/>
              </a:ext>
            </a:extLst>
          </p:cNvPr>
          <p:cNvSpPr txBox="1"/>
          <p:nvPr/>
        </p:nvSpPr>
        <p:spPr>
          <a:xfrm>
            <a:off x="4901481" y="5385790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8ACAF-152C-BA9C-0C89-9B1B916F31DB}"/>
              </a:ext>
            </a:extLst>
          </p:cNvPr>
          <p:cNvSpPr txBox="1"/>
          <p:nvPr/>
        </p:nvSpPr>
        <p:spPr>
          <a:xfrm>
            <a:off x="1227076" y="377148"/>
            <a:ext cx="815466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Example - Low Pass Filter (LPF)</a:t>
            </a:r>
          </a:p>
        </p:txBody>
      </p:sp>
    </p:spTree>
    <p:extLst>
      <p:ext uri="{BB962C8B-B14F-4D97-AF65-F5344CB8AC3E}">
        <p14:creationId xmlns:p14="http://schemas.microsoft.com/office/powerpoint/2010/main" val="343150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DEFB7E-5C71-2F20-9DA6-0FC45CDA751B}"/>
              </a:ext>
            </a:extLst>
          </p:cNvPr>
          <p:cNvGrpSpPr/>
          <p:nvPr/>
        </p:nvGrpSpPr>
        <p:grpSpPr>
          <a:xfrm>
            <a:off x="8405445" y="751632"/>
            <a:ext cx="3516787" cy="2121864"/>
            <a:chOff x="8405445" y="751632"/>
            <a:chExt cx="3516787" cy="21218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45" y="934105"/>
              <a:ext cx="3516787" cy="19393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214343" y="75163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91635" y="185036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39347" y="185037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D60093"/>
                  </a:solidFill>
                  <a:latin typeface="Cambria" panose="02040503050406030204" pitchFamily="18" charset="0"/>
                </a:rPr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𝐿𝑅𝐶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sz="2400" b="0" dirty="0">
                    <a:solidFill>
                      <a:prstClr val="black"/>
                    </a:solidFill>
                  </a:rPr>
                  <a:t>	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8" y="3717835"/>
                <a:ext cx="5630452" cy="1702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35395" y="1112526"/>
            <a:ext cx="757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Design the filter shown in the figure so that the peak frequency “</a:t>
            </a:r>
            <a:r>
              <a:rPr lang="en-US" sz="200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000" i="1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” is  1000 Hz.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327425" y="2217922"/>
            <a:ext cx="3495797" cy="922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𝐿𝑅𝐶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80" y="5124848"/>
                <a:ext cx="4901085" cy="1325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AF8C8E0-AF66-44C7-BCDA-2DE23155DB16}"/>
              </a:ext>
            </a:extLst>
          </p:cNvPr>
          <p:cNvSpPr txBox="1"/>
          <p:nvPr/>
        </p:nvSpPr>
        <p:spPr>
          <a:xfrm>
            <a:off x="842782" y="1899448"/>
            <a:ext cx="542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a LPF with the following generic TF: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A59F6-0335-4B48-B56D-B6603430BC20}"/>
                  </a:ext>
                </a:extLst>
              </p:cNvPr>
              <p:cNvSpPr txBox="1"/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Using circuit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we get: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A59F6-0335-4B48-B56D-B6603430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9" y="3075037"/>
                <a:ext cx="5005601" cy="664926"/>
              </a:xfrm>
              <a:prstGeom prst="rect">
                <a:avLst/>
              </a:prstGeom>
              <a:blipFill>
                <a:blip r:embed="rId6"/>
                <a:stretch>
                  <a:fillRect l="-1949" r="-853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54EB5C2-2903-8019-30D9-5FDD7A5703E1}"/>
              </a:ext>
            </a:extLst>
          </p:cNvPr>
          <p:cNvSpPr txBox="1"/>
          <p:nvPr/>
        </p:nvSpPr>
        <p:spPr>
          <a:xfrm>
            <a:off x="835396" y="456847"/>
            <a:ext cx="784243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Example - Low Pass Filter (LPF)</a:t>
            </a:r>
          </a:p>
        </p:txBody>
      </p:sp>
    </p:spTree>
    <p:extLst>
      <p:ext uri="{BB962C8B-B14F-4D97-AF65-F5344CB8AC3E}">
        <p14:creationId xmlns:p14="http://schemas.microsoft.com/office/powerpoint/2010/main" val="2972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=3.94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𝑠𝑢𝑏𝑠𝑡𝑖𝑡𝑢𝑡𝑒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19" y="5631850"/>
                <a:ext cx="7335213" cy="693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9" y="879228"/>
                <a:ext cx="3079433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2648" y="4345842"/>
            <a:ext cx="1076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Since we have 3 unknowns and one equation. We can assume the values of 2 unknowns and compute the 3</a:t>
            </a:r>
            <a:r>
              <a:rPr lang="en-US" sz="2000" i="1" baseline="30000" dirty="0"/>
              <a:t>rd</a:t>
            </a:r>
            <a:r>
              <a:rPr lang="en-US" sz="2000" i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19" y="3496249"/>
                <a:ext cx="3287503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9419" y="5087262"/>
            <a:ext cx="63882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2400" dirty="0">
                <a:solidFill>
                  <a:srgbClr val="0000FF"/>
                </a:solidFill>
              </a:rPr>
              <a:t>Assume R=1</a:t>
            </a:r>
            <a:r>
              <a:rPr lang="el-GR" sz="2400" dirty="0">
                <a:solidFill>
                  <a:srgbClr val="0000FF"/>
                </a:solidFill>
              </a:rPr>
              <a:t>Ω</a:t>
            </a:r>
            <a:r>
              <a:rPr lang="en-US" sz="2400" dirty="0">
                <a:solidFill>
                  <a:srgbClr val="0000FF"/>
                </a:solidFill>
              </a:rPr>
              <a:t> and L=1H.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138" y="2245151"/>
            <a:ext cx="849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By comparing the above TF with the general TF of that of the LPF.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734788" y="2597426"/>
            <a:ext cx="3407020" cy="898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BB13D1-3D49-4FFC-BC38-3943546C3A33}"/>
              </a:ext>
            </a:extLst>
          </p:cNvPr>
          <p:cNvSpPr txBox="1"/>
          <p:nvPr/>
        </p:nvSpPr>
        <p:spPr>
          <a:xfrm>
            <a:off x="881138" y="555877"/>
            <a:ext cx="71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we find the following TF based on circuit analysis: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BB863-01A4-43BF-B2F3-EAB521A1E210}"/>
              </a:ext>
            </a:extLst>
          </p:cNvPr>
          <p:cNvSpPr txBox="1"/>
          <p:nvPr/>
        </p:nvSpPr>
        <p:spPr>
          <a:xfrm>
            <a:off x="881138" y="3776004"/>
            <a:ext cx="182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find that:</a:t>
            </a:r>
          </a:p>
        </p:txBody>
      </p:sp>
    </p:spTree>
    <p:extLst>
      <p:ext uri="{BB962C8B-B14F-4D97-AF65-F5344CB8AC3E}">
        <p14:creationId xmlns:p14="http://schemas.microsoft.com/office/powerpoint/2010/main" val="3709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955222" y="914400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568" y="1647501"/>
            <a:ext cx="101808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function of an electronic filter in a circuit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a Low Pass Filter (LPF) affect signals above its cutoff frequency?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the significance of the -3 dB point in a filter's frequency response?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does the step response of a system differ from its impulse response, and what does it indicate about the system's stability?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can you find out the type of filter?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3" y="1429354"/>
            <a:ext cx="9425554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Filters in electronics separate required signals from unwanted ones based on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They selectively pass certain frequencies (pass band) and block others (stop band)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 (LPF): Passes signals below a cutoff frequency, blocking higher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Pass Filter (HPF): Passes signals above a cutoff frequency, blocking lower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 Pass Filter (BPF): Passes signals between two cutoff frequencies, blocking signals outside this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 H(s) represents the mathematical relationship between input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Frequency Response H(</a:t>
            </a:r>
            <a:r>
              <a:rPr lang="en-GB" altLang="en-US" sz="2400" kern="0" dirty="0" err="1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jω</a:t>
            </a:r>
            <a:r>
              <a:rPr lang="en-GB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describes how the filter responds to different frequencies.</a:t>
            </a: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7055BDB-7FC4-EFDF-74CC-F0663281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0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 theorem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82D06-47ED-19A1-F474-86A1C153165D}"/>
              </a:ext>
            </a:extLst>
          </p:cNvPr>
          <p:cNvSpPr txBox="1"/>
          <p:nvPr/>
        </p:nvSpPr>
        <p:spPr>
          <a:xfrm>
            <a:off x="1024126" y="3830315"/>
            <a:ext cx="9966736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 Type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 </a:t>
            </a: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filter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Cutoff frequency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3680" y="2136492"/>
            <a:ext cx="3023851" cy="327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FD0C4-6508-4A42-905F-4B44F03A35C9}"/>
              </a:ext>
            </a:extLst>
          </p:cNvPr>
          <p:cNvSpPr txBox="1"/>
          <p:nvPr/>
        </p:nvSpPr>
        <p:spPr>
          <a:xfrm>
            <a:off x="1317560" y="1169143"/>
            <a:ext cx="10231312" cy="491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water filter separates water from other impurities like sand, salts, solid particles, etc.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Likewise,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 separate the “required signal” from other “unwanted signals”. 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s, we separate signals on the basis of their frequencies.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other words,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a circuit or device that passes a signal with a certain frequency and blocks signals with all other frequencies.</a:t>
            </a:r>
          </a:p>
          <a:p>
            <a:pPr marL="342900" indent="-342900" algn="just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Also,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Electric/Electronic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can pass signals with a certain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range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of frequencies and blocks what is outside this range.</a:t>
            </a:r>
          </a:p>
        </p:txBody>
      </p:sp>
    </p:spTree>
    <p:extLst>
      <p:ext uri="{BB962C8B-B14F-4D97-AF65-F5344CB8AC3E}">
        <p14:creationId xmlns:p14="http://schemas.microsoft.com/office/powerpoint/2010/main" val="54014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689" y="460586"/>
            <a:ext cx="10075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 and Signals: What Does a Filter Do?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689" y="1294988"/>
            <a:ext cx="10846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Ideally, a filter will not add new frequencies to the input signal, nor will it change the component frequencies of that signal, but it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will change </a:t>
            </a: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relative amplitudes </a:t>
            </a:r>
            <a:r>
              <a:rPr lang="en-US" sz="2400" dirty="0">
                <a:latin typeface="Cambria" panose="02040503050406030204" pitchFamily="18" charset="0"/>
              </a:rPr>
              <a:t>of 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various frequency components </a:t>
            </a:r>
            <a:r>
              <a:rPr lang="en-US" sz="2400" dirty="0">
                <a:latin typeface="Cambria" panose="02040503050406030204" pitchFamily="18" charset="0"/>
              </a:rPr>
              <a:t>and/or their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phase relationships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34551" y="2748350"/>
            <a:ext cx="6893169" cy="2150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4841" y="5099702"/>
            <a:ext cx="10552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Consider a situation where a useful signal at frequency f</a:t>
            </a:r>
            <a:r>
              <a:rPr lang="en-US" sz="2000" baseline="-25000" dirty="0">
                <a:latin typeface="Cambria" panose="02040503050406030204" pitchFamily="18" charset="0"/>
              </a:rPr>
              <a:t>1</a:t>
            </a:r>
            <a:r>
              <a:rPr lang="en-US" sz="2000" dirty="0">
                <a:latin typeface="Cambria" panose="02040503050406030204" pitchFamily="18" charset="0"/>
              </a:rPr>
              <a:t> has been contaminated with an unwanted signal at f</a:t>
            </a:r>
            <a:r>
              <a:rPr lang="en-US" sz="2000" baseline="-25000" dirty="0">
                <a:latin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</a:rPr>
              <a:t>. If the contaminated signal is passed through a circuit that has very low gain at f</a:t>
            </a:r>
            <a:r>
              <a:rPr lang="en-US" sz="2000" baseline="-25000" dirty="0">
                <a:latin typeface="Cambria" panose="02040503050406030204" pitchFamily="18" charset="0"/>
              </a:rPr>
              <a:t>2 </a:t>
            </a:r>
            <a:r>
              <a:rPr lang="en-US" sz="2000" dirty="0">
                <a:latin typeface="Cambria" panose="02040503050406030204" pitchFamily="18" charset="0"/>
              </a:rPr>
              <a:t>compared to f</a:t>
            </a:r>
            <a:r>
              <a:rPr lang="en-US" sz="2000" baseline="-25000" dirty="0">
                <a:latin typeface="Cambria" panose="02040503050406030204" pitchFamily="18" charset="0"/>
              </a:rPr>
              <a:t>1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the undesired signal can be removed, and the useful signal will remain. </a:t>
            </a:r>
          </a:p>
        </p:txBody>
      </p:sp>
    </p:spTree>
    <p:extLst>
      <p:ext uri="{BB962C8B-B14F-4D97-AF65-F5344CB8AC3E}">
        <p14:creationId xmlns:p14="http://schemas.microsoft.com/office/powerpoint/2010/main" val="1634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8726" y="389354"/>
            <a:ext cx="3183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ED1EF-8DA8-4B26-75CE-DCF08E5DEF15}"/>
              </a:ext>
            </a:extLst>
          </p:cNvPr>
          <p:cNvSpPr txBox="1"/>
          <p:nvPr/>
        </p:nvSpPr>
        <p:spPr>
          <a:xfrm>
            <a:off x="1106650" y="1610330"/>
            <a:ext cx="43347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Low Pass Filter (LPF)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79405-FFF5-CD78-D3EE-52FE2D93D89C}"/>
              </a:ext>
            </a:extLst>
          </p:cNvPr>
          <p:cNvSpPr txBox="1"/>
          <p:nvPr/>
        </p:nvSpPr>
        <p:spPr>
          <a:xfrm>
            <a:off x="1106650" y="2554746"/>
            <a:ext cx="433475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High Pass Filter (HPF)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9AF4D-F6AE-A532-087C-23EF7367533A}"/>
              </a:ext>
            </a:extLst>
          </p:cNvPr>
          <p:cNvSpPr txBox="1"/>
          <p:nvPr/>
        </p:nvSpPr>
        <p:spPr>
          <a:xfrm>
            <a:off x="1106650" y="3499163"/>
            <a:ext cx="40871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600"/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Band Pass Filter (BPF) </a:t>
            </a:r>
          </a:p>
        </p:txBody>
      </p:sp>
    </p:spTree>
    <p:extLst>
      <p:ext uri="{BB962C8B-B14F-4D97-AF65-F5344CB8AC3E}">
        <p14:creationId xmlns:p14="http://schemas.microsoft.com/office/powerpoint/2010/main" val="40038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8153" y="399378"/>
            <a:ext cx="4702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Filters 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ED1EF-8DA8-4B26-75CE-DCF08E5DEF15}"/>
              </a:ext>
            </a:extLst>
          </p:cNvPr>
          <p:cNvSpPr txBox="1"/>
          <p:nvPr/>
        </p:nvSpPr>
        <p:spPr>
          <a:xfrm>
            <a:off x="1308153" y="1266350"/>
            <a:ext cx="9783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filter can be described through one of the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79405-FFF5-CD78-D3EE-52FE2D93D89C}"/>
                  </a:ext>
                </a:extLst>
              </p:cNvPr>
              <p:cNvSpPr txBox="1"/>
              <p:nvPr/>
            </p:nvSpPr>
            <p:spPr>
              <a:xfrm>
                <a:off x="1716962" y="1933538"/>
                <a:ext cx="512661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Transfer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79405-FFF5-CD78-D3EE-52FE2D93D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2" y="1933538"/>
                <a:ext cx="5126611" cy="492443"/>
              </a:xfrm>
              <a:prstGeom prst="rect">
                <a:avLst/>
              </a:prstGeom>
              <a:blipFill>
                <a:blip r:embed="rId3"/>
                <a:stretch>
                  <a:fillRect l="-1902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B9AF4D-F6AE-A532-087C-23EF7367533A}"/>
                  </a:ext>
                </a:extLst>
              </p:cNvPr>
              <p:cNvSpPr txBox="1"/>
              <p:nvPr/>
            </p:nvSpPr>
            <p:spPr>
              <a:xfrm>
                <a:off x="1716961" y="3273874"/>
                <a:ext cx="408716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Gain Magnitude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B9AF4D-F6AE-A532-087C-23EF7367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1" y="3273874"/>
                <a:ext cx="4087163" cy="492443"/>
              </a:xfrm>
              <a:prstGeom prst="rect">
                <a:avLst/>
              </a:prstGeom>
              <a:blipFill>
                <a:blip r:embed="rId4"/>
                <a:stretch>
                  <a:fillRect l="-2388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165E77-F21A-D5C0-147C-5278DAAEAA32}"/>
                  </a:ext>
                </a:extLst>
              </p:cNvPr>
              <p:cNvSpPr txBox="1"/>
              <p:nvPr/>
            </p:nvSpPr>
            <p:spPr>
              <a:xfrm>
                <a:off x="1716961" y="2521459"/>
                <a:ext cx="512661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165E77-F21A-D5C0-147C-5278DAAE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1" y="2521459"/>
                <a:ext cx="5126611" cy="492443"/>
              </a:xfrm>
              <a:prstGeom prst="rect">
                <a:avLst/>
              </a:prstGeom>
              <a:blipFill>
                <a:blip r:embed="rId5"/>
                <a:stretch>
                  <a:fillRect l="-1902" t="-12500" b="-3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1518BE-148C-E859-97D5-03E85C914DA2}"/>
                  </a:ext>
                </a:extLst>
              </p:cNvPr>
              <p:cNvSpPr txBox="1"/>
              <p:nvPr/>
            </p:nvSpPr>
            <p:spPr>
              <a:xfrm>
                <a:off x="1716962" y="4103143"/>
                <a:ext cx="408716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Gain in dB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1518BE-148C-E859-97D5-03E85C91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2" y="4103143"/>
                <a:ext cx="4087163" cy="492443"/>
              </a:xfrm>
              <a:prstGeom prst="rect">
                <a:avLst/>
              </a:prstGeom>
              <a:blipFill>
                <a:blip r:embed="rId6"/>
                <a:stretch>
                  <a:fillRect l="-2388" t="-1111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9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(LPF)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1035085" y="1176228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Low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below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above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026" name="Picture 2" descr="Magnitude response of an ideal low pass filter">
            <a:extLst>
              <a:ext uri="{FF2B5EF4-FFF2-40B4-BE49-F238E27FC236}">
                <a16:creationId xmlns:a16="http://schemas.microsoft.com/office/drawing/2014/main" id="{10DA4F26-7606-403A-AF7A-AF4497CD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502" y="1099898"/>
            <a:ext cx="4418498" cy="244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290CF5-704F-45BF-9824-06A90B45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34" y="3790404"/>
            <a:ext cx="4358866" cy="24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5020B-E08D-4B0A-97F5-ACFC1832D8B2}"/>
              </a:ext>
            </a:extLst>
          </p:cNvPr>
          <p:cNvSpPr txBox="1"/>
          <p:nvPr/>
        </p:nvSpPr>
        <p:spPr>
          <a:xfrm>
            <a:off x="1035085" y="3367189"/>
            <a:ext cx="6457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Low pass filter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below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”, and the frequencies above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4000" b="1" kern="1200" dirty="0" err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Fiter</a:t>
            </a:r>
            <a:r>
              <a:rPr lang="en-US" sz="4000" b="1" kern="12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(HPF)</a:t>
            </a:r>
          </a:p>
        </p:txBody>
      </p:sp>
      <p:pic>
        <p:nvPicPr>
          <p:cNvPr id="2050" name="Picture 2" descr="Magnitude response of an ideal high pass filter">
            <a:extLst>
              <a:ext uri="{FF2B5EF4-FFF2-40B4-BE49-F238E27FC236}">
                <a16:creationId xmlns:a16="http://schemas.microsoft.com/office/drawing/2014/main" id="{EE387A15-D9CE-4744-99DA-0A1EC8FE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47658"/>
            <a:ext cx="4703064" cy="32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75733-3156-49A5-AB16-CACF1B0AA69C}"/>
              </a:ext>
            </a:extLst>
          </p:cNvPr>
          <p:cNvSpPr txBox="1"/>
          <p:nvPr/>
        </p:nvSpPr>
        <p:spPr>
          <a:xfrm>
            <a:off x="904422" y="1090275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High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passes signals with frequencies above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below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cutoff frequency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FEE4-19D5-4077-91B3-B2C40D82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36" y="3788730"/>
            <a:ext cx="4703064" cy="2721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37E36-FB2D-40AB-A28F-51EEDE03D369}"/>
              </a:ext>
            </a:extLst>
          </p:cNvPr>
          <p:cNvSpPr txBox="1"/>
          <p:nvPr/>
        </p:nvSpPr>
        <p:spPr>
          <a:xfrm>
            <a:off x="904422" y="3266153"/>
            <a:ext cx="6584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 High pass filter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above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”, and the frequencies below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</a:t>
            </a:r>
            <a:r>
              <a:rPr lang="en-US" sz="2400" u="sng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 Band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4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0AA1E-8E89-4A9D-B1A6-D9111EEE531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369faee-33c0-4fdb-9614-7992bb34146d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15770</TotalTime>
  <Words>1214</Words>
  <Application>Microsoft Office PowerPoint</Application>
  <PresentationFormat>Widescreen</PresentationFormat>
  <Paragraphs>125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Century Gothic</vt:lpstr>
      <vt:lpstr>Courier New</vt:lpstr>
      <vt:lpstr>Red Hat Display</vt:lpstr>
      <vt:lpstr>1_Office Theme</vt:lpstr>
      <vt:lpstr>PowerPoint Presentation</vt:lpstr>
      <vt:lpstr>PowerPoint Presentation</vt:lpstr>
      <vt:lpstr>PowerPoint Presentation</vt:lpstr>
      <vt:lpstr>Filters</vt:lpstr>
      <vt:lpstr>PowerPoint Presentation</vt:lpstr>
      <vt:lpstr>PowerPoint Presentation</vt:lpstr>
      <vt:lpstr>PowerPoint Presentation</vt:lpstr>
      <vt:lpstr>Low Pass Filter (LPF)</vt:lpstr>
      <vt:lpstr>High Pass Fiter (HPF)</vt:lpstr>
      <vt:lpstr>Band Pass Filter (BPF)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51</cp:revision>
  <dcterms:created xsi:type="dcterms:W3CDTF">2017-10-25T09:04:12Z</dcterms:created>
  <dcterms:modified xsi:type="dcterms:W3CDTF">2024-10-26T08:40:10Z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