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2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6.JPG" ContentType="image/jpeg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</p:sldMasterIdLst>
  <p:notesMasterIdLst>
    <p:notesMasterId r:id="rId22"/>
  </p:notesMasterIdLst>
  <p:sldIdLst>
    <p:sldId id="296" r:id="rId5"/>
    <p:sldId id="297" r:id="rId6"/>
    <p:sldId id="298" r:id="rId7"/>
    <p:sldId id="278" r:id="rId8"/>
    <p:sldId id="279" r:id="rId9"/>
    <p:sldId id="280" r:id="rId10"/>
    <p:sldId id="273" r:id="rId11"/>
    <p:sldId id="274" r:id="rId12"/>
    <p:sldId id="287" r:id="rId13"/>
    <p:sldId id="290" r:id="rId14"/>
    <p:sldId id="291" r:id="rId15"/>
    <p:sldId id="292" r:id="rId16"/>
    <p:sldId id="293" r:id="rId17"/>
    <p:sldId id="294" r:id="rId18"/>
    <p:sldId id="295" r:id="rId19"/>
    <p:sldId id="430" r:id="rId20"/>
    <p:sldId id="42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4666" autoAdjust="0"/>
  </p:normalViewPr>
  <p:slideViewPr>
    <p:cSldViewPr snapToGrid="0" snapToObjects="1">
      <p:cViewPr varScale="1">
        <p:scale>
          <a:sx n="105" d="100"/>
          <a:sy n="105" d="100"/>
        </p:scale>
        <p:origin x="55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2DD356-DAC6-4B4C-A604-83F0DDC2A7F2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047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2DD356-DAC6-4B4C-A604-83F0DDC2A7F2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6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4D8B31-F9E2-485A-8CD6-7BBBE7ACCAB1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612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79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374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83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76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334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;p1">
            <a:extLst>
              <a:ext uri="{FF2B5EF4-FFF2-40B4-BE49-F238E27FC236}">
                <a16:creationId xmlns:a16="http://schemas.microsoft.com/office/drawing/2014/main" id="{631C2DF5-1362-47E0-9992-CA0F5EE5E7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63813" y="2624399"/>
            <a:ext cx="838725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>
              <a:defRPr sz="7200"/>
            </a:lvl1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PRESENTATION</a:t>
            </a:r>
            <a:b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</a:b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TITTLE</a:t>
            </a:r>
            <a:endParaRPr sz="6400" b="1" dirty="0">
              <a:latin typeface="Century Gothic" panose="020B0502020202020204" pitchFamily="34" charset="0"/>
              <a:ea typeface="Red Hat Display"/>
              <a:cs typeface="Calibri" panose="020F0502020204030204" pitchFamily="34" charset="0"/>
              <a:sym typeface="Red Hat Display"/>
            </a:endParaRPr>
          </a:p>
        </p:txBody>
      </p:sp>
      <p:sp>
        <p:nvSpPr>
          <p:cNvPr id="9" name="Google Shape;55;p1">
            <a:extLst>
              <a:ext uri="{FF2B5EF4-FFF2-40B4-BE49-F238E27FC236}">
                <a16:creationId xmlns:a16="http://schemas.microsoft.com/office/drawing/2014/main" id="{E5E4EFC6-10AC-457A-90BE-EB16C5D5FDC1}"/>
              </a:ext>
            </a:extLst>
          </p:cNvPr>
          <p:cNvSpPr txBox="1"/>
          <p:nvPr userDrawn="1"/>
        </p:nvSpPr>
        <p:spPr>
          <a:xfrm>
            <a:off x="1625600" y="5923471"/>
            <a:ext cx="186024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67" b="1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867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DC77A7-8710-436F-B5E7-19B60E66B5F0}"/>
              </a:ext>
            </a:extLst>
          </p:cNvPr>
          <p:cNvSpPr/>
          <p:nvPr userDrawn="1"/>
        </p:nvSpPr>
        <p:spPr>
          <a:xfrm>
            <a:off x="1300480" y="5996852"/>
            <a:ext cx="325120" cy="325120"/>
          </a:xfrm>
          <a:prstGeom prst="ellipse">
            <a:avLst/>
          </a:prstGeom>
          <a:solidFill>
            <a:srgbClr val="D1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 sz="2400"/>
          </a:p>
        </p:txBody>
      </p:sp>
      <p:pic>
        <p:nvPicPr>
          <p:cNvPr id="11" name="Picture 10" descr="A red and white background with a design&#10;&#10;Description automatically generated">
            <a:extLst>
              <a:ext uri="{FF2B5EF4-FFF2-40B4-BE49-F238E27FC236}">
                <a16:creationId xmlns:a16="http://schemas.microsoft.com/office/drawing/2014/main" id="{418E62F8-02A7-4379-A005-0EF5EC635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68209" y="0"/>
            <a:ext cx="4816305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A0ADE9-7A46-486B-82F3-A690D904DF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960" y="691233"/>
            <a:ext cx="5714683" cy="14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7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69E0535-6FD9-4D8F-80CA-FF7A96DB665F}"/>
              </a:ext>
            </a:extLst>
          </p:cNvPr>
          <p:cNvSpPr/>
          <p:nvPr userDrawn="1"/>
        </p:nvSpPr>
        <p:spPr>
          <a:xfrm>
            <a:off x="1" y="616018"/>
            <a:ext cx="128337" cy="10378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 sz="2400"/>
          </a:p>
        </p:txBody>
      </p:sp>
      <p:pic>
        <p:nvPicPr>
          <p:cNvPr id="26" name="Picture 25" descr="A black and red background with a bird&#10;&#10;Description automatically generated">
            <a:extLst>
              <a:ext uri="{FF2B5EF4-FFF2-40B4-BE49-F238E27FC236}">
                <a16:creationId xmlns:a16="http://schemas.microsoft.com/office/drawing/2014/main" id="{7356EFA9-D406-4147-B1F7-82B217840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6824" y="0"/>
            <a:ext cx="3455176" cy="6858000"/>
          </a:xfrm>
          <a:prstGeom prst="rect">
            <a:avLst/>
          </a:prstGeom>
        </p:spPr>
      </p:pic>
      <p:sp>
        <p:nvSpPr>
          <p:cNvPr id="27" name="Google Shape;15;p13">
            <a:extLst>
              <a:ext uri="{FF2B5EF4-FFF2-40B4-BE49-F238E27FC236}">
                <a16:creationId xmlns:a16="http://schemas.microsoft.com/office/drawing/2014/main" id="{F5F3B15A-58C1-48A3-AB6A-E8A3A8F0B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2036753"/>
            <a:ext cx="8707379" cy="40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19;p14">
            <a:extLst>
              <a:ext uri="{FF2B5EF4-FFF2-40B4-BE49-F238E27FC236}">
                <a16:creationId xmlns:a16="http://schemas.microsoft.com/office/drawing/2014/main" id="{A6353D6C-199F-4C21-9FC8-2D00FAAA26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Google Shape;55;p1">
            <a:extLst>
              <a:ext uri="{FF2B5EF4-FFF2-40B4-BE49-F238E27FC236}">
                <a16:creationId xmlns:a16="http://schemas.microsoft.com/office/drawing/2014/main" id="{4544F053-DAFF-4191-A4FE-EAC318BF6A0C}"/>
              </a:ext>
            </a:extLst>
          </p:cNvPr>
          <p:cNvSpPr txBox="1"/>
          <p:nvPr userDrawn="1"/>
        </p:nvSpPr>
        <p:spPr>
          <a:xfrm>
            <a:off x="5039360" y="6381497"/>
            <a:ext cx="186024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33" b="0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333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E2517-3805-41A0-9280-523D3C8CC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lang="en-US" sz="6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0569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875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50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24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11" Type="http://schemas.openxmlformats.org/officeDocument/2006/relationships/image" Target="../media/image200.png"/><Relationship Id="rId5" Type="http://schemas.openxmlformats.org/officeDocument/2006/relationships/image" Target="../media/image24.png"/><Relationship Id="rId10" Type="http://schemas.openxmlformats.org/officeDocument/2006/relationships/image" Target="../media/image190.png"/><Relationship Id="rId4" Type="http://schemas.openxmlformats.org/officeDocument/2006/relationships/image" Target="../media/image23.png"/><Relationship Id="rId9" Type="http://schemas.openxmlformats.org/officeDocument/2006/relationships/image" Target="../media/image15.png"/><Relationship Id="rId1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7.emf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13.emf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70.png"/><Relationship Id="rId7" Type="http://schemas.openxmlformats.org/officeDocument/2006/relationships/image" Target="../media/image39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70.png"/><Relationship Id="rId4" Type="http://schemas.openxmlformats.org/officeDocument/2006/relationships/image" Target="../media/image45.png"/><Relationship Id="rId9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0.png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e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148791" y="4290050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20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DEEC26-75A9-F4A2-6948-691F17B753B2}"/>
              </a:ext>
            </a:extLst>
          </p:cNvPr>
          <p:cNvSpPr txBox="1"/>
          <p:nvPr/>
        </p:nvSpPr>
        <p:spPr>
          <a:xfrm>
            <a:off x="2705568" y="2636408"/>
            <a:ext cx="39895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Filters – Part B</a:t>
            </a:r>
          </a:p>
        </p:txBody>
      </p:sp>
    </p:spTree>
    <p:extLst>
      <p:ext uri="{BB962C8B-B14F-4D97-AF65-F5344CB8AC3E}">
        <p14:creationId xmlns:p14="http://schemas.microsoft.com/office/powerpoint/2010/main" val="13233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7030" y="276017"/>
            <a:ext cx="5152116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Band Pass (BP)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23613" y="1570397"/>
                <a:ext cx="4816960" cy="88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𝒐𝒖𝒕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+(</m:t>
                          </m:r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𝛚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𝛚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l-GR" b="1" i="1"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𝛚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613" y="1570397"/>
                <a:ext cx="4816960" cy="8824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32955" y="2452396"/>
                <a:ext cx="5686426" cy="5402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poles of the TF are :      </a:t>
                </a:r>
                <a:r>
                  <a:rPr lang="en-US" sz="2200" b="1" i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</a:t>
                </a:r>
                <a:r>
                  <a:rPr lang="en-US" sz="2200" b="1" i="1" baseline="-25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1,2</a:t>
                </a:r>
                <a:r>
                  <a:rPr lang="en-US" sz="2200" b="1" i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= -</a:t>
                </a:r>
                <a:r>
                  <a:rPr lang="el-GR" sz="2200" b="1" i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σ</a:t>
                </a:r>
                <a:r>
                  <a:rPr lang="en-US" sz="2200" b="1" i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± j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2200" b="1" i="1" baseline="-25000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</a:t>
                </a:r>
                <a:endParaRPr lang="en-US" sz="2200" b="1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55" y="2452396"/>
                <a:ext cx="5686426" cy="540212"/>
              </a:xfrm>
              <a:prstGeom prst="rect">
                <a:avLst/>
              </a:prstGeom>
              <a:blipFill>
                <a:blip r:embed="rId3"/>
                <a:stretch>
                  <a:fillRect l="-1072" b="-21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37714" y="3220943"/>
                <a:ext cx="1864292" cy="626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000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000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14" y="3220943"/>
                <a:ext cx="1864292" cy="626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88110" y="4090720"/>
                <a:ext cx="3267753" cy="6744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sub>
                      </m:sSub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den>
                      </m:f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l-GR" sz="2000" b="1" i="1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110" y="4090720"/>
                <a:ext cx="3267753" cy="674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588110" y="5034329"/>
                <a:ext cx="2800574" cy="6934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l-GR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110" y="5034329"/>
                <a:ext cx="2800574" cy="6934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032955" y="5181004"/>
            <a:ext cx="2466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maximum value: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78787" y="1023646"/>
            <a:ext cx="41928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Cambria" panose="02040503050406030204" pitchFamily="18" charset="0"/>
              </a:rPr>
              <a:t>The general TF of a 2</a:t>
            </a:r>
            <a:r>
              <a:rPr lang="en-US" sz="2200" baseline="30000" dirty="0">
                <a:solidFill>
                  <a:srgbClr val="C00000"/>
                </a:solidFill>
                <a:latin typeface="Cambria" panose="02040503050406030204" pitchFamily="18" charset="0"/>
              </a:rPr>
              <a:t>nd</a:t>
            </a:r>
            <a:r>
              <a:rPr lang="en-US" sz="2200" dirty="0">
                <a:solidFill>
                  <a:srgbClr val="C00000"/>
                </a:solidFill>
                <a:latin typeface="Cambria" panose="02040503050406030204" pitchFamily="18" charset="0"/>
              </a:rPr>
              <a:t> order BPF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34949" y="3362660"/>
            <a:ext cx="27008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peak frequency is 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34949" y="4227872"/>
            <a:ext cx="2222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Bandwidth is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273309" y="5858408"/>
                <a:ext cx="1143133" cy="617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309" y="5858408"/>
                <a:ext cx="1143133" cy="6175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034949" y="5966130"/>
            <a:ext cx="2212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Quality factor: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463928" y="4780847"/>
                <a:ext cx="4052841" cy="1092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2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200" b="1" i="1">
                          <a:latin typeface="Cambria Math" panose="02040503050406030204" pitchFamily="18" charset="0"/>
                        </a:rPr>
                        <m:t> ( </m:t>
                      </m:r>
                      <m:rad>
                        <m:radPr>
                          <m:degHide m:val="on"/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sSubSup>
                                <m:sSubSupPr>
                                  <m:ctrlP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  <m:sup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r>
                        <a:rPr lang="en-US" sz="2200" b="1" i="1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den>
                      </m:f>
                      <m:r>
                        <a:rPr lang="en-US" sz="2200" b="1" i="1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928" y="4780847"/>
                <a:ext cx="4052841" cy="109267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6991312" y="574213"/>
            <a:ext cx="4920434" cy="3870862"/>
            <a:chOff x="6991312" y="574213"/>
            <a:chExt cx="4920434" cy="3870862"/>
          </a:xfrm>
        </p:grpSpPr>
        <p:grpSp>
          <p:nvGrpSpPr>
            <p:cNvPr id="15" name="Group 14"/>
            <p:cNvGrpSpPr/>
            <p:nvPr/>
          </p:nvGrpSpPr>
          <p:grpSpPr>
            <a:xfrm>
              <a:off x="7508631" y="574213"/>
              <a:ext cx="4403115" cy="3870862"/>
              <a:chOff x="7858611" y="1158991"/>
              <a:chExt cx="3903665" cy="32773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858611" y="1158991"/>
                <a:ext cx="3903665" cy="2964602"/>
                <a:chOff x="7858611" y="1158991"/>
                <a:chExt cx="3903665" cy="2964602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 rotWithShape="1">
                <a:blip r:embed="rId9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7387"/>
                <a:stretch/>
              </p:blipFill>
              <p:spPr>
                <a:xfrm>
                  <a:off x="7858611" y="1158991"/>
                  <a:ext cx="3903665" cy="2964602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9810443" y="1403095"/>
                      <a:ext cx="474899" cy="33376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10443" y="1403095"/>
                      <a:ext cx="474899" cy="33376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8898973" y="1861890"/>
                      <a:ext cx="472056" cy="3126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98973" y="1861890"/>
                      <a:ext cx="472056" cy="312698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10670922" y="1871589"/>
                      <a:ext cx="472056" cy="3126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70922" y="1871589"/>
                      <a:ext cx="472056" cy="312698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9058382" y="4123593"/>
                    <a:ext cx="2036573" cy="31269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𝒓𝒂𝒅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𝒔𝒆𝒄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382" y="4123593"/>
                    <a:ext cx="2036573" cy="31269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00" t="12153" r="5540" b="78916"/>
            <a:stretch/>
          </p:blipFill>
          <p:spPr>
            <a:xfrm rot="16200000">
              <a:off x="7230238" y="607105"/>
              <a:ext cx="379136" cy="69135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80" t="1878" r="7339" b="88759"/>
            <a:stretch/>
          </p:blipFill>
          <p:spPr>
            <a:xfrm rot="16200000">
              <a:off x="5793486" y="2267465"/>
              <a:ext cx="2944559" cy="548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486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8445503" y="1574869"/>
            <a:ext cx="3576451" cy="1698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1078992" y="5323734"/>
            <a:ext cx="3981043" cy="1345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 bright="-20000" contrast="40000"/>
          </a:blip>
          <a:stretch>
            <a:fillRect/>
          </a:stretch>
        </p:blipFill>
        <p:spPr>
          <a:xfrm>
            <a:off x="5116125" y="5517498"/>
            <a:ext cx="5117603" cy="804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9634" y="249272"/>
            <a:ext cx="2801793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defPPr>
              <a:defRPr lang="en-US"/>
            </a:defPPr>
            <a:lvl1pPr lvl="0"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01012" y="901496"/>
                <a:ext cx="7749796" cy="165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For the circuit shown, answer the following:</a:t>
                </a:r>
              </a:p>
              <a:p>
                <a:pPr algn="just"/>
                <a:r>
                  <a:rPr lang="en-US" sz="20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1-Find the transfer function H(s). </a:t>
                </a:r>
              </a:p>
              <a:p>
                <a:pPr algn="just"/>
                <a:r>
                  <a:rPr lang="en-US" sz="20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2-What kind of filter does this circuit represent.</a:t>
                </a:r>
              </a:p>
              <a:p>
                <a:pPr algn="just"/>
                <a:r>
                  <a:rPr lang="en-US" sz="20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3-Find the magnitude and the phase of the transfer function as a function of 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”.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12" y="901496"/>
                <a:ext cx="7749796" cy="1654171"/>
              </a:xfrm>
              <a:prstGeom prst="rect">
                <a:avLst/>
              </a:prstGeom>
              <a:blipFill>
                <a:blip r:embed="rId6"/>
                <a:stretch>
                  <a:fillRect l="-786" t="-2214" r="-786" b="-44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79634" y="2516324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0587788" y="4612313"/>
            <a:ext cx="269507" cy="442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78992" y="3018419"/>
                <a:ext cx="8010142" cy="20363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den>
                          </m:f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den>
                          </m:f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den>
                          </m:f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den>
                          </m:f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92" y="3018419"/>
                <a:ext cx="8010142" cy="20363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089134" y="3432827"/>
                <a:ext cx="2932820" cy="1207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33CC"/>
                    </a:solidFill>
                  </a:rPr>
                  <a:t>H(s) is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l-GR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  <m:sup>
                            <m:r>
                              <a:rPr lang="en-US" sz="2000" b="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000" dirty="0">
                    <a:solidFill>
                      <a:srgbClr val="0033CC"/>
                    </a:solidFill>
                  </a:rPr>
                  <a:t> </a:t>
                </a:r>
              </a:p>
              <a:p>
                <a:pPr algn="ctr"/>
                <a:r>
                  <a:rPr lang="en-US" sz="2000" dirty="0">
                    <a:solidFill>
                      <a:srgbClr val="0033CC"/>
                    </a:solidFill>
                  </a:rPr>
                  <a:t>so the circuit represents a </a:t>
                </a:r>
              </a:p>
              <a:p>
                <a:pPr algn="ctr"/>
                <a:r>
                  <a:rPr lang="en-US" sz="2000" dirty="0">
                    <a:solidFill>
                      <a:srgbClr val="0033CC"/>
                    </a:solidFill>
                  </a:rPr>
                  <a:t>band pass filter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134" y="3432827"/>
                <a:ext cx="2932820" cy="1207510"/>
              </a:xfrm>
              <a:prstGeom prst="rect">
                <a:avLst/>
              </a:prstGeom>
              <a:blipFill>
                <a:blip r:embed="rId8"/>
                <a:stretch>
                  <a:fillRect l="-832" r="-2703" b="-75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15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1171658" y="959851"/>
                <a:ext cx="10676905" cy="25355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609585" rtl="0" eaLnBrk="1" latinLnBrk="0" hangingPunct="1">
                  <a:spcBef>
                    <a:spcPct val="0"/>
                  </a:spcBef>
                  <a:buNone/>
                  <a:defRPr sz="5867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Suppose a second-order BP-filter circuit having the transfer function:</a:t>
                </a:r>
              </a:p>
              <a:p>
                <a:pPr algn="l"/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+256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l"/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l"/>
                <a:r>
                  <a:rPr lang="en-US" sz="24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Find </a:t>
                </a:r>
                <a:r>
                  <a:rPr lang="en-US" sz="2400" dirty="0" err="1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H</a:t>
                </a:r>
                <a:r>
                  <a:rPr lang="en-US" sz="2400" baseline="-25000" dirty="0" err="1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</a:t>
                </a:r>
                <a:r>
                  <a:rPr lang="en-US" sz="24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en-US" sz="2400" dirty="0" err="1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B</a:t>
                </a:r>
                <a:r>
                  <a:rPr lang="en-US" sz="2400" baseline="-25000" dirty="0" err="1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sz="24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baseline="-250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1,2</a:t>
                </a:r>
                <a:r>
                  <a:rPr lang="en-US" sz="24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Also, draw the response and indicate the obtained values.</a:t>
                </a: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658" y="959851"/>
                <a:ext cx="10676905" cy="2535502"/>
              </a:xfrm>
              <a:prstGeom prst="rect">
                <a:avLst/>
              </a:prstGeom>
              <a:blipFill>
                <a:blip r:embed="rId2"/>
                <a:stretch>
                  <a:fillRect l="-856" t="-5288" b="-8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32178" y="5927396"/>
                <a:ext cx="1012764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600" baseline="-25000" dirty="0" err="1">
                    <a:solidFill>
                      <a:srgbClr val="0033CC"/>
                    </a:solidFill>
                  </a:rPr>
                  <a:t>p</a:t>
                </a:r>
                <a:r>
                  <a:rPr lang="en-US" sz="2600" dirty="0">
                    <a:solidFill>
                      <a:srgbClr val="0033CC"/>
                    </a:solidFill>
                  </a:rPr>
                  <a:t>=16 rad/sec, B</a:t>
                </a:r>
                <a:r>
                  <a:rPr lang="en-US" sz="2600" baseline="-25000" dirty="0">
                    <a:solidFill>
                      <a:srgbClr val="0033CC"/>
                    </a:solidFill>
                  </a:rPr>
                  <a:t>W</a:t>
                </a:r>
                <a:r>
                  <a:rPr lang="en-US" sz="2600" dirty="0">
                    <a:solidFill>
                      <a:srgbClr val="0033CC"/>
                    </a:solidFill>
                  </a:rPr>
                  <a:t>=2 rad/sec, </a:t>
                </a:r>
                <a:r>
                  <a:rPr lang="en-US" sz="2600" dirty="0" err="1">
                    <a:solidFill>
                      <a:srgbClr val="0033CC"/>
                    </a:solidFill>
                  </a:rPr>
                  <a:t>H</a:t>
                </a:r>
                <a:r>
                  <a:rPr lang="en-US" sz="2600" baseline="-25000" dirty="0" err="1">
                    <a:solidFill>
                      <a:srgbClr val="0033CC"/>
                    </a:solidFill>
                  </a:rPr>
                  <a:t>m</a:t>
                </a:r>
                <a:r>
                  <a:rPr lang="en-US" sz="2600" dirty="0">
                    <a:solidFill>
                      <a:srgbClr val="0033CC"/>
                    </a:solidFill>
                  </a:rPr>
                  <a:t>=1,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600" baseline="-25000" dirty="0">
                    <a:solidFill>
                      <a:srgbClr val="0033CC"/>
                    </a:solidFill>
                  </a:rPr>
                  <a:t>1</a:t>
                </a:r>
                <a:r>
                  <a:rPr lang="en-US" sz="2600" dirty="0">
                    <a:solidFill>
                      <a:srgbClr val="0033CC"/>
                    </a:solidFill>
                  </a:rPr>
                  <a:t>=15 rad/sec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600" baseline="-25000" dirty="0">
                    <a:solidFill>
                      <a:srgbClr val="0033CC"/>
                    </a:solidFill>
                  </a:rPr>
                  <a:t>2</a:t>
                </a:r>
                <a:r>
                  <a:rPr lang="en-US" sz="2600" dirty="0">
                    <a:solidFill>
                      <a:srgbClr val="0033CC"/>
                    </a:solidFill>
                  </a:rPr>
                  <a:t>=17 rad/sec.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178" y="5927396"/>
                <a:ext cx="10127644" cy="492443"/>
              </a:xfrm>
              <a:prstGeom prst="rect">
                <a:avLst/>
              </a:prstGeom>
              <a:blipFill>
                <a:blip r:embed="rId3"/>
                <a:stretch>
                  <a:fillRect t="-9877" b="-320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71658" y="456018"/>
            <a:ext cx="2801793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defPPr>
              <a:defRPr lang="en-US"/>
            </a:defPPr>
            <a:lvl1pPr lvl="0"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71658" y="3869382"/>
                <a:ext cx="2997937" cy="1760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H(s)=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l-GR" sz="2400" b="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GB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658" y="3869382"/>
                <a:ext cx="2997937" cy="1760610"/>
              </a:xfrm>
              <a:prstGeom prst="rect">
                <a:avLst/>
              </a:prstGeom>
              <a:blipFill>
                <a:blip r:embed="rId4"/>
                <a:stretch>
                  <a:fillRect l="-28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08162" y="3946689"/>
                <a:ext cx="3029713" cy="16927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rgbClr val="0033CC"/>
                    </a:solidFill>
                  </a:rPr>
                  <a:t>K=2, </a:t>
                </a:r>
                <a:endParaRPr lang="en-US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256</m:t>
                          </m:r>
                        </m:e>
                      </m:rad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=16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US" b="0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𝞂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 dirty="0">
                    <a:solidFill>
                      <a:srgbClr val="0033CC"/>
                    </a:solidFill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𝞂</m:t>
                          </m:r>
                        </m:den>
                      </m:f>
                      <m:r>
                        <a:rPr lang="en-US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=8,  </m:t>
                      </m:r>
                    </m:oMath>
                  </m:oMathPara>
                </a14:m>
                <a:endParaRPr lang="en-US" i="1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162" y="3946689"/>
                <a:ext cx="3029713" cy="1692707"/>
              </a:xfrm>
              <a:prstGeom prst="rect">
                <a:avLst/>
              </a:prstGeom>
              <a:blipFill>
                <a:blip r:embed="rId5"/>
                <a:stretch>
                  <a:fillRect t="-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40798" y="3819110"/>
                <a:ext cx="4245509" cy="20060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×64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b="0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=16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×64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×8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17 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b="0" i="1" dirty="0"/>
              </a:p>
              <a:p>
                <a:pPr algn="ctr"/>
                <a:endParaRPr lang="en-US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798" y="3819110"/>
                <a:ext cx="4245509" cy="20060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285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977090" y="1496435"/>
                <a:ext cx="7526830" cy="336894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609585" rtl="0" eaLnBrk="1" latinLnBrk="0" hangingPunct="1">
                  <a:spcBef>
                    <a:spcPct val="0"/>
                  </a:spcBef>
                  <a:buNone/>
                  <a:defRPr sz="5867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For the shown circuit, find the transfer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𝑍𝑖𝑛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(s) </a:t>
                </a:r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</a:p>
              <a:p>
                <a:pPr algn="l"/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Use R=2.5K</a:t>
                </a:r>
                <a:r>
                  <a:rPr lang="el-GR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Ω</a:t>
                </a:r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L=0.1H, C=0.1uF</a:t>
                </a:r>
              </a:p>
              <a:p>
                <a:pPr algn="l"/>
                <a:endParaRPr lang="en-US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l"/>
                <a:r>
                  <a:rPr lang="en-US" sz="28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Also, find </a:t>
                </a:r>
                <a:r>
                  <a:rPr lang="en-US" sz="2800" dirty="0" err="1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H</a:t>
                </a:r>
                <a:r>
                  <a:rPr lang="en-US" sz="2800" baseline="-25000" dirty="0" err="1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</a:t>
                </a:r>
                <a:r>
                  <a:rPr lang="en-US" sz="28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en-US" sz="2800" dirty="0" err="1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B</a:t>
                </a:r>
                <a:r>
                  <a:rPr lang="en-US" sz="2800" baseline="-25000" dirty="0" err="1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sz="28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800" baseline="-250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1,2</a:t>
                </a:r>
                <a:r>
                  <a:rPr lang="en-US" sz="28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</a:p>
              <a:p>
                <a:pPr algn="l"/>
                <a:endParaRPr lang="en-US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l"/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Draw the response and indicate the obtained values.</a:t>
                </a: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90" y="1496435"/>
                <a:ext cx="7526830" cy="3368945"/>
              </a:xfrm>
              <a:prstGeom prst="rect">
                <a:avLst/>
              </a:prstGeom>
              <a:blipFill>
                <a:blip r:embed="rId2"/>
                <a:stretch>
                  <a:fillRect l="-1619" t="-8137" r="-486" b="-1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" t="4620" r="7535" b="3170"/>
          <a:stretch/>
        </p:blipFill>
        <p:spPr>
          <a:xfrm rot="16200000">
            <a:off x="8516834" y="950338"/>
            <a:ext cx="2260949" cy="40607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7090" y="457890"/>
            <a:ext cx="2801793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defPPr>
              <a:defRPr lang="en-US"/>
            </a:defPPr>
            <a:lvl1pPr lvl="0"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-3</a:t>
            </a:r>
          </a:p>
        </p:txBody>
      </p:sp>
    </p:spTree>
    <p:extLst>
      <p:ext uri="{BB962C8B-B14F-4D97-AF65-F5344CB8AC3E}">
        <p14:creationId xmlns:p14="http://schemas.microsoft.com/office/powerpoint/2010/main" val="367687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65869" y="354567"/>
            <a:ext cx="2801793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defPPr>
              <a:defRPr lang="en-US"/>
            </a:defPPr>
            <a:lvl1pPr lvl="0"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-3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0E13BB2-4D1B-4EF2-9BCB-6119F4F2E5D9}"/>
                  </a:ext>
                </a:extLst>
              </p:cNvPr>
              <p:cNvSpPr/>
              <p:nvPr/>
            </p:nvSpPr>
            <p:spPr>
              <a:xfrm>
                <a:off x="1165869" y="1320164"/>
                <a:ext cx="10425931" cy="23998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</m:den>
                          </m:f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𝑅𝐿𝐶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𝑅𝐿𝑠</m:t>
                              </m:r>
                            </m:den>
                          </m:f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𝑅𝐿𝑠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𝑅𝐿𝐶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𝐿𝑠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𝑅𝐿𝑠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𝑅𝐿𝐶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𝐿𝑠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𝑅𝐿𝑠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𝑅𝐿𝐶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𝑅𝐿𝐶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𝑅𝐿𝐶</m:t>
                              </m:r>
                            </m:den>
                          </m:f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𝑅𝐿𝐶</m:t>
                              </m:r>
                            </m:den>
                          </m:f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𝑅𝐿𝐶</m:t>
                              </m:r>
                            </m:den>
                          </m:f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0E13BB2-4D1B-4EF2-9BCB-6119F4F2E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869" y="1320164"/>
                <a:ext cx="10425931" cy="23998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099ED87-3930-4721-9E61-61D1DBF7DB26}"/>
              </a:ext>
            </a:extLst>
          </p:cNvPr>
          <p:cNvSpPr/>
          <p:nvPr/>
        </p:nvSpPr>
        <p:spPr>
          <a:xfrm>
            <a:off x="1440321" y="4352338"/>
            <a:ext cx="3252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Compare this equation: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417FD1-D23B-465A-84A5-76EF6B9C4807}"/>
                  </a:ext>
                </a:extLst>
              </p:cNvPr>
              <p:cNvSpPr/>
              <p:nvPr/>
            </p:nvSpPr>
            <p:spPr>
              <a:xfrm>
                <a:off x="4814607" y="3920328"/>
                <a:ext cx="2157577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2400" b="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RC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400" b="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LC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417FD1-D23B-465A-84A5-76EF6B9C4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607" y="3920328"/>
                <a:ext cx="2157577" cy="1325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AD78076-56F5-48B7-9A30-9DA89C18646A}"/>
              </a:ext>
            </a:extLst>
          </p:cNvPr>
          <p:cNvSpPr/>
          <p:nvPr/>
        </p:nvSpPr>
        <p:spPr>
          <a:xfrm>
            <a:off x="1430343" y="5800315"/>
            <a:ext cx="329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With the BPF equation: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FFC6205-4765-4718-91AA-01FBF228A779}"/>
                  </a:ext>
                </a:extLst>
              </p:cNvPr>
              <p:cNvSpPr/>
              <p:nvPr/>
            </p:nvSpPr>
            <p:spPr>
              <a:xfrm>
                <a:off x="4772293" y="5589345"/>
                <a:ext cx="2213491" cy="9133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  <m:sup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FFC6205-4765-4718-91AA-01FBF228A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293" y="5589345"/>
                <a:ext cx="2213491" cy="913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56C1AE85-B4B0-4232-BFBA-9A337976D2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40915" y="3657565"/>
            <a:ext cx="1705429" cy="12387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91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27625" y="564713"/>
            <a:ext cx="2628668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defPPr>
              <a:defRPr lang="en-US"/>
            </a:defPPr>
            <a:lvl1pPr lvl="0"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9244AA-7D0C-4A69-B319-3594F7E9E06D}"/>
                  </a:ext>
                </a:extLst>
              </p:cNvPr>
              <p:cNvSpPr/>
              <p:nvPr/>
            </p:nvSpPr>
            <p:spPr>
              <a:xfrm>
                <a:off x="1391848" y="2345720"/>
                <a:ext cx="2266454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den>
                          </m:f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𝑹𝑪</m:t>
                              </m:r>
                            </m:den>
                          </m:f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𝑳𝑪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9244AA-7D0C-4A69-B319-3594F7E9E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848" y="2345720"/>
                <a:ext cx="2266454" cy="13256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B550A5-5741-4336-B0FA-423FC156D054}"/>
                  </a:ext>
                </a:extLst>
              </p:cNvPr>
              <p:cNvSpPr/>
              <p:nvPr/>
            </p:nvSpPr>
            <p:spPr>
              <a:xfrm>
                <a:off x="1444811" y="3904992"/>
                <a:ext cx="2213491" cy="9133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  <m:sup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B550A5-5741-4336-B0FA-423FC156D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811" y="3904992"/>
                <a:ext cx="2213491" cy="913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8F03579-7DDE-4BCC-A21F-0AB1538B36BA}"/>
                  </a:ext>
                </a:extLst>
              </p:cNvPr>
              <p:cNvSpPr/>
              <p:nvPr/>
            </p:nvSpPr>
            <p:spPr>
              <a:xfrm>
                <a:off x="4031222" y="2702196"/>
                <a:ext cx="859531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8F03579-7DDE-4BCC-A21F-0AB1538B3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22" y="2702196"/>
                <a:ext cx="859531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C175C0-4C40-40B7-ACEE-D5A8445FCE37}"/>
                  </a:ext>
                </a:extLst>
              </p:cNvPr>
              <p:cNvSpPr/>
              <p:nvPr/>
            </p:nvSpPr>
            <p:spPr>
              <a:xfrm>
                <a:off x="4031222" y="202525"/>
                <a:ext cx="11272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C175C0-4C40-40B7-ACEE-D5A8445FC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22" y="202525"/>
                <a:ext cx="1127232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8B282F-272A-46EF-9D20-27842FAAC429}"/>
                  </a:ext>
                </a:extLst>
              </p:cNvPr>
              <p:cNvSpPr/>
              <p:nvPr/>
            </p:nvSpPr>
            <p:spPr>
              <a:xfrm>
                <a:off x="4031223" y="940296"/>
                <a:ext cx="1304396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𝑳𝑪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8B282F-272A-46EF-9D20-27842FAAC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23" y="940296"/>
                <a:ext cx="1304396" cy="6646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7B8BFA07-CCC3-4376-9F80-861E43A02E16}"/>
              </a:ext>
            </a:extLst>
          </p:cNvPr>
          <p:cNvSpPr/>
          <p:nvPr/>
        </p:nvSpPr>
        <p:spPr>
          <a:xfrm>
            <a:off x="5290735" y="345606"/>
            <a:ext cx="372921" cy="12592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9A5589B-8AF2-49F7-B26F-C9A190699A61}"/>
                  </a:ext>
                </a:extLst>
              </p:cNvPr>
              <p:cNvSpPr/>
              <p:nvPr/>
            </p:nvSpPr>
            <p:spPr>
              <a:xfrm>
                <a:off x="5784498" y="659867"/>
                <a:ext cx="2692724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𝑳𝑪</m:t>
                              </m:r>
                            </m:e>
                          </m:rad>
                        </m:den>
                      </m:f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9A5589B-8AF2-49F7-B26F-C9A190699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498" y="659867"/>
                <a:ext cx="2692724" cy="9106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4B2465-1210-4AF6-BA51-CABED9F98931}"/>
                  </a:ext>
                </a:extLst>
              </p:cNvPr>
              <p:cNvSpPr/>
              <p:nvPr/>
            </p:nvSpPr>
            <p:spPr>
              <a:xfrm>
                <a:off x="4044753" y="1846155"/>
                <a:ext cx="1262718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𝑳𝑪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4B2465-1210-4AF6-BA51-CABED9F98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753" y="1846155"/>
                <a:ext cx="1262718" cy="6646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8E5D7F-1113-4EB2-A26D-51CBEE70035E}"/>
                  </a:ext>
                </a:extLst>
              </p:cNvPr>
              <p:cNvSpPr/>
              <p:nvPr/>
            </p:nvSpPr>
            <p:spPr>
              <a:xfrm>
                <a:off x="4031221" y="3516159"/>
                <a:ext cx="2464457" cy="856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𝑹𝑪</m:t>
                              </m:r>
                            </m:den>
                          </m:f>
                        </m:den>
                      </m:f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8E5D7F-1113-4EB2-A26D-51CBEE700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21" y="3516159"/>
                <a:ext cx="2464457" cy="8560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842964F-DB66-4BF0-A178-16E98B183B0D}"/>
                  </a:ext>
                </a:extLst>
              </p:cNvPr>
              <p:cNvSpPr/>
              <p:nvPr/>
            </p:nvSpPr>
            <p:spPr>
              <a:xfrm>
                <a:off x="3965082" y="4628493"/>
                <a:ext cx="6949210" cy="2192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𝑳𝑪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sSup>
                                    <m:sSupPr>
                                      <m:ctrlP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f>
                                    <m:fPr>
                                      <m:ctrlP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num>
                                    <m:den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rad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∓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𝑪</m:t>
                                      </m:r>
                                    </m:num>
                                    <m:den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𝑳</m:t>
                                      </m:r>
                                    </m:den>
                                  </m:f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𝑳𝑪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den>
                              </m:f>
                            </m:e>
                          </m:rad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∓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𝑪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𝑳</m:t>
                                      </m:r>
                                    </m:den>
                                  </m:f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  <m:sSup>
                                    <m:sSupPr>
                                      <m:ctrlP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∓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𝑳𝑪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𝑪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𝑳</m:t>
                                      </m:r>
                                    </m:den>
                                  </m:f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𝑳𝑪</m:t>
                              </m:r>
                            </m:den>
                          </m:f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𝑹𝑪</m:t>
                                  </m:r>
                                </m:den>
                              </m:f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sup>
                          </m:sSup>
                        </m:e>
                      </m:ra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∓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𝑹𝑪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842964F-DB66-4BF0-A178-16E98B183B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082" y="4628493"/>
                <a:ext cx="6949210" cy="21925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4376C32-6D5B-4521-B4BB-C98B65F15697}"/>
              </a:ext>
            </a:extLst>
          </p:cNvPr>
          <p:cNvSpPr/>
          <p:nvPr/>
        </p:nvSpPr>
        <p:spPr>
          <a:xfrm>
            <a:off x="7982856" y="5704113"/>
            <a:ext cx="2322285" cy="100148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A7212A-1625-4C28-9C90-671EDA47451F}"/>
              </a:ext>
            </a:extLst>
          </p:cNvPr>
          <p:cNvSpPr/>
          <p:nvPr/>
        </p:nvSpPr>
        <p:spPr>
          <a:xfrm>
            <a:off x="6829310" y="2564397"/>
            <a:ext cx="42813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Now, replace each parameter</a:t>
            </a:r>
          </a:p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with its value in the example.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08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797CB-0268-3133-8FCE-DA4565E5E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072D0FD-1E04-B940-627A-EA9DA05DCCCD}"/>
              </a:ext>
            </a:extLst>
          </p:cNvPr>
          <p:cNvSpPr txBox="1"/>
          <p:nvPr/>
        </p:nvSpPr>
        <p:spPr>
          <a:xfrm>
            <a:off x="955222" y="501518"/>
            <a:ext cx="11117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/>
              <a:t>Answer the following questions using ChatGPT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62679F9-FDA9-7E27-5D03-BD19DA107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5222" y="1360370"/>
            <a:ext cx="11236778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GB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ow do filters affect the amplitude of signals within their pass band and stop band.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GB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GB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GB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GB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Give an example where each filter type might be practically applied in electronic or communication systems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GB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GB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GB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Which property of a filter describes its ability to distinguish between closely spaced frequencies.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GB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GB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GB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Which filter blocks only a specific narrow band of frequencies while passing all others.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31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682696-4D97-5DA5-8893-F9A16A798ADB}"/>
              </a:ext>
            </a:extLst>
          </p:cNvPr>
          <p:cNvSpPr txBox="1"/>
          <p:nvPr/>
        </p:nvSpPr>
        <p:spPr>
          <a:xfrm>
            <a:off x="1383223" y="800100"/>
            <a:ext cx="2451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/>
              <a:t>Summary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DC31E4C-0573-EDA7-0566-DEC814C49284}"/>
              </a:ext>
            </a:extLst>
          </p:cNvPr>
          <p:cNvSpPr txBox="1">
            <a:spLocks/>
          </p:cNvSpPr>
          <p:nvPr/>
        </p:nvSpPr>
        <p:spPr>
          <a:xfrm>
            <a:off x="1383222" y="1507986"/>
            <a:ext cx="10626526" cy="494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+mn-lt"/>
                <a:ea typeface="+mn-ea"/>
                <a:cs typeface="+mn-cs"/>
              </a:defRPr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+mn-lt"/>
                <a:ea typeface="+mn-ea"/>
                <a:cs typeface="+mn-cs"/>
              </a:defRPr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+mn-lt"/>
                <a:ea typeface="+mn-ea"/>
                <a:cs typeface="+mn-cs"/>
              </a:defRPr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Low-Pass Filter (LPF) allows frequencies below the cutoff frequency (f</a:t>
            </a:r>
            <a:r>
              <a:rPr lang="en-US" altLang="en-US" sz="2400" kern="0" baseline="-2500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to pass and attenuates frequencies above fc. Used to remove high-frequency noise from signals.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High-Pass Filter (HPF) allows frequencies above the cutoff frequency (f</a:t>
            </a:r>
            <a:r>
              <a:rPr lang="en-US" altLang="en-US" sz="2400" kern="0" baseline="-2500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​) to pass,  attenuates frequencies below fc, useful in applications that require eliminating low-frequency noise or interference.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Band-Pass Filter (BPF) passes frequencies within a specific range (f</a:t>
            </a:r>
            <a:r>
              <a:rPr lang="en-US" altLang="en-US" sz="2400" kern="0" baseline="-2500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c​1</a:t>
            </a:r>
            <a:r>
              <a:rPr lang="en-US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to f</a:t>
            </a:r>
            <a:r>
              <a:rPr lang="en-US" altLang="en-US" sz="2400" kern="0" baseline="-2500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c2</a:t>
            </a:r>
            <a:r>
              <a:rPr lang="en-US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), attenuates frequencies outside this range, and ideal for isolating specific frequency bands.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Notch (Band-Stop) Filter attenuates a narrow band of frequencies, passes frequencies outside this band, used to eliminate unwanted frequencies.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 Concepts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 cutoff frequency signal amplitude drops to 70.7% (-3 dB).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Pass Band &amp; Stop Band: Frequency ranges that are passed or attenuated by the filter.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Quality Factor (Q) indicates the filter's selectivity and ability to distinguish between frequencies.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7055BDB-7FC4-EFDF-74CC-F06632811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93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1249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589500"/>
            <a:ext cx="8691373" cy="156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Midterm during week 8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PD 1 Voice Over PPT due in Week 10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6" y="1305005"/>
            <a:ext cx="9966736" cy="295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Filters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Filter Type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Transfer function </a:t>
            </a:r>
            <a:r>
              <a:rPr lang="en-GB" sz="3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a filter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Cutoff frequency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1296611" y="6341523"/>
            <a:ext cx="73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  <a:sym typeface="Arial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id="{7711DB52-DA0E-C95D-DFAF-CCC7BD2BE49D}"/>
              </a:ext>
            </a:extLst>
          </p:cNvPr>
          <p:cNvSpPr txBox="1"/>
          <p:nvPr/>
        </p:nvSpPr>
        <p:spPr>
          <a:xfrm>
            <a:off x="950647" y="3968078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955C2-410D-5EE0-CFAB-8FE55D451121}"/>
              </a:ext>
            </a:extLst>
          </p:cNvPr>
          <p:cNvSpPr txBox="1"/>
          <p:nvPr/>
        </p:nvSpPr>
        <p:spPr>
          <a:xfrm>
            <a:off x="950647" y="4604891"/>
            <a:ext cx="9966736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Transfer function of LP, BP, and HP filter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Low Pass Filter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4FFA1-83B2-4453-ACA6-EE445F0C37D9}"/>
              </a:ext>
            </a:extLst>
          </p:cNvPr>
          <p:cNvSpPr txBox="1"/>
          <p:nvPr/>
        </p:nvSpPr>
        <p:spPr>
          <a:xfrm>
            <a:off x="889651" y="1240133"/>
            <a:ext cx="6584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Low pass filter passes signals with frequencies below a certain value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), and blocks frequencies above this value. This value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as shown in the figure (shows ideal filter) is called the cutoff frequency.</a:t>
            </a:r>
          </a:p>
        </p:txBody>
      </p:sp>
      <p:pic>
        <p:nvPicPr>
          <p:cNvPr id="1026" name="Picture 2" descr="Magnitude response of an ideal low pass filter">
            <a:extLst>
              <a:ext uri="{FF2B5EF4-FFF2-40B4-BE49-F238E27FC236}">
                <a16:creationId xmlns:a16="http://schemas.microsoft.com/office/drawing/2014/main" id="{10DA4F26-7606-403A-AF7A-AF4497CD2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119" y="729039"/>
            <a:ext cx="4655270" cy="283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290CF5-704F-45BF-9824-06A90B455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052" y="3803904"/>
            <a:ext cx="4816947" cy="293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05020B-E08D-4B0A-97F5-ACFC1832D8B2}"/>
              </a:ext>
            </a:extLst>
          </p:cNvPr>
          <p:cNvSpPr txBox="1"/>
          <p:nvPr/>
        </p:nvSpPr>
        <p:spPr>
          <a:xfrm>
            <a:off x="889651" y="3303814"/>
            <a:ext cx="60499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characteristic shown in the figure represents the real response of the low pass filter, where the signal at the cutoff frequency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is attenuated to 70.7% (-3 dB) of its original amplitude.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frequencies below this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is called “Pass Band”, and the frequencies above the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is called the “Stop Band”.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35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>
            <a:spAutoFit/>
          </a:bodyPr>
          <a:lstStyle/>
          <a:p>
            <a:pPr algn="l"/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 pass filter</a:t>
            </a:r>
          </a:p>
        </p:txBody>
      </p:sp>
      <p:pic>
        <p:nvPicPr>
          <p:cNvPr id="2050" name="Picture 2" descr="Magnitude response of an ideal high pass filter">
            <a:extLst>
              <a:ext uri="{FF2B5EF4-FFF2-40B4-BE49-F238E27FC236}">
                <a16:creationId xmlns:a16="http://schemas.microsoft.com/office/drawing/2014/main" id="{EE387A15-D9CE-4744-99DA-0A1EC8FE6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585" y="583944"/>
            <a:ext cx="4447501" cy="307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775733-3156-49A5-AB16-CACF1B0AA69C}"/>
              </a:ext>
            </a:extLst>
          </p:cNvPr>
          <p:cNvSpPr txBox="1"/>
          <p:nvPr/>
        </p:nvSpPr>
        <p:spPr>
          <a:xfrm>
            <a:off x="810307" y="1072500"/>
            <a:ext cx="6584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High pass filter passes signals with frequencies above a certain value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), and blocks frequencies below this value. This value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as shown in the figure (shows ideal filter) is called the cutoff frequency.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5FEE4-19D5-4077-91B3-B2C40D826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673" y="3889344"/>
            <a:ext cx="4529327" cy="2488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737E36-FB2D-40AB-A28F-51EEDE03D369}"/>
              </a:ext>
            </a:extLst>
          </p:cNvPr>
          <p:cNvSpPr txBox="1"/>
          <p:nvPr/>
        </p:nvSpPr>
        <p:spPr>
          <a:xfrm>
            <a:off x="810307" y="3204695"/>
            <a:ext cx="65845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characteristic shown in the figure represents the real response of the high pass filter, where the signal at the cutoff frequency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is attenuated to 70.7% (-3 dB) of its original amplitude.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frequencies above this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is called “Pass Band”, and the frequencies below the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is called the “Stop Band”.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87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>
            <a:spAutoFit/>
          </a:bodyPr>
          <a:lstStyle/>
          <a:p>
            <a:pPr algn="l"/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Bandpass Filter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86C29-B4AC-4ED2-9950-A13ECBB5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050" y="3528288"/>
            <a:ext cx="4747950" cy="2989120"/>
          </a:xfrm>
          <a:prstGeom prst="rect">
            <a:avLst/>
          </a:prstGeom>
        </p:spPr>
      </p:pic>
      <p:pic>
        <p:nvPicPr>
          <p:cNvPr id="3076" name="Picture 4" descr="Frequency Response of ideal band pass filter">
            <a:extLst>
              <a:ext uri="{FF2B5EF4-FFF2-40B4-BE49-F238E27FC236}">
                <a16:creationId xmlns:a16="http://schemas.microsoft.com/office/drawing/2014/main" id="{A69C1792-2F03-4A4F-8826-C667BC46C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822" y="232251"/>
            <a:ext cx="5117178" cy="356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DF65EE-3453-4B18-96F9-C584AA0AA18E}"/>
              </a:ext>
            </a:extLst>
          </p:cNvPr>
          <p:cNvSpPr txBox="1"/>
          <p:nvPr/>
        </p:nvSpPr>
        <p:spPr>
          <a:xfrm>
            <a:off x="859536" y="973307"/>
            <a:ext cx="6793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Band pass filter passes signals with frequencies between certain values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c1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c2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), and blocks frequencies outside these values. These values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c1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c2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as shown in the figure (shows ideal filter) is called the cutoff frequencies.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FE4304-FBD6-401E-9332-8706D1AFA822}"/>
              </a:ext>
            </a:extLst>
          </p:cNvPr>
          <p:cNvSpPr txBox="1"/>
          <p:nvPr/>
        </p:nvSpPr>
        <p:spPr>
          <a:xfrm>
            <a:off x="859535" y="3053981"/>
            <a:ext cx="66751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characteristic shown in the figure represents the real response of the band pass filter, where the signal at the cutoff frequency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c1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and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c2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are attenuated to 70.7% (-3 dB) of its original amplitude.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frequencies in between these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c1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and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c2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are called “Pass Band”, and the frequencies outside the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c1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and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c2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are called the “Stop Band”.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29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292311" y="598755"/>
            <a:ext cx="53489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 dirty="0"/>
              <a:t>High Pass Filter (HPF)</a:t>
            </a:r>
          </a:p>
        </p:txBody>
      </p:sp>
      <p:sp>
        <p:nvSpPr>
          <p:cNvPr id="3" name="Rectangle 2"/>
          <p:cNvSpPr/>
          <p:nvPr/>
        </p:nvSpPr>
        <p:spPr>
          <a:xfrm>
            <a:off x="1164478" y="1303214"/>
            <a:ext cx="88299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</a:rPr>
              <a:t>The opposite of the low-pass is the high-pass filter, which rejects signals below its cutoff frequency.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lum bright="-20000" contrast="40000"/>
          </a:blip>
          <a:srcRect l="42854" t="43844" r="20277"/>
          <a:stretch/>
        </p:blipFill>
        <p:spPr>
          <a:xfrm>
            <a:off x="3399854" y="2258881"/>
            <a:ext cx="4000501" cy="8516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92311" y="4151378"/>
                <a:ext cx="12019085" cy="633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200" baseline="-25000" dirty="0">
                    <a:latin typeface="Cambria" panose="02040503050406030204" pitchFamily="18" charset="0"/>
                  </a:rPr>
                  <a:t>0</a:t>
                </a:r>
                <a:r>
                  <a:rPr lang="en-US" sz="2200" dirty="0">
                    <a:latin typeface="Cambria" panose="02040503050406030204" pitchFamily="18" charset="0"/>
                  </a:rPr>
                  <a:t>: is the magnitude of pole frequency like in BP filter, and </a:t>
                </a:r>
                <a:r>
                  <a:rPr lang="el-GR" sz="2200" b="1" dirty="0">
                    <a:solidFill>
                      <a:srgbClr val="D60093"/>
                    </a:solidFill>
                    <a:latin typeface="Cambria" panose="02040503050406030204" pitchFamily="18" charset="0"/>
                  </a:rPr>
                  <a:t>σ</a:t>
                </a:r>
                <a:r>
                  <a:rPr lang="en-US" sz="2200" dirty="0">
                    <a:latin typeface="Cambria" panose="02040503050406030204" pitchFamily="18" charset="0"/>
                  </a:rPr>
                  <a:t> is the real part of the pole frequency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311" y="4151378"/>
                <a:ext cx="12019085" cy="633571"/>
              </a:xfrm>
              <a:prstGeom prst="rect">
                <a:avLst/>
              </a:prstGeom>
              <a:blipFill>
                <a:blip r:embed="rId4"/>
                <a:stretch>
                  <a:fillRect b="-67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08865" y="3429000"/>
                <a:ext cx="5686426" cy="5402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b="1" dirty="0">
                    <a:solidFill>
                      <a:srgbClr val="0033CC"/>
                    </a:solidFill>
                  </a:rPr>
                  <a:t>The poles of the TF are :      </a:t>
                </a:r>
                <a:r>
                  <a:rPr lang="en-US" sz="2200" b="1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P</a:t>
                </a:r>
                <a:r>
                  <a:rPr lang="en-US" sz="2200" b="1" i="1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1,2</a:t>
                </a:r>
                <a:r>
                  <a:rPr lang="en-US" sz="2200" b="1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= -</a:t>
                </a:r>
                <a:r>
                  <a:rPr lang="el-GR" sz="2200" b="1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σ</a:t>
                </a:r>
                <a:r>
                  <a:rPr lang="en-US" sz="2200" b="1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± j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2200" b="1" i="1" baseline="-25000" dirty="0" err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d</a:t>
                </a:r>
                <a:endParaRPr lang="en-US" sz="2200" b="1" i="1" dirty="0">
                  <a:solidFill>
                    <a:srgbClr val="0033CC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865" y="3429000"/>
                <a:ext cx="5686426" cy="540212"/>
              </a:xfrm>
              <a:prstGeom prst="rect">
                <a:avLst/>
              </a:prstGeom>
              <a:blipFill>
                <a:blip r:embed="rId5"/>
                <a:stretch>
                  <a:fillRect l="-1072" b="-215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28184" y="4989647"/>
                <a:ext cx="1893147" cy="626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000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184" y="4989647"/>
                <a:ext cx="1893147" cy="626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525419" y="5131364"/>
            <a:ext cx="2635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33CC"/>
                </a:solidFill>
              </a:rPr>
              <a:t>The peak frequency is :</a:t>
            </a:r>
          </a:p>
        </p:txBody>
      </p:sp>
    </p:spTree>
    <p:extLst>
      <p:ext uri="{BB962C8B-B14F-4D97-AF65-F5344CB8AC3E}">
        <p14:creationId xmlns:p14="http://schemas.microsoft.com/office/powerpoint/2010/main" val="232859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b="8543"/>
          <a:stretch/>
        </p:blipFill>
        <p:spPr>
          <a:xfrm>
            <a:off x="7990365" y="3244919"/>
            <a:ext cx="3824653" cy="36130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30354" y="523830"/>
            <a:ext cx="856228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The gain (amplitude) of the frequency response is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91994" y="1133976"/>
                <a:ext cx="7710957" cy="3053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en-US" sz="2500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5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2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sz="25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2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2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sz="25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5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5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5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5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US" sz="25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5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f>
                                    <m:fPr>
                                      <m:ctrlP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p>
                                          <m:r>
                                            <a:rPr lang="en-US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994" y="1133976"/>
                <a:ext cx="7710957" cy="30531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130354" y="4488716"/>
            <a:ext cx="630701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The phase response is given by: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lum bright="-20000" contrast="40000"/>
          </a:blip>
          <a:srcRect r="54630"/>
          <a:stretch/>
        </p:blipFill>
        <p:spPr>
          <a:xfrm>
            <a:off x="1130354" y="5433845"/>
            <a:ext cx="2321824" cy="8042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53969" y="5477805"/>
                <a:ext cx="3130024" cy="750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0" smtClean="0">
                                  <a:latin typeface="Cambria Math" panose="02040503050406030204" pitchFamily="18" charset="0"/>
                                </a:rPr>
                                <m:t>𝟏𝟖𝟎</m:t>
                              </m:r>
                              <m:r>
                                <a:rPr lang="en-US" sz="2200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0" smtClean="0">
                                  <a:latin typeface="Cambria Math" panose="02040503050406030204" pitchFamily="18" charset="0"/>
                                </a:rPr>
                                <m:t>𝐭𝐚𝐧</m:t>
                              </m:r>
                            </m:e>
                            <m: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fName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l-GR" sz="2200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sz="2200" b="1" i="1" smtClean="0">
                                          <a:latin typeface="Cambria Math" panose="02040503050406030204" pitchFamily="18" charset="0"/>
                                        </a:rPr>
                                        <m:t>𝒐</m:t>
                                      </m:r>
                                    </m:sub>
                                    <m:sup>
                                      <m:r>
                                        <a:rPr lang="en-US" sz="22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p>
                                      <m:r>
                                        <a:rPr lang="en-US" sz="22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969" y="5477805"/>
                <a:ext cx="3130024" cy="7503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90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522" y="429469"/>
            <a:ext cx="3556021" cy="20687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5576" y="999764"/>
            <a:ext cx="78062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1- Find the transfer function of the shown circuit.</a:t>
            </a:r>
          </a:p>
          <a:p>
            <a:pPr algn="just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2- What kind of filter does this circuit represent.</a:t>
            </a:r>
          </a:p>
          <a:p>
            <a:pPr algn="just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3-Find the peak frequency (w</a:t>
            </a:r>
            <a:r>
              <a:rPr lang="en-US" sz="2400" baseline="-25000" dirty="0">
                <a:solidFill>
                  <a:srgbClr val="C00000"/>
                </a:solidFill>
                <a:latin typeface="Cambria" panose="02040503050406030204" pitchFamily="18" charset="0"/>
              </a:rPr>
              <a:t>o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) and the gain factor “K”.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0823" y="291878"/>
            <a:ext cx="2324098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981D9A-0E7F-45A2-8584-5C1EC4502C7C}"/>
                  </a:ext>
                </a:extLst>
              </p:cNvPr>
              <p:cNvSpPr txBox="1"/>
              <p:nvPr/>
            </p:nvSpPr>
            <p:spPr>
              <a:xfrm>
                <a:off x="1015576" y="2494067"/>
                <a:ext cx="7180427" cy="619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Consider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400" dirty="0"/>
                  <a:t>,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sL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||1=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||1=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981D9A-0E7F-45A2-8584-5C1EC4502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76" y="2494067"/>
                <a:ext cx="7180427" cy="619337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407817-261C-49A0-BB24-2D091F228CE1}"/>
                  </a:ext>
                </a:extLst>
              </p:cNvPr>
              <p:cNvSpPr txBox="1"/>
              <p:nvPr/>
            </p:nvSpPr>
            <p:spPr>
              <a:xfrm>
                <a:off x="1015577" y="3110087"/>
                <a:ext cx="10469288" cy="992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Then the TF will be: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407817-261C-49A0-BB24-2D091F228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77" y="3110087"/>
                <a:ext cx="10469288" cy="992195"/>
              </a:xfrm>
              <a:prstGeom prst="rect">
                <a:avLst/>
              </a:prstGeom>
              <a:blipFill>
                <a:blip r:embed="rId5"/>
                <a:stretch>
                  <a:fillRect l="-9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7796C7-FD17-4599-8235-A398E163BA64}"/>
                  </a:ext>
                </a:extLst>
              </p:cNvPr>
              <p:cNvSpPr txBox="1"/>
              <p:nvPr/>
            </p:nvSpPr>
            <p:spPr>
              <a:xfrm>
                <a:off x="949044" y="4235463"/>
                <a:ext cx="87493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There is an 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” on the numerator, then this is a </a:t>
                </a:r>
                <a:r>
                  <a:rPr lang="en-US" sz="24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High Pass Filter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7796C7-FD17-4599-8235-A398E163B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44" y="4235463"/>
                <a:ext cx="8749318" cy="461665"/>
              </a:xfrm>
              <a:prstGeom prst="rect">
                <a:avLst/>
              </a:prstGeom>
              <a:blipFill>
                <a:blip r:embed="rId6"/>
                <a:stretch>
                  <a:fillRect l="-488" t="-10526" r="-139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9AD42E-C269-46A7-BEF5-4C9648B231F8}"/>
                  </a:ext>
                </a:extLst>
              </p:cNvPr>
              <p:cNvSpPr txBox="1"/>
              <p:nvPr/>
            </p:nvSpPr>
            <p:spPr>
              <a:xfrm>
                <a:off x="1074170" y="4921740"/>
                <a:ext cx="93605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By matching the below 2 equations, we can easily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=1, and K =1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9AD42E-C269-46A7-BEF5-4C9648B23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70" y="4921740"/>
                <a:ext cx="9360576" cy="461665"/>
              </a:xfrm>
              <a:prstGeom prst="rect">
                <a:avLst/>
              </a:prstGeom>
              <a:blipFill>
                <a:blip r:embed="rId7"/>
                <a:stretch>
                  <a:fillRect l="-977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4E6305-14BE-4662-8D30-9288E9C0E297}"/>
                  </a:ext>
                </a:extLst>
              </p:cNvPr>
              <p:cNvSpPr txBox="1"/>
              <p:nvPr/>
            </p:nvSpPr>
            <p:spPr>
              <a:xfrm>
                <a:off x="6250221" y="5547455"/>
                <a:ext cx="2650037" cy="820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4E6305-14BE-4662-8D30-9288E9C0E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21" y="5547455"/>
                <a:ext cx="2650037" cy="8203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74927051-32E8-46EE-A6DA-233D1A28E38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lum bright="-20000" contrast="40000"/>
          </a:blip>
          <a:srcRect l="42854" t="43844" r="20277"/>
          <a:stretch/>
        </p:blipFill>
        <p:spPr>
          <a:xfrm>
            <a:off x="1132254" y="5547456"/>
            <a:ext cx="3571504" cy="7603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553F78-AC66-410F-B25B-7DDA4C07D5D0}"/>
              </a:ext>
            </a:extLst>
          </p:cNvPr>
          <p:cNvSpPr txBox="1"/>
          <p:nvPr/>
        </p:nvSpPr>
        <p:spPr>
          <a:xfrm>
            <a:off x="5262026" y="5696022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16872376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EF3BD1EF635A4F97BD51F1E51B0878" ma:contentTypeVersion="2" ma:contentTypeDescription="Create a new document." ma:contentTypeScope="" ma:versionID="672dfe26081b3bc98f10315b3a22dcbc">
  <xsd:schema xmlns:xsd="http://www.w3.org/2001/XMLSchema" xmlns:xs="http://www.w3.org/2001/XMLSchema" xmlns:p="http://schemas.microsoft.com/office/2006/metadata/properties" xmlns:ns2="a369faee-33c0-4fdb-9614-7992bb34146d" targetNamespace="http://schemas.microsoft.com/office/2006/metadata/properties" ma:root="true" ma:fieldsID="cbb7ef1bc973bb7ecbf9a0148f98967d" ns2:_="">
    <xsd:import namespace="a369faee-33c0-4fdb-9614-7992bb3414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69faee-33c0-4fdb-9614-7992bb3414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F0AA1E-8E89-4A9D-B1A6-D9111EEE5315}">
  <ds:schemaRefs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a369faee-33c0-4fdb-9614-7992bb34146d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21843C9-2E02-4BEA-BC3B-C5EFE55AFC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636107-D898-4101-B59E-59A9A37B7A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69faee-33c0-4fdb-9614-7992bb3414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11523</TotalTime>
  <Words>1276</Words>
  <Application>Microsoft Office PowerPoint</Application>
  <PresentationFormat>Widescreen</PresentationFormat>
  <Paragraphs>155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</vt:lpstr>
      <vt:lpstr>Cambria Math</vt:lpstr>
      <vt:lpstr>Century Gothic</vt:lpstr>
      <vt:lpstr>Red Hat Display</vt:lpstr>
      <vt:lpstr>1_Office Theme</vt:lpstr>
      <vt:lpstr>PowerPoint Presentation</vt:lpstr>
      <vt:lpstr>PowerPoint Presentation</vt:lpstr>
      <vt:lpstr>PowerPoint Presentation</vt:lpstr>
      <vt:lpstr>Low Pass Filter</vt:lpstr>
      <vt:lpstr>High pass filter</vt:lpstr>
      <vt:lpstr>Bandpass Filter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Muhammad Nadeem</cp:lastModifiedBy>
  <cp:revision>49</cp:revision>
  <dcterms:created xsi:type="dcterms:W3CDTF">2017-10-25T09:04:12Z</dcterms:created>
  <dcterms:modified xsi:type="dcterms:W3CDTF">2024-11-03T08:20:55Z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0x0101003CEF3BD1EF635A4F97BD51F1E51B0878</vt:lpwstr>
  </property>
</Properties>
</file>