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8" r:id="rId3"/>
    <p:sldId id="258" r:id="rId4"/>
    <p:sldId id="259" r:id="rId5"/>
    <p:sldId id="264" r:id="rId6"/>
    <p:sldId id="274" r:id="rId7"/>
    <p:sldId id="275" r:id="rId8"/>
    <p:sldId id="273" r:id="rId9"/>
    <p:sldId id="265" r:id="rId10"/>
    <p:sldId id="261" r:id="rId11"/>
    <p:sldId id="262" r:id="rId12"/>
    <p:sldId id="271" r:id="rId13"/>
    <p:sldId id="270" r:id="rId14"/>
    <p:sldId id="27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44" autoAdjust="0"/>
    <p:restoredTop sz="98387" autoAdjust="0"/>
  </p:normalViewPr>
  <p:slideViewPr>
    <p:cSldViewPr snapToGrid="0">
      <p:cViewPr varScale="1">
        <p:scale>
          <a:sx n="72" d="100"/>
          <a:sy n="72" d="100"/>
        </p:scale>
        <p:origin x="-65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4393" y="978444"/>
            <a:ext cx="324128" cy="646331"/>
          </a:xfrm>
          <a:prstGeom prst="rect">
            <a:avLst/>
          </a:prstGeom>
          <a:noFill/>
        </p:spPr>
        <p:txBody>
          <a:bodyPr wrap="none" rtlCol="0">
            <a:spAutoFit/>
          </a:bodyPr>
          <a:lstStyle/>
          <a:p>
            <a:r>
              <a:rPr lang="en-US" sz="3600" dirty="0">
                <a:solidFill>
                  <a:srgbClr val="00B050"/>
                </a:solidFill>
              </a:rPr>
              <a:t> </a:t>
            </a:r>
            <a:endParaRPr lang="en-IN" sz="3600" dirty="0"/>
          </a:p>
        </p:txBody>
      </p:sp>
      <p:sp>
        <p:nvSpPr>
          <p:cNvPr id="5" name="TextBox 4"/>
          <p:cNvSpPr txBox="1"/>
          <p:nvPr/>
        </p:nvSpPr>
        <p:spPr>
          <a:xfrm>
            <a:off x="274320" y="2769325"/>
            <a:ext cx="11665131" cy="3877985"/>
          </a:xfrm>
          <a:prstGeom prst="rect">
            <a:avLst/>
          </a:prstGeom>
          <a:noFill/>
        </p:spPr>
        <p:txBody>
          <a:bodyPr wrap="square" rtlCol="0">
            <a:spAutoFit/>
          </a:bodyPr>
          <a:lstStyle/>
          <a:p>
            <a:r>
              <a:rPr lang="en-US" dirty="0"/>
              <a:t> </a:t>
            </a:r>
            <a:r>
              <a:rPr lang="en-US" b="1" i="1" u="sng" dirty="0">
                <a:solidFill>
                  <a:srgbClr val="FF0000"/>
                </a:solidFill>
                <a:latin typeface="Times New Roman" panose="02020603050405020304" pitchFamily="18" charset="0"/>
                <a:cs typeface="Times New Roman" panose="02020603050405020304" pitchFamily="18" charset="0"/>
              </a:rPr>
              <a:t>GROUP</a:t>
            </a:r>
            <a:r>
              <a:rPr lang="en-US" b="1" i="1" dirty="0">
                <a:solidFill>
                  <a:srgbClr val="FF0000"/>
                </a:solidFill>
                <a:latin typeface="Times New Roman" panose="02020603050405020304" pitchFamily="18" charset="0"/>
                <a:cs typeface="Times New Roman" panose="02020603050405020304" pitchFamily="18" charset="0"/>
              </a:rPr>
              <a:t> </a:t>
            </a:r>
            <a:r>
              <a:rPr lang="en-US" b="1" i="1" u="sng" dirty="0">
                <a:solidFill>
                  <a:srgbClr val="FF0000"/>
                </a:solidFill>
                <a:latin typeface="Times New Roman" panose="02020603050405020304" pitchFamily="18" charset="0"/>
                <a:cs typeface="Times New Roman" panose="02020603050405020304" pitchFamily="18" charset="0"/>
              </a:rPr>
              <a:t>MEMBERS</a:t>
            </a:r>
          </a:p>
          <a:p>
            <a:pPr algn="ctr"/>
            <a:endParaRPr lang="en-US" sz="2800" b="1" i="1" u="sng" dirty="0">
              <a:solidFill>
                <a:srgbClr val="FF0000"/>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solidFill>
                  <a:srgbClr val="002060"/>
                </a:solidFill>
                <a:latin typeface="Times New Roman" pitchFamily="18" charset="0"/>
                <a:cs typeface="Times New Roman" pitchFamily="18" charset="0"/>
              </a:rPr>
              <a:t>Names:Ganesh Raghav</a:t>
            </a:r>
          </a:p>
          <a:p>
            <a:pPr marL="457200" indent="-457200">
              <a:buAutoNum type="arabicPeriod"/>
            </a:pPr>
            <a:r>
              <a:rPr lang="en-US" sz="2400" dirty="0" smtClean="0">
                <a:solidFill>
                  <a:srgbClr val="002060"/>
                </a:solidFill>
                <a:latin typeface="Times New Roman" pitchFamily="18" charset="0"/>
                <a:cs typeface="Times New Roman" pitchFamily="18" charset="0"/>
              </a:rPr>
              <a:t>Dilip Saroj</a:t>
            </a:r>
          </a:p>
          <a:p>
            <a:pPr marL="457200" indent="-457200"/>
            <a:r>
              <a:rPr lang="en-US" sz="2400" dirty="0" smtClean="0">
                <a:solidFill>
                  <a:srgbClr val="002060"/>
                </a:solidFill>
                <a:latin typeface="Times New Roman" pitchFamily="18" charset="0"/>
                <a:cs typeface="Times New Roman" pitchFamily="18" charset="0"/>
              </a:rPr>
              <a:t>3.   Salman shaikh 	            </a:t>
            </a:r>
          </a:p>
          <a:p>
            <a:r>
              <a:rPr lang="en-US" sz="2400" dirty="0" smtClean="0">
                <a:solidFill>
                  <a:srgbClr val="002060"/>
                </a:solidFill>
                <a:latin typeface="Times New Roman" pitchFamily="18" charset="0"/>
                <a:cs typeface="Times New Roman" pitchFamily="18" charset="0"/>
              </a:rPr>
              <a:t>                                                       Under guidence of:  Ashraf siddiqui</a:t>
            </a:r>
          </a:p>
          <a:p>
            <a:endParaRPr lang="en-US" sz="2400" dirty="0">
              <a:solidFill>
                <a:srgbClr val="002060"/>
              </a:solidFill>
              <a:latin typeface="Times New Roman" pitchFamily="18" charset="0"/>
              <a:cs typeface="Times New Roman" pitchFamily="18" charset="0"/>
            </a:endParaRPr>
          </a:p>
          <a:p>
            <a:pPr algn="ctr"/>
            <a:endParaRPr lang="en-US" sz="2800" dirty="0" smtClean="0">
              <a:solidFill>
                <a:srgbClr val="00B050"/>
              </a:solidFill>
            </a:endParaRPr>
          </a:p>
          <a:p>
            <a:pPr algn="ctr"/>
            <a:r>
              <a:rPr lang="en-US" sz="2800" dirty="0" smtClean="0">
                <a:solidFill>
                  <a:srgbClr val="00B050"/>
                </a:solidFill>
              </a:rPr>
              <a:t>THEEM COLLEGE OF ENGINEERING</a:t>
            </a:r>
            <a:endParaRPr lang="en-US" sz="2800" dirty="0">
              <a:solidFill>
                <a:srgbClr val="002060"/>
              </a:solidFill>
              <a:latin typeface="Times New Roman" pitchFamily="18" charset="0"/>
              <a:cs typeface="Times New Roman" pitchFamily="18" charset="0"/>
            </a:endParaRPr>
          </a:p>
          <a:p>
            <a:endParaRPr lang="en-IN" sz="24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903994" y="1515374"/>
            <a:ext cx="2980952" cy="2885714"/>
          </a:xfrm>
          <a:prstGeom prst="rect">
            <a:avLst/>
          </a:prstGeom>
        </p:spPr>
      </p:pic>
      <p:sp>
        <p:nvSpPr>
          <p:cNvPr id="7" name="TextBox 6"/>
          <p:cNvSpPr txBox="1"/>
          <p:nvPr/>
        </p:nvSpPr>
        <p:spPr>
          <a:xfrm>
            <a:off x="182881" y="836023"/>
            <a:ext cx="9679576" cy="584775"/>
          </a:xfrm>
          <a:prstGeom prst="rect">
            <a:avLst/>
          </a:prstGeom>
          <a:noFill/>
        </p:spPr>
        <p:txBody>
          <a:bodyPr wrap="square" rtlCol="0">
            <a:spAutoFit/>
          </a:bodyPr>
          <a:lstStyle/>
          <a:p>
            <a:pPr algn="ctr"/>
            <a:r>
              <a:rPr lang="en-US" sz="3200" b="1" i="1" dirty="0" smtClean="0">
                <a:solidFill>
                  <a:srgbClr val="C00000"/>
                </a:solidFill>
                <a:latin typeface="Times New Roman" panose="02020603050405020304" pitchFamily="18" charset="0"/>
                <a:cs typeface="Times New Roman" panose="02020603050405020304" pitchFamily="18" charset="0"/>
              </a:rPr>
              <a:t>Intelligence Chat Bot System for College</a:t>
            </a:r>
          </a:p>
        </p:txBody>
      </p:sp>
      <p:pic>
        <p:nvPicPr>
          <p:cNvPr id="8" name="Picture 7" descr="C:\Users\ravi yadav\Desktop\logo.PNG">
            <a:extLst/>
          </p:cNvPr>
          <p:cNvPicPr>
            <a:picLocks noChangeAspect="1" noChangeArrowheads="1"/>
          </p:cNvPicPr>
          <p:nvPr/>
        </p:nvPicPr>
        <p:blipFill>
          <a:blip r:embed="rId3" cstate="print"/>
          <a:srcRect/>
          <a:stretch>
            <a:fillRect/>
          </a:stretch>
        </p:blipFill>
        <p:spPr bwMode="auto">
          <a:xfrm>
            <a:off x="2272937" y="5381896"/>
            <a:ext cx="1254036" cy="966653"/>
          </a:xfrm>
          <a:prstGeom prst="rect">
            <a:avLst/>
          </a:prstGeom>
          <a:noFill/>
        </p:spPr>
      </p:pic>
    </p:spTree>
    <p:extLst>
      <p:ext uri="{BB962C8B-B14F-4D97-AF65-F5344CB8AC3E}">
        <p14:creationId xmlns="" xmlns:p14="http://schemas.microsoft.com/office/powerpoint/2010/main" val="3535867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6419" y="787790"/>
            <a:ext cx="3920369" cy="769441"/>
          </a:xfrm>
          <a:prstGeom prst="rect">
            <a:avLst/>
          </a:prstGeom>
          <a:noFill/>
        </p:spPr>
        <p:txBody>
          <a:bodyPr wrap="none" rtlCol="0">
            <a:spAutoFit/>
          </a:bodyPr>
          <a:lstStyle/>
          <a:p>
            <a:r>
              <a:rPr lang="en-US" sz="4400" u="sng" dirty="0">
                <a:solidFill>
                  <a:srgbClr val="0070C0"/>
                </a:solidFill>
                <a:latin typeface="Times New Roman" panose="02020603050405020304" pitchFamily="18" charset="0"/>
                <a:cs typeface="Times New Roman" panose="02020603050405020304" pitchFamily="18" charset="0"/>
              </a:rPr>
              <a:t>ADVANTAGES</a:t>
            </a:r>
            <a:endParaRPr lang="en-IN" sz="4400" u="sng" dirty="0"/>
          </a:p>
        </p:txBody>
      </p:sp>
      <p:sp>
        <p:nvSpPr>
          <p:cNvPr id="3" name="TextBox 2"/>
          <p:cNvSpPr txBox="1"/>
          <p:nvPr/>
        </p:nvSpPr>
        <p:spPr>
          <a:xfrm>
            <a:off x="576775" y="2363372"/>
            <a:ext cx="8159262" cy="3970318"/>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1.User does not have to go personally to college office for the enquiry.</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2.This application enables the students to be updated with college cultural activities.</a:t>
            </a: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3.This application saves time for the student as well as teaching and non teaching staffs.</a:t>
            </a:r>
          </a:p>
          <a:p>
            <a:endParaRPr lang="en-US" sz="2800" dirty="0"/>
          </a:p>
        </p:txBody>
      </p:sp>
    </p:spTree>
    <p:extLst>
      <p:ext uri="{BB962C8B-B14F-4D97-AF65-F5344CB8AC3E}">
        <p14:creationId xmlns="" xmlns:p14="http://schemas.microsoft.com/office/powerpoint/2010/main" val="1024246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6253" y="703384"/>
            <a:ext cx="4829271" cy="1446550"/>
          </a:xfrm>
          <a:prstGeom prst="rect">
            <a:avLst/>
          </a:prstGeom>
          <a:noFill/>
        </p:spPr>
        <p:txBody>
          <a:bodyPr wrap="none" rtlCol="0">
            <a:spAutoFit/>
          </a:bodyPr>
          <a:lstStyle/>
          <a:p>
            <a:r>
              <a:rPr lang="en-IN" sz="4400" u="sng" dirty="0">
                <a:solidFill>
                  <a:srgbClr val="00B0F0"/>
                </a:solidFill>
                <a:latin typeface="Times New Roman" panose="02020603050405020304" pitchFamily="18" charset="0"/>
                <a:cs typeface="Times New Roman" panose="02020603050405020304" pitchFamily="18" charset="0"/>
              </a:rPr>
              <a:t>DISADVANTAGES</a:t>
            </a:r>
            <a:r>
              <a:rPr lang="en-IN" sz="4400" u="sng" dirty="0"/>
              <a:t/>
            </a:r>
            <a:br>
              <a:rPr lang="en-IN" sz="4400" u="sng" dirty="0"/>
            </a:br>
            <a:endParaRPr lang="en-IN" sz="4400" u="sng" dirty="0"/>
          </a:p>
        </p:txBody>
      </p:sp>
      <p:sp>
        <p:nvSpPr>
          <p:cNvPr id="3" name="TextBox 2"/>
          <p:cNvSpPr txBox="1"/>
          <p:nvPr/>
        </p:nvSpPr>
        <p:spPr>
          <a:xfrm>
            <a:off x="506437" y="2149934"/>
            <a:ext cx="8243668" cy="255454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1.This system requires Internet Connection.</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2.If many user enquires at same time, response will be slow.</a:t>
            </a:r>
          </a:p>
          <a:p>
            <a:endParaRPr lang="en-US" sz="3200" dirty="0"/>
          </a:p>
        </p:txBody>
      </p:sp>
    </p:spTree>
    <p:extLst>
      <p:ext uri="{BB962C8B-B14F-4D97-AF65-F5344CB8AC3E}">
        <p14:creationId xmlns="" xmlns:p14="http://schemas.microsoft.com/office/powerpoint/2010/main" val="2649397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APPLICATION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EASY COMMUNICATION OVER LONG DISTANCE</a:t>
            </a:r>
          </a:p>
          <a:p>
            <a:r>
              <a:rPr lang="en-US" sz="2400" dirty="0" smtClean="0">
                <a:latin typeface="Times New Roman" pitchFamily="18" charset="0"/>
                <a:cs typeface="Times New Roman" pitchFamily="18" charset="0"/>
              </a:rPr>
              <a:t>USEFULL  FOR PEOPLE  FOR  THEIR COMMERCIAL  USE</a:t>
            </a:r>
          </a:p>
          <a:p>
            <a:r>
              <a:rPr lang="en-US" sz="2400" dirty="0" smtClean="0">
                <a:latin typeface="Times New Roman" pitchFamily="18" charset="0"/>
                <a:cs typeface="Times New Roman" pitchFamily="18" charset="0"/>
              </a:rPr>
              <a:t>AI BASED CHATBOT USED FOR COLLEGE AND FIRMS</a:t>
            </a:r>
          </a:p>
          <a:p>
            <a:r>
              <a:rPr lang="en-US" sz="2400" dirty="0" smtClean="0">
                <a:latin typeface="Times New Roman" pitchFamily="18" charset="0"/>
                <a:cs typeface="Times New Roman" pitchFamily="18" charset="0"/>
              </a:rPr>
              <a:t>QUERY ANALYZING</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744583" y="899972"/>
            <a:ext cx="9614263"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2800" dirty="0" smtClean="0">
                <a:solidFill>
                  <a:srgbClr val="00B050"/>
                </a:solidFill>
                <a:latin typeface="Times New Roman" pitchFamily="18" charset="0"/>
                <a:ea typeface="Calibri" pitchFamily="34" charset="0"/>
                <a:cs typeface="Times New Roman" pitchFamily="18" charset="0"/>
              </a:rPr>
              <a:t>CONCLUSION</a:t>
            </a:r>
          </a:p>
          <a:p>
            <a:pPr marL="0" marR="0" lvl="0" indent="0" algn="ctr" defTabSz="914400" rtl="0" eaLnBrk="1" fontAlgn="base" latinLnBrk="0" hangingPunct="1">
              <a:lnSpc>
                <a:spcPct val="100000"/>
              </a:lnSpc>
              <a:spcBef>
                <a:spcPct val="0"/>
              </a:spcBef>
              <a:spcAft>
                <a:spcPct val="0"/>
              </a:spcAft>
              <a:buClrTx/>
              <a:buSzTx/>
              <a:buFontTx/>
              <a:buNone/>
              <a:tabLst/>
            </a:pPr>
            <a:endParaRPr lang="en-US" sz="2800" dirty="0" smtClean="0">
              <a:solidFill>
                <a:srgbClr val="00B050"/>
              </a:solidFill>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have surveyed several </a:t>
            </a:r>
            <a:r>
              <a:rPr kumimoji="0" lang="en-US"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systems which succeed in practical domains like education, information retrieval, business, e-commerce, as well as for amusement. In the future, you could </a:t>
            </a:r>
            <a:r>
              <a:rPr kumimoji="0" lang="en-US"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imagine Chatterbots acting as talking books for children, So</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in this chat bot we are going to explain </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that the any </a:t>
            </a:r>
            <a:r>
              <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Query’s is related to collage as input  the user type and get the answer  related point of view. </a:t>
            </a:r>
            <a:endPar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ea typeface="Calibri" pitchFamily="34" charset="0"/>
                <a:cs typeface="Times New Roman" pitchFamily="18" charset="0"/>
              </a:rPr>
              <a:t>If the Answer user not get then it was store in the chatbot database and then the admin will signin and see the query that the user are not getted.Then the admin will be modify in it.And then it provide the solution to user to related query.</a:t>
            </a:r>
            <a:endParaRPr kumimoji="0" lang="en-US"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7646" y="1084217"/>
            <a:ext cx="9705704" cy="4278094"/>
          </a:xfrm>
          <a:prstGeom prst="rect">
            <a:avLst/>
          </a:prstGeom>
        </p:spPr>
        <p:txBody>
          <a:bodyPr wrap="square">
            <a:spAutoFit/>
          </a:bodyPr>
          <a:lstStyle/>
          <a:p>
            <a:pPr algn="ctr"/>
            <a:r>
              <a:rPr lang="en-US" sz="2800" dirty="0" smtClean="0">
                <a:solidFill>
                  <a:srgbClr val="00B050"/>
                </a:solidFill>
                <a:latin typeface="Times New Roman" pitchFamily="18" charset="0"/>
                <a:cs typeface="Times New Roman" pitchFamily="18" charset="0"/>
              </a:rPr>
              <a:t>REFERENCE</a:t>
            </a:r>
          </a:p>
          <a:p>
            <a:pPr algn="ctr"/>
            <a:endParaRPr lang="en-US" sz="2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 Bang, H. Noh, Y. Kim and G. G. Lee, "Example-based chatoriented dialogue system with personalized long-term memory," 2015 International Conference on Big Data and Smart Computing (BIGCOMP), Jeju, 2015.</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[2] E. Haller and T. Rebedea, "Designing a Chat-bot that Simulates an Historical Figure," 2013 19th International Conference on Control Systems and Computer Science, Bucharest, 2013.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 S. J. du Preez, M. Lall and S. Sinha, "An intelligent web-based voice chat bot," EUROCON 2009, EUROCON '09. IEEE, St.- Petersburg, 2009.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 Y. Chen, W. Wang and Z. Liu, "Keyword-based search and exploration on databases," 2011 IEEE 27th International Conference on Data Engineering, Hannover, 2011.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7612" y="2869809"/>
            <a:ext cx="184731" cy="1015663"/>
          </a:xfrm>
          <a:prstGeom prst="rect">
            <a:avLst/>
          </a:prstGeom>
          <a:noFill/>
        </p:spPr>
        <p:txBody>
          <a:bodyPr wrap="none" rtlCol="0">
            <a:spAutoFit/>
          </a:bodyPr>
          <a:lstStyle/>
          <a:p>
            <a:endParaRPr lang="en-IN" sz="6000" b="1" i="1" dirty="0">
              <a:highlight>
                <a:srgbClr val="00FFFF"/>
              </a:highlight>
              <a:latin typeface="Algerian" panose="04020705040A02060702" pitchFamily="82" charset="0"/>
            </a:endParaRPr>
          </a:p>
        </p:txBody>
      </p:sp>
      <p:pic>
        <p:nvPicPr>
          <p:cNvPr id="3" name="Picture 2"/>
          <p:cNvPicPr>
            <a:picLocks noChangeAspect="1"/>
          </p:cNvPicPr>
          <p:nvPr/>
        </p:nvPicPr>
        <p:blipFill>
          <a:blip r:embed="rId2"/>
          <a:stretch>
            <a:fillRect/>
          </a:stretch>
        </p:blipFill>
        <p:spPr>
          <a:xfrm>
            <a:off x="1387719" y="300332"/>
            <a:ext cx="7693269" cy="6154615"/>
          </a:xfrm>
          <a:prstGeom prst="rect">
            <a:avLst/>
          </a:prstGeom>
        </p:spPr>
      </p:pic>
    </p:spTree>
    <p:extLst>
      <p:ext uri="{BB962C8B-B14F-4D97-AF65-F5344CB8AC3E}">
        <p14:creationId xmlns="" xmlns:p14="http://schemas.microsoft.com/office/powerpoint/2010/main" val="167740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CONTENTS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ABSTRACT</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LITERATURE  SURVEY</a:t>
            </a:r>
          </a:p>
          <a:p>
            <a:r>
              <a:rPr lang="en-US" dirty="0" smtClean="0">
                <a:latin typeface="Times New Roman" pitchFamily="18" charset="0"/>
                <a:cs typeface="Times New Roman" pitchFamily="18" charset="0"/>
              </a:rPr>
              <a:t>PROPOSED ARCHITECTURE</a:t>
            </a:r>
          </a:p>
          <a:p>
            <a:r>
              <a:rPr lang="en-US" dirty="0" smtClean="0">
                <a:latin typeface="Times New Roman" pitchFamily="18" charset="0"/>
                <a:cs typeface="Times New Roman" pitchFamily="18" charset="0"/>
              </a:rPr>
              <a:t>HARDWARE  &amp;  SOFTWARE</a:t>
            </a:r>
          </a:p>
          <a:p>
            <a:r>
              <a:rPr lang="en-US" dirty="0" smtClean="0">
                <a:latin typeface="Times New Roman" pitchFamily="18" charset="0"/>
                <a:cs typeface="Times New Roman" pitchFamily="18" charset="0"/>
              </a:rPr>
              <a:t>APPLICATION</a:t>
            </a:r>
          </a:p>
          <a:p>
            <a:r>
              <a:rPr lang="en-US" dirty="0" smtClean="0">
                <a:latin typeface="Times New Roman" pitchFamily="18" charset="0"/>
                <a:cs typeface="Times New Roman" pitchFamily="18" charset="0"/>
              </a:rPr>
              <a:t>CONCLUSION</a:t>
            </a:r>
          </a:p>
          <a:p>
            <a:r>
              <a:rPr lang="en-US" dirty="0" smtClean="0">
                <a:latin typeface="Times New Roman" pitchFamily="18" charset="0"/>
                <a:cs typeface="Times New Roman" pitchFamily="18" charset="0"/>
              </a:rPr>
              <a:t>REFERENCE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0313" y="534573"/>
            <a:ext cx="3132589" cy="769441"/>
          </a:xfrm>
          <a:prstGeom prst="rect">
            <a:avLst/>
          </a:prstGeom>
          <a:noFill/>
        </p:spPr>
        <p:txBody>
          <a:bodyPr wrap="none" rtlCol="0">
            <a:spAutoFit/>
          </a:bodyPr>
          <a:lstStyle/>
          <a:p>
            <a:pPr algn="ctr"/>
            <a:r>
              <a:rPr lang="en-US" sz="4400" u="sng" dirty="0">
                <a:solidFill>
                  <a:srgbClr val="0070C0"/>
                </a:solidFill>
                <a:latin typeface="Times New Roman" panose="02020603050405020304" pitchFamily="18" charset="0"/>
                <a:cs typeface="Times New Roman" panose="02020603050405020304" pitchFamily="18" charset="0"/>
              </a:rPr>
              <a:t>ABSTRACT</a:t>
            </a:r>
            <a:endParaRPr lang="en-IN" sz="4400" u="sng" dirty="0"/>
          </a:p>
        </p:txBody>
      </p:sp>
      <p:sp>
        <p:nvSpPr>
          <p:cNvPr id="4" name="TextBox 3"/>
          <p:cNvSpPr txBox="1"/>
          <p:nvPr/>
        </p:nvSpPr>
        <p:spPr>
          <a:xfrm>
            <a:off x="520505" y="1983545"/>
            <a:ext cx="8904849" cy="378565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Chat bots typically provide a text-based user interface, allowing the user to type commands and receive text as well as text to speechresponse. Chat bots are usually stateful services, remembering previous commands in order to provide functionality. When chat bot technologyis integrated with popular web services it can be utilized securely by an even larger audience. </a:t>
            </a:r>
            <a:endParaRPr lang="en-IN" sz="2000" dirty="0" smtClean="0">
              <a:latin typeface="Times New Roman" panose="02020603050405020304" pitchFamily="18" charset="0"/>
              <a:cs typeface="Times New Roman" panose="02020603050405020304" pitchFamily="18" charset="0"/>
            </a:endParaRP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college enquiry chat bot will be built </a:t>
            </a:r>
            <a:r>
              <a:rPr lang="en-IN" sz="2000" dirty="0" smtClean="0">
                <a:latin typeface="Times New Roman" panose="02020603050405020304" pitchFamily="18" charset="0"/>
                <a:cs typeface="Times New Roman" panose="02020603050405020304" pitchFamily="18" charset="0"/>
              </a:rPr>
              <a:t>using artificial </a:t>
            </a:r>
            <a:r>
              <a:rPr lang="en-IN" sz="2000" dirty="0">
                <a:latin typeface="Times New Roman" panose="02020603050405020304" pitchFamily="18" charset="0"/>
                <a:cs typeface="Times New Roman" panose="02020603050405020304" pitchFamily="18" charset="0"/>
              </a:rPr>
              <a:t>algorithms that analyzes user’s queries and understand user’s message. This System will be a web application which provides answer to the query of the student very effectively. Students just have to put their query to the bot which is used for chatting. The system will use the artificial intelligence algorithms to give appropriate answers to the user.</a:t>
            </a:r>
          </a:p>
          <a:p>
            <a:endParaRPr lang="en-US" sz="2000" dirty="0"/>
          </a:p>
        </p:txBody>
      </p:sp>
    </p:spTree>
    <p:extLst>
      <p:ext uri="{BB962C8B-B14F-4D97-AF65-F5344CB8AC3E}">
        <p14:creationId xmlns="" xmlns:p14="http://schemas.microsoft.com/office/powerpoint/2010/main" val="2712194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08" y="970671"/>
            <a:ext cx="4445448" cy="769441"/>
          </a:xfrm>
          <a:prstGeom prst="rect">
            <a:avLst/>
          </a:prstGeom>
          <a:noFill/>
        </p:spPr>
        <p:txBody>
          <a:bodyPr wrap="none" rtlCol="0">
            <a:spAutoFit/>
          </a:bodyPr>
          <a:lstStyle/>
          <a:p>
            <a:r>
              <a:rPr lang="en-US" sz="4400" u="sng" dirty="0">
                <a:solidFill>
                  <a:srgbClr val="0070C0"/>
                </a:solidFill>
                <a:latin typeface="Times New Roman" panose="02020603050405020304" pitchFamily="18" charset="0"/>
                <a:cs typeface="Times New Roman" panose="02020603050405020304" pitchFamily="18" charset="0"/>
              </a:rPr>
              <a:t>INTRODUCTION</a:t>
            </a:r>
            <a:endParaRPr lang="en-IN" sz="4400" u="sng" dirty="0"/>
          </a:p>
        </p:txBody>
      </p:sp>
      <p:sp>
        <p:nvSpPr>
          <p:cNvPr id="7" name="TextBox 6"/>
          <p:cNvSpPr txBox="1"/>
          <p:nvPr/>
        </p:nvSpPr>
        <p:spPr>
          <a:xfrm>
            <a:off x="464234" y="2546251"/>
            <a:ext cx="8454683" cy="3785652"/>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chat bot (also known as a talk bot, Bot, chatterbox, Artificial Conversational Entity) is a computer program which conduct conversation via auditory or textual methods.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College Enquiry Chat Bot project will be built using artificial intelligence algorithms that will analyze user’s queries and understand user’s message.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system will be a web application which will provide answers to the queries of the students. Students will just have to select the category for the department queries and then ask the query to the bot that will be used for chatting.</a:t>
            </a:r>
          </a:p>
          <a:p>
            <a:pPr marL="342900" indent="-342900">
              <a:buFont typeface="Arial" panose="020B0604020202020204" pitchFamily="34" charset="0"/>
              <a:buChar char="•"/>
            </a:pPr>
            <a:endParaRPr lang="en-US" sz="2000" dirty="0"/>
          </a:p>
        </p:txBody>
      </p:sp>
    </p:spTree>
    <p:extLst>
      <p:ext uri="{BB962C8B-B14F-4D97-AF65-F5344CB8AC3E}">
        <p14:creationId xmlns="" xmlns:p14="http://schemas.microsoft.com/office/powerpoint/2010/main" val="63338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774" y="238991"/>
            <a:ext cx="3859133" cy="523220"/>
          </a:xfrm>
          <a:prstGeom prst="rect">
            <a:avLst/>
          </a:prstGeom>
          <a:noFill/>
        </p:spPr>
        <p:txBody>
          <a:bodyPr wrap="none" rtlCol="0">
            <a:spAutoFit/>
          </a:bodyPr>
          <a:lstStyle/>
          <a:p>
            <a:pPr algn="ctr"/>
            <a:r>
              <a:rPr lang="en-US" sz="2800" u="sng" dirty="0" smtClean="0">
                <a:latin typeface="Times New Roman" panose="02020603050405020304" pitchFamily="18" charset="0"/>
                <a:cs typeface="Times New Roman" panose="02020603050405020304" pitchFamily="18" charset="0"/>
              </a:rPr>
              <a:t>LITERATURE SURVEY</a:t>
            </a:r>
            <a:endParaRPr lang="en-IN" sz="2800" u="sng"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2081789602"/>
              </p:ext>
            </p:extLst>
          </p:nvPr>
        </p:nvGraphicFramePr>
        <p:xfrm>
          <a:off x="271053" y="1696390"/>
          <a:ext cx="7977909" cy="3624348"/>
        </p:xfrm>
        <a:graphic>
          <a:graphicData uri="http://schemas.openxmlformats.org/drawingml/2006/table">
            <a:tbl>
              <a:tblPr firstRow="1" bandRow="1">
                <a:tableStyleId>{5C22544A-7EE6-4342-B048-85BDC9FD1C3A}</a:tableStyleId>
              </a:tblPr>
              <a:tblGrid>
                <a:gridCol w="2659303"/>
                <a:gridCol w="2659303"/>
                <a:gridCol w="2659303"/>
              </a:tblGrid>
              <a:tr h="677487">
                <a:tc>
                  <a:txBody>
                    <a:bodyPr/>
                    <a:lstStyle/>
                    <a:p>
                      <a:pPr algn="ctr"/>
                      <a:r>
                        <a:rPr lang="en-US" dirty="0" smtClean="0"/>
                        <a:t>Topic Name</a:t>
                      </a:r>
                      <a:endParaRPr lang="en-IN" dirty="0">
                        <a:solidFill>
                          <a:schemeClr val="accent5">
                            <a:lumMod val="50000"/>
                          </a:schemeClr>
                        </a:solidFill>
                      </a:endParaRPr>
                    </a:p>
                  </a:txBody>
                  <a:tcPr/>
                </a:tc>
                <a:tc>
                  <a:txBody>
                    <a:bodyPr/>
                    <a:lstStyle/>
                    <a:p>
                      <a:pPr algn="ctr"/>
                      <a:r>
                        <a:rPr lang="en-US" dirty="0" smtClean="0"/>
                        <a:t>Publisher</a:t>
                      </a:r>
                      <a:endParaRPr lang="en-IN" dirty="0">
                        <a:solidFill>
                          <a:schemeClr val="accent5">
                            <a:lumMod val="50000"/>
                          </a:schemeClr>
                        </a:solidFill>
                      </a:endParaRPr>
                    </a:p>
                  </a:txBody>
                  <a:tcPr/>
                </a:tc>
                <a:tc>
                  <a:txBody>
                    <a:bodyPr/>
                    <a:lstStyle/>
                    <a:p>
                      <a:pPr algn="ctr"/>
                      <a:r>
                        <a:rPr lang="en-US" dirty="0" smtClean="0"/>
                        <a:t>Year</a:t>
                      </a:r>
                      <a:endParaRPr lang="en-IN" dirty="0">
                        <a:solidFill>
                          <a:schemeClr val="accent5">
                            <a:lumMod val="50000"/>
                          </a:schemeClr>
                        </a:solidFill>
                      </a:endParaRPr>
                    </a:p>
                  </a:txBody>
                  <a:tcPr/>
                </a:tc>
              </a:tr>
              <a:tr h="677487">
                <a:tc>
                  <a:txBody>
                    <a:bodyPr/>
                    <a:lstStyle/>
                    <a:p>
                      <a:r>
                        <a:rPr lang="en-US" dirty="0" smtClean="0"/>
                        <a:t>A semi automatic Intelligent</a:t>
                      </a:r>
                      <a:r>
                        <a:rPr lang="en-US" baseline="0" dirty="0" smtClean="0"/>
                        <a:t> </a:t>
                      </a:r>
                      <a:r>
                        <a:rPr lang="en-US" baseline="0" dirty="0" err="1" smtClean="0"/>
                        <a:t>chatbot</a:t>
                      </a:r>
                      <a:endParaRPr lang="en-IN" dirty="0"/>
                    </a:p>
                  </a:txBody>
                  <a:tcPr/>
                </a:tc>
                <a:tc>
                  <a:txBody>
                    <a:bodyPr/>
                    <a:lstStyle/>
                    <a:p>
                      <a:pPr algn="ctr"/>
                      <a:r>
                        <a:rPr lang="en-US" dirty="0" smtClean="0"/>
                        <a:t>Bibek Behera</a:t>
                      </a:r>
                      <a:endParaRPr lang="en-IN" dirty="0"/>
                    </a:p>
                  </a:txBody>
                  <a:tcPr/>
                </a:tc>
                <a:tc>
                  <a:txBody>
                    <a:bodyPr/>
                    <a:lstStyle/>
                    <a:p>
                      <a:pPr algn="ctr"/>
                      <a:r>
                        <a:rPr lang="en-US" dirty="0" smtClean="0"/>
                        <a:t>January</a:t>
                      </a:r>
                      <a:r>
                        <a:rPr lang="en-US" baseline="0" dirty="0" smtClean="0"/>
                        <a:t> 2007</a:t>
                      </a:r>
                      <a:endParaRPr lang="en-IN" dirty="0"/>
                    </a:p>
                  </a:txBody>
                  <a:tcPr/>
                </a:tc>
              </a:tr>
              <a:tr h="677487">
                <a:tc>
                  <a:txBody>
                    <a:bodyPr/>
                    <a:lstStyle/>
                    <a:p>
                      <a:r>
                        <a:rPr lang="en-US" dirty="0" smtClean="0"/>
                        <a:t>Chatbot Evaluation and Database</a:t>
                      </a:r>
                      <a:r>
                        <a:rPr lang="en-US" baseline="0" dirty="0" smtClean="0"/>
                        <a:t> Expansion via Crowdsourcing.</a:t>
                      </a:r>
                      <a:endParaRPr lang="en-IN" dirty="0"/>
                    </a:p>
                  </a:txBody>
                  <a:tcPr/>
                </a:tc>
                <a:tc>
                  <a:txBody>
                    <a:bodyPr/>
                    <a:lstStyle/>
                    <a:p>
                      <a:r>
                        <a:rPr lang="en-US" dirty="0" smtClean="0"/>
                        <a:t>Alan</a:t>
                      </a:r>
                      <a:r>
                        <a:rPr lang="en-US" baseline="0" dirty="0" smtClean="0"/>
                        <a:t> Black, Alexander </a:t>
                      </a:r>
                    </a:p>
                  </a:txBody>
                  <a:tcPr/>
                </a:tc>
                <a:tc>
                  <a:txBody>
                    <a:bodyPr/>
                    <a:lstStyle/>
                    <a:p>
                      <a:pPr algn="ctr"/>
                      <a:r>
                        <a:rPr lang="en-US" dirty="0" smtClean="0"/>
                        <a:t>2012</a:t>
                      </a:r>
                      <a:endParaRPr lang="en-IN" dirty="0"/>
                    </a:p>
                  </a:txBody>
                  <a:tcPr/>
                </a:tc>
              </a:tr>
              <a:tr h="677487">
                <a:tc>
                  <a:txBody>
                    <a:bodyPr/>
                    <a:lstStyle/>
                    <a:p>
                      <a:r>
                        <a:rPr lang="en-US" dirty="0" smtClean="0"/>
                        <a:t>Sanative</a:t>
                      </a:r>
                      <a:r>
                        <a:rPr lang="en-US" baseline="0" dirty="0" smtClean="0"/>
                        <a:t> Chatbot for Health Seekers</a:t>
                      </a:r>
                      <a:endParaRPr lang="en-IN" dirty="0"/>
                    </a:p>
                  </a:txBody>
                  <a:tcPr/>
                </a:tc>
                <a:tc>
                  <a:txBody>
                    <a:bodyPr/>
                    <a:lstStyle/>
                    <a:p>
                      <a:r>
                        <a:rPr lang="en-US" dirty="0" smtClean="0"/>
                        <a:t> V.Manoj</a:t>
                      </a:r>
                      <a:r>
                        <a:rPr lang="en-US" baseline="0" dirty="0" smtClean="0"/>
                        <a:t>kumar,</a:t>
                      </a:r>
                    </a:p>
                    <a:p>
                      <a:r>
                        <a:rPr lang="en-US" baseline="0" dirty="0" smtClean="0"/>
                        <a:t>M.Madhumitha</a:t>
                      </a:r>
                      <a:endParaRPr lang="en-IN" dirty="0"/>
                    </a:p>
                  </a:txBody>
                  <a:tcPr/>
                </a:tc>
                <a:tc>
                  <a:txBody>
                    <a:bodyPr/>
                    <a:lstStyle/>
                    <a:p>
                      <a:r>
                        <a:rPr lang="en-US" dirty="0" smtClean="0"/>
                        <a:t>       March 2016</a:t>
                      </a:r>
                      <a:endParaRPr lang="en-IN" dirty="0"/>
                    </a:p>
                  </a:txBody>
                  <a:tcPr/>
                </a:tc>
              </a:tr>
              <a:tr h="677487">
                <a:tc>
                  <a:txBody>
                    <a:bodyPr/>
                    <a:lstStyle/>
                    <a:p>
                      <a:r>
                        <a:rPr lang="en-US" dirty="0" smtClean="0"/>
                        <a:t>AI</a:t>
                      </a:r>
                      <a:r>
                        <a:rPr lang="en-US" baseline="0" dirty="0" smtClean="0"/>
                        <a:t> Based Chatbot</a:t>
                      </a:r>
                      <a:endParaRPr lang="en-IN" dirty="0"/>
                    </a:p>
                  </a:txBody>
                  <a:tcPr/>
                </a:tc>
                <a:tc>
                  <a:txBody>
                    <a:bodyPr/>
                    <a:lstStyle/>
                    <a:p>
                      <a:r>
                        <a:rPr lang="en-US" dirty="0" smtClean="0"/>
                        <a:t>Nikita Hatwar,</a:t>
                      </a:r>
                    </a:p>
                    <a:p>
                      <a:r>
                        <a:rPr lang="en-US" dirty="0" smtClean="0"/>
                        <a:t>Ashwini</a:t>
                      </a:r>
                      <a:r>
                        <a:rPr lang="en-US" baseline="0" dirty="0" smtClean="0"/>
                        <a:t> Patil</a:t>
                      </a:r>
                      <a:endParaRPr lang="en-IN" dirty="0"/>
                    </a:p>
                  </a:txBody>
                  <a:tcPr/>
                </a:tc>
                <a:tc>
                  <a:txBody>
                    <a:bodyPr/>
                    <a:lstStyle/>
                    <a:p>
                      <a:r>
                        <a:rPr lang="en-US" dirty="0" smtClean="0"/>
                        <a:t>       March-April 2016</a:t>
                      </a:r>
                      <a:endParaRPr lang="en-IN" dirty="0"/>
                    </a:p>
                  </a:txBody>
                  <a:tcPr/>
                </a:tc>
              </a:tr>
            </a:tbl>
          </a:graphicData>
        </a:graphic>
      </p:graphicFrame>
    </p:spTree>
    <p:extLst>
      <p:ext uri="{BB962C8B-B14F-4D97-AF65-F5344CB8AC3E}">
        <p14:creationId xmlns="" xmlns:p14="http://schemas.microsoft.com/office/powerpoint/2010/main" val="2022862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graphicFrame>
        <p:nvGraphicFramePr>
          <p:cNvPr id="5" name="Content Placeholder 4"/>
          <p:cNvGraphicFramePr>
            <a:graphicFrameLocks noGrp="1"/>
          </p:cNvGraphicFramePr>
          <p:nvPr>
            <p:ph idx="1"/>
          </p:nvPr>
        </p:nvGraphicFramePr>
        <p:xfrm>
          <a:off x="638106" y="1461936"/>
          <a:ext cx="10400955" cy="5217160"/>
        </p:xfrm>
        <a:graphic>
          <a:graphicData uri="http://schemas.openxmlformats.org/drawingml/2006/table">
            <a:tbl>
              <a:tblPr firstRow="1" bandRow="1">
                <a:tableStyleId>{5C22544A-7EE6-4342-B048-85BDC9FD1C3A}</a:tableStyleId>
              </a:tblPr>
              <a:tblGrid>
                <a:gridCol w="832885"/>
                <a:gridCol w="2696693"/>
                <a:gridCol w="1764789"/>
                <a:gridCol w="1594761"/>
                <a:gridCol w="3511827"/>
              </a:tblGrid>
              <a:tr h="370840">
                <a:tc>
                  <a:txBody>
                    <a:bodyPr/>
                    <a:lstStyle/>
                    <a:p>
                      <a:r>
                        <a:rPr lang="en-US" dirty="0" smtClean="0"/>
                        <a:t>Sr.no</a:t>
                      </a:r>
                      <a:endParaRPr lang="en-IN" dirty="0"/>
                    </a:p>
                  </a:txBody>
                  <a:tcPr/>
                </a:tc>
                <a:tc>
                  <a:txBody>
                    <a:bodyPr/>
                    <a:lstStyle/>
                    <a:p>
                      <a:pPr algn="ctr"/>
                      <a:r>
                        <a:rPr lang="en-US" dirty="0" smtClean="0"/>
                        <a:t>Topic Name</a:t>
                      </a:r>
                      <a:endParaRPr lang="en-IN" dirty="0">
                        <a:solidFill>
                          <a:schemeClr val="accent5">
                            <a:lumMod val="50000"/>
                          </a:schemeClr>
                        </a:solidFill>
                      </a:endParaRPr>
                    </a:p>
                  </a:txBody>
                  <a:tcPr/>
                </a:tc>
                <a:tc>
                  <a:txBody>
                    <a:bodyPr/>
                    <a:lstStyle/>
                    <a:p>
                      <a:pPr algn="ctr"/>
                      <a:r>
                        <a:rPr lang="en-US" dirty="0" smtClean="0"/>
                        <a:t>Publisher</a:t>
                      </a:r>
                      <a:endParaRPr lang="en-IN" dirty="0">
                        <a:solidFill>
                          <a:schemeClr val="accent5">
                            <a:lumMod val="50000"/>
                          </a:schemeClr>
                        </a:solidFill>
                      </a:endParaRPr>
                    </a:p>
                  </a:txBody>
                  <a:tcPr/>
                </a:tc>
                <a:tc>
                  <a:txBody>
                    <a:bodyPr/>
                    <a:lstStyle/>
                    <a:p>
                      <a:pPr algn="ctr"/>
                      <a:r>
                        <a:rPr lang="en-US" dirty="0" smtClean="0"/>
                        <a:t>Year</a:t>
                      </a:r>
                      <a:endParaRPr lang="en-IN" dirty="0">
                        <a:solidFill>
                          <a:schemeClr val="accent5">
                            <a:lumMod val="50000"/>
                          </a:schemeClr>
                        </a:solidFill>
                      </a:endParaRPr>
                    </a:p>
                  </a:txBody>
                  <a:tcPr/>
                </a:tc>
                <a:tc>
                  <a:txBody>
                    <a:bodyPr/>
                    <a:lstStyle/>
                    <a:p>
                      <a:r>
                        <a:rPr lang="en-US" dirty="0" smtClean="0"/>
                        <a:t>Proposed  Work</a:t>
                      </a:r>
                      <a:endParaRPr lang="en-IN" dirty="0"/>
                    </a:p>
                  </a:txBody>
                  <a:tcPr/>
                </a:tc>
              </a:tr>
              <a:tr h="370840">
                <a:tc>
                  <a:txBody>
                    <a:bodyPr/>
                    <a:lstStyle/>
                    <a:p>
                      <a:r>
                        <a:rPr lang="en-US" dirty="0" smtClean="0"/>
                        <a:t>1</a:t>
                      </a:r>
                      <a:endParaRPr lang="en-IN" dirty="0"/>
                    </a:p>
                  </a:txBody>
                  <a:tcPr/>
                </a:tc>
                <a:tc>
                  <a:txBody>
                    <a:bodyPr/>
                    <a:lstStyle/>
                    <a:p>
                      <a:r>
                        <a:rPr lang="en-US" dirty="0" smtClean="0"/>
                        <a:t>A semi automatic Intelligent</a:t>
                      </a:r>
                      <a:r>
                        <a:rPr lang="en-US" baseline="0" dirty="0" smtClean="0"/>
                        <a:t> chatbot</a:t>
                      </a:r>
                      <a:endParaRPr lang="en-IN" dirty="0"/>
                    </a:p>
                  </a:txBody>
                  <a:tcPr/>
                </a:tc>
                <a:tc>
                  <a:txBody>
                    <a:bodyPr/>
                    <a:lstStyle/>
                    <a:p>
                      <a:pPr algn="ctr"/>
                      <a:r>
                        <a:rPr lang="en-US" dirty="0" smtClean="0"/>
                        <a:t>Bibek Behera</a:t>
                      </a:r>
                      <a:endParaRPr lang="en-IN" dirty="0"/>
                    </a:p>
                  </a:txBody>
                  <a:tcPr/>
                </a:tc>
                <a:tc>
                  <a:txBody>
                    <a:bodyPr/>
                    <a:lstStyle/>
                    <a:p>
                      <a:pPr algn="ctr"/>
                      <a:r>
                        <a:rPr lang="en-US" dirty="0" smtClean="0"/>
                        <a:t>January</a:t>
                      </a:r>
                      <a:r>
                        <a:rPr lang="en-US" baseline="0" dirty="0" smtClean="0"/>
                        <a:t> 2007</a:t>
                      </a:r>
                      <a:endParaRPr lang="en-IN" dirty="0"/>
                    </a:p>
                  </a:txBody>
                  <a:tcPr/>
                </a:tc>
                <a:tc>
                  <a:txBody>
                    <a:bodyPr/>
                    <a:lstStyle/>
                    <a:p>
                      <a:r>
                        <a:rPr lang="en-US" dirty="0" smtClean="0"/>
                        <a:t>In the semi</a:t>
                      </a:r>
                      <a:r>
                        <a:rPr lang="en-US" baseline="0" dirty="0" smtClean="0"/>
                        <a:t> automatic intelligent chatbot is used for the purpose of </a:t>
                      </a:r>
                      <a:r>
                        <a:rPr lang="en-IN" sz="1800" kern="1200" baseline="0" dirty="0" smtClean="0">
                          <a:solidFill>
                            <a:schemeClr val="dk1"/>
                          </a:solidFill>
                          <a:latin typeface="+mn-lt"/>
                          <a:ea typeface="+mn-ea"/>
                          <a:cs typeface="+mn-cs"/>
                        </a:rPr>
                        <a:t>novelty lies in the way we define our system as not merely a response generator but an intelligent interface to a response generator. Then we try to bring counting as a way to avoid repetitions.</a:t>
                      </a:r>
                      <a:endParaRPr lang="en-IN" dirty="0"/>
                    </a:p>
                  </a:txBody>
                  <a:tcPr/>
                </a:tc>
              </a:tr>
              <a:tr h="370840">
                <a:tc>
                  <a:txBody>
                    <a:bodyPr/>
                    <a:lstStyle/>
                    <a:p>
                      <a:r>
                        <a:rPr lang="en-US" dirty="0" smtClean="0"/>
                        <a:t>2</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Chatbot Evaluation and Database</a:t>
                      </a:r>
                      <a:r>
                        <a:rPr lang="en-US" baseline="0" dirty="0" smtClean="0"/>
                        <a:t> Expansion via Crowdsourcing.</a:t>
                      </a:r>
                      <a:endParaRPr lang="en-IN" dirty="0" smtClean="0"/>
                    </a:p>
                    <a:p>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Alan</a:t>
                      </a:r>
                      <a:r>
                        <a:rPr lang="en-US" baseline="0" dirty="0" smtClean="0"/>
                        <a:t> Black, Alexander </a:t>
                      </a:r>
                    </a:p>
                    <a:p>
                      <a:pPr algn="ctr"/>
                      <a:endParaRPr lang="en-IN" dirty="0"/>
                    </a:p>
                  </a:txBody>
                  <a:tcPr/>
                </a:tc>
                <a:tc>
                  <a:txBody>
                    <a:bodyPr/>
                    <a:lstStyle/>
                    <a:p>
                      <a:pPr algn="ctr"/>
                      <a:r>
                        <a:rPr lang="en-US" dirty="0" smtClean="0"/>
                        <a:t>2012</a:t>
                      </a:r>
                      <a:endParaRPr lang="en-IN" dirty="0"/>
                    </a:p>
                  </a:txBody>
                  <a:tcPr/>
                </a:tc>
                <a:tc>
                  <a:txBody>
                    <a:bodyPr/>
                    <a:lstStyle/>
                    <a:p>
                      <a:r>
                        <a:rPr lang="en-IN" sz="1800" kern="1200" baseline="0" dirty="0" smtClean="0">
                          <a:solidFill>
                            <a:schemeClr val="dk1"/>
                          </a:solidFill>
                          <a:latin typeface="+mn-lt"/>
                          <a:ea typeface="+mn-ea"/>
                          <a:cs typeface="+mn-cs"/>
                        </a:rPr>
                        <a:t> In the Chatbot Evalution and Database Expansion via Crowdsourcing using the suitable designed crowdsourcing tasks, we can expand TickTock’s database with more targeted response pairs.</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 (CONT..):</a:t>
            </a:r>
            <a:endParaRPr lang="en-IN" dirty="0"/>
          </a:p>
        </p:txBody>
      </p:sp>
      <p:graphicFrame>
        <p:nvGraphicFramePr>
          <p:cNvPr id="4" name="Content Placeholder 3"/>
          <p:cNvGraphicFramePr>
            <a:graphicFrameLocks noGrp="1"/>
          </p:cNvGraphicFramePr>
          <p:nvPr>
            <p:ph idx="1"/>
          </p:nvPr>
        </p:nvGraphicFramePr>
        <p:xfrm>
          <a:off x="397565" y="1183640"/>
          <a:ext cx="10416209" cy="5217160"/>
        </p:xfrm>
        <a:graphic>
          <a:graphicData uri="http://schemas.openxmlformats.org/drawingml/2006/table">
            <a:tbl>
              <a:tblPr firstRow="1" bandRow="1">
                <a:tableStyleId>{5C22544A-7EE6-4342-B048-85BDC9FD1C3A}</a:tableStyleId>
              </a:tblPr>
              <a:tblGrid>
                <a:gridCol w="808382"/>
                <a:gridCol w="2120347"/>
                <a:gridCol w="1948070"/>
                <a:gridCol w="1417983"/>
                <a:gridCol w="4121427"/>
              </a:tblGrid>
              <a:tr h="370840">
                <a:tc>
                  <a:txBody>
                    <a:bodyPr/>
                    <a:lstStyle/>
                    <a:p>
                      <a:r>
                        <a:rPr lang="en-US" dirty="0" smtClean="0"/>
                        <a:t>Sr.no</a:t>
                      </a:r>
                      <a:endParaRPr lang="en-IN" dirty="0"/>
                    </a:p>
                  </a:txBody>
                  <a:tcPr/>
                </a:tc>
                <a:tc>
                  <a:txBody>
                    <a:bodyPr/>
                    <a:lstStyle/>
                    <a:p>
                      <a:pPr algn="ctr"/>
                      <a:r>
                        <a:rPr lang="en-US" dirty="0" smtClean="0"/>
                        <a:t>Topic Name</a:t>
                      </a:r>
                      <a:endParaRPr lang="en-IN" dirty="0">
                        <a:solidFill>
                          <a:schemeClr val="accent5">
                            <a:lumMod val="50000"/>
                          </a:schemeClr>
                        </a:solidFill>
                      </a:endParaRPr>
                    </a:p>
                  </a:txBody>
                  <a:tcPr/>
                </a:tc>
                <a:tc>
                  <a:txBody>
                    <a:bodyPr/>
                    <a:lstStyle/>
                    <a:p>
                      <a:pPr algn="ctr"/>
                      <a:r>
                        <a:rPr lang="en-US" dirty="0" smtClean="0"/>
                        <a:t>Publisher</a:t>
                      </a:r>
                      <a:endParaRPr lang="en-IN" dirty="0">
                        <a:solidFill>
                          <a:schemeClr val="accent5">
                            <a:lumMod val="50000"/>
                          </a:schemeClr>
                        </a:solidFill>
                      </a:endParaRPr>
                    </a:p>
                  </a:txBody>
                  <a:tcPr/>
                </a:tc>
                <a:tc>
                  <a:txBody>
                    <a:bodyPr/>
                    <a:lstStyle/>
                    <a:p>
                      <a:pPr algn="ctr"/>
                      <a:r>
                        <a:rPr lang="en-US" dirty="0" smtClean="0"/>
                        <a:t>Year</a:t>
                      </a:r>
                      <a:endParaRPr lang="en-IN" dirty="0">
                        <a:solidFill>
                          <a:schemeClr val="accent5">
                            <a:lumMod val="50000"/>
                          </a:schemeClr>
                        </a:solidFill>
                      </a:endParaRPr>
                    </a:p>
                  </a:txBody>
                  <a:tcPr/>
                </a:tc>
                <a:tc>
                  <a:txBody>
                    <a:bodyPr/>
                    <a:lstStyle/>
                    <a:p>
                      <a:r>
                        <a:rPr lang="en-US" dirty="0" smtClean="0"/>
                        <a:t>Proposed  Work</a:t>
                      </a:r>
                      <a:endParaRPr lang="en-IN" dirty="0"/>
                    </a:p>
                  </a:txBody>
                  <a:tcPr/>
                </a:tc>
              </a:tr>
              <a:tr h="370840">
                <a:tc>
                  <a:txBody>
                    <a:bodyPr/>
                    <a:lstStyle/>
                    <a:p>
                      <a:r>
                        <a:rPr lang="en-US" dirty="0" smtClean="0"/>
                        <a:t>3</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Sanative</a:t>
                      </a:r>
                      <a:r>
                        <a:rPr lang="en-US" baseline="0" dirty="0" smtClean="0"/>
                        <a:t> Chatbot for Health Seekers</a:t>
                      </a:r>
                      <a:endParaRPr lang="en-IN" dirty="0" smtClean="0"/>
                    </a:p>
                    <a:p>
                      <a:pPr algn="ctr"/>
                      <a:endParaRPr lang="en-IN" dirty="0">
                        <a:solidFill>
                          <a:schemeClr val="accent5">
                            <a:lumMod val="50000"/>
                          </a:schemeClr>
                        </a:solidFill>
                      </a:endParaRPr>
                    </a:p>
                  </a:txBody>
                  <a:tcPr/>
                </a:tc>
                <a:tc>
                  <a:txBody>
                    <a:bodyPr/>
                    <a:lstStyle/>
                    <a:p>
                      <a:r>
                        <a:rPr lang="en-US" dirty="0" smtClean="0"/>
                        <a:t>V.Manoj</a:t>
                      </a:r>
                      <a:r>
                        <a:rPr lang="en-US" baseline="0" dirty="0" smtClean="0"/>
                        <a:t>kumar,</a:t>
                      </a:r>
                    </a:p>
                    <a:p>
                      <a:r>
                        <a:rPr lang="en-US" baseline="0" dirty="0" smtClean="0"/>
                        <a:t>M.Madhumitha</a:t>
                      </a:r>
                      <a:endParaRPr lang="en-IN" dirty="0" smtClean="0"/>
                    </a:p>
                    <a:p>
                      <a:pPr algn="ctr"/>
                      <a:endParaRPr lang="en-IN" dirty="0">
                        <a:solidFill>
                          <a:schemeClr val="accent5">
                            <a:lumMod val="50000"/>
                          </a:schemeClr>
                        </a:solidFill>
                      </a:endParaRPr>
                    </a:p>
                  </a:txBody>
                  <a:tcPr/>
                </a:tc>
                <a:tc>
                  <a:txBody>
                    <a:bodyPr/>
                    <a:lstStyle/>
                    <a:p>
                      <a:pPr algn="ctr"/>
                      <a:r>
                        <a:rPr lang="en-US" dirty="0" smtClean="0"/>
                        <a:t> March 2016</a:t>
                      </a:r>
                      <a:endParaRPr lang="en-IN" dirty="0">
                        <a:solidFill>
                          <a:schemeClr val="accent5">
                            <a:lumMod val="50000"/>
                          </a:schemeClr>
                        </a:solidFill>
                      </a:endParaRPr>
                    </a:p>
                  </a:txBody>
                  <a:tcPr/>
                </a:tc>
                <a:tc>
                  <a:txBody>
                    <a:bodyPr/>
                    <a:lstStyle/>
                    <a:p>
                      <a:r>
                        <a:rPr lang="en-US" dirty="0" smtClean="0"/>
                        <a:t>We</a:t>
                      </a:r>
                      <a:r>
                        <a:rPr lang="en-US" baseline="0" dirty="0" smtClean="0"/>
                        <a:t> are using this chatbot for the purpose of </a:t>
                      </a:r>
                      <a:r>
                        <a:rPr lang="en-IN" sz="1800" b="1" kern="1200" baseline="0" dirty="0" smtClean="0">
                          <a:solidFill>
                            <a:schemeClr val="dk1"/>
                          </a:solidFill>
                          <a:latin typeface="+mn-lt"/>
                          <a:ea typeface="+mn-ea"/>
                          <a:cs typeface="+mn-cs"/>
                        </a:rPr>
                        <a:t>seek knowledge or information from internet that concern with health through online healthcare services.So the people are facing the vocabulary gap between the health providers by proving instant replies to the questions posted by patients.</a:t>
                      </a:r>
                      <a:endParaRPr lang="en-IN" dirty="0"/>
                    </a:p>
                  </a:txBody>
                  <a:tcPr/>
                </a:tc>
              </a:tr>
              <a:tr h="370840">
                <a:tc>
                  <a:txBody>
                    <a:bodyPr/>
                    <a:lstStyle/>
                    <a:p>
                      <a:r>
                        <a:rPr lang="en-US" dirty="0" smtClean="0"/>
                        <a:t>4</a:t>
                      </a:r>
                      <a:endParaRPr lang="en-IN"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AI</a:t>
                      </a:r>
                      <a:r>
                        <a:rPr lang="en-US" baseline="0" dirty="0" smtClean="0"/>
                        <a:t> Based Chatbot</a:t>
                      </a:r>
                      <a:endParaRPr lang="en-IN" dirty="0" smtClean="0"/>
                    </a:p>
                    <a:p>
                      <a:pPr algn="ctr"/>
                      <a:endParaRPr lang="en-IN" dirty="0">
                        <a:solidFill>
                          <a:schemeClr val="accent5">
                            <a:lumMod val="50000"/>
                          </a:schemeClr>
                        </a:solidFill>
                      </a:endParaRPr>
                    </a:p>
                  </a:txBody>
                  <a:tcPr/>
                </a:tc>
                <a:tc>
                  <a:txBody>
                    <a:bodyPr/>
                    <a:lstStyle/>
                    <a:p>
                      <a:r>
                        <a:rPr lang="en-US" dirty="0" smtClean="0"/>
                        <a:t>Nikita Hatwar,</a:t>
                      </a:r>
                    </a:p>
                    <a:p>
                      <a:r>
                        <a:rPr lang="en-US" dirty="0" smtClean="0"/>
                        <a:t>Ashwini</a:t>
                      </a:r>
                      <a:r>
                        <a:rPr lang="en-US" baseline="0" dirty="0" smtClean="0"/>
                        <a:t> Patil</a:t>
                      </a:r>
                      <a:endParaRPr lang="en-IN" dirty="0" smtClean="0"/>
                    </a:p>
                    <a:p>
                      <a:pPr algn="ctr"/>
                      <a:endParaRPr lang="en-IN" dirty="0">
                        <a:solidFill>
                          <a:schemeClr val="accent5">
                            <a:lumMod val="50000"/>
                          </a:schemeClr>
                        </a:solidFill>
                      </a:endParaRPr>
                    </a:p>
                  </a:txBody>
                  <a:tcPr/>
                </a:tc>
                <a:tc>
                  <a:txBody>
                    <a:bodyPr/>
                    <a:lstStyle/>
                    <a:p>
                      <a:r>
                        <a:rPr lang="en-US" dirty="0" smtClean="0"/>
                        <a:t>March-April 2016</a:t>
                      </a:r>
                      <a:endParaRPr lang="en-IN" dirty="0"/>
                    </a:p>
                  </a:txBody>
                  <a:tcPr/>
                </a:tc>
                <a:tc>
                  <a:txBody>
                    <a:bodyPr/>
                    <a:lstStyle/>
                    <a:p>
                      <a:r>
                        <a:rPr lang="en-US" dirty="0" smtClean="0"/>
                        <a:t>In this chatbot is used for the </a:t>
                      </a:r>
                      <a:r>
                        <a:rPr lang="en-IN" sz="1800" kern="1200" baseline="0" dirty="0" smtClean="0">
                          <a:solidFill>
                            <a:schemeClr val="dk1"/>
                          </a:solidFill>
                          <a:latin typeface="+mn-lt"/>
                          <a:ea typeface="+mn-ea"/>
                          <a:cs typeface="+mn-cs"/>
                        </a:rPr>
                        <a:t>A chatbot is software that is used to interact between a computer and a human in natural language. Naturally, it can extend daily life, such as help desk tools, automatic telephone answering systems, to aid in education, business and e-commerce.</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6" y="770709"/>
            <a:ext cx="1476103" cy="365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a:t>
            </a:r>
            <a:endParaRPr lang="en-IN" dirty="0">
              <a:solidFill>
                <a:schemeClr val="tx1"/>
              </a:solidFill>
            </a:endParaRPr>
          </a:p>
        </p:txBody>
      </p:sp>
      <p:sp>
        <p:nvSpPr>
          <p:cNvPr id="3" name="Rectangle 2"/>
          <p:cNvSpPr/>
          <p:nvPr/>
        </p:nvSpPr>
        <p:spPr>
          <a:xfrm>
            <a:off x="2599508" y="522514"/>
            <a:ext cx="1946366" cy="718457"/>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understanding  output</a:t>
            </a:r>
            <a:endParaRPr lang="en-IN" dirty="0">
              <a:solidFill>
                <a:schemeClr val="tx1"/>
              </a:solidFill>
            </a:endParaRPr>
          </a:p>
        </p:txBody>
      </p:sp>
      <p:sp>
        <p:nvSpPr>
          <p:cNvPr id="4" name="Rectangle 3"/>
          <p:cNvSpPr/>
          <p:nvPr/>
        </p:nvSpPr>
        <p:spPr>
          <a:xfrm>
            <a:off x="5225143" y="378823"/>
            <a:ext cx="2103120" cy="103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Sentiment Analysis output</a:t>
            </a:r>
            <a:endParaRPr lang="en-IN" dirty="0">
              <a:solidFill>
                <a:schemeClr val="tx1"/>
              </a:solidFill>
            </a:endParaRPr>
          </a:p>
        </p:txBody>
      </p:sp>
      <p:sp>
        <p:nvSpPr>
          <p:cNvPr id="5" name="Rectangle 4"/>
          <p:cNvSpPr/>
          <p:nvPr/>
        </p:nvSpPr>
        <p:spPr>
          <a:xfrm>
            <a:off x="7511143" y="627018"/>
            <a:ext cx="1985554" cy="378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Context</a:t>
            </a:r>
            <a:endParaRPr lang="en-IN" dirty="0">
              <a:solidFill>
                <a:schemeClr val="tx1"/>
              </a:solidFill>
            </a:endParaRPr>
          </a:p>
        </p:txBody>
      </p:sp>
      <p:sp>
        <p:nvSpPr>
          <p:cNvPr id="6" name="Can 5"/>
          <p:cNvSpPr/>
          <p:nvPr/>
        </p:nvSpPr>
        <p:spPr>
          <a:xfrm>
            <a:off x="1097280" y="2677885"/>
            <a:ext cx="679269" cy="522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an 6"/>
          <p:cNvSpPr/>
          <p:nvPr/>
        </p:nvSpPr>
        <p:spPr>
          <a:xfrm>
            <a:off x="1972492" y="2704011"/>
            <a:ext cx="627018" cy="522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an 7"/>
          <p:cNvSpPr/>
          <p:nvPr/>
        </p:nvSpPr>
        <p:spPr>
          <a:xfrm>
            <a:off x="2808514" y="2690949"/>
            <a:ext cx="627017" cy="5486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an 8"/>
          <p:cNvSpPr/>
          <p:nvPr/>
        </p:nvSpPr>
        <p:spPr>
          <a:xfrm>
            <a:off x="3735978" y="2717074"/>
            <a:ext cx="640080" cy="522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an 9"/>
          <p:cNvSpPr/>
          <p:nvPr/>
        </p:nvSpPr>
        <p:spPr>
          <a:xfrm>
            <a:off x="4637314" y="2730137"/>
            <a:ext cx="613955" cy="535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953589" y="2233747"/>
            <a:ext cx="4885508" cy="1175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625634" y="3553097"/>
            <a:ext cx="1084217"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Answer candidate</a:t>
            </a:r>
            <a:endParaRPr lang="en-IN" sz="1200" dirty="0">
              <a:solidFill>
                <a:schemeClr val="tx1"/>
              </a:solidFill>
            </a:endParaRPr>
          </a:p>
        </p:txBody>
      </p:sp>
      <p:sp>
        <p:nvSpPr>
          <p:cNvPr id="14" name="Rectangle 13"/>
          <p:cNvSpPr/>
          <p:nvPr/>
        </p:nvSpPr>
        <p:spPr>
          <a:xfrm>
            <a:off x="3291840" y="4101737"/>
            <a:ext cx="4950822" cy="339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 Ranking</a:t>
            </a:r>
            <a:endParaRPr lang="en-IN" dirty="0">
              <a:solidFill>
                <a:schemeClr val="tx1"/>
              </a:solidFill>
            </a:endParaRPr>
          </a:p>
        </p:txBody>
      </p:sp>
      <p:sp>
        <p:nvSpPr>
          <p:cNvPr id="15" name="Rectangle 14"/>
          <p:cNvSpPr/>
          <p:nvPr/>
        </p:nvSpPr>
        <p:spPr>
          <a:xfrm>
            <a:off x="4467497" y="4728755"/>
            <a:ext cx="2076994" cy="3396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personalization</a:t>
            </a:r>
            <a:endParaRPr lang="en-IN" dirty="0">
              <a:solidFill>
                <a:schemeClr val="tx1"/>
              </a:solidFill>
            </a:endParaRPr>
          </a:p>
        </p:txBody>
      </p:sp>
      <p:sp>
        <p:nvSpPr>
          <p:cNvPr id="16" name="Rectangle 15"/>
          <p:cNvSpPr/>
          <p:nvPr/>
        </p:nvSpPr>
        <p:spPr>
          <a:xfrm>
            <a:off x="4519749" y="5277394"/>
            <a:ext cx="2090057" cy="339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Answer</a:t>
            </a:r>
            <a:endParaRPr lang="en-IN" dirty="0">
              <a:solidFill>
                <a:schemeClr val="tx1"/>
              </a:solidFill>
            </a:endParaRPr>
          </a:p>
        </p:txBody>
      </p:sp>
      <p:cxnSp>
        <p:nvCxnSpPr>
          <p:cNvPr id="18" name="Straight Connector 17"/>
          <p:cNvCxnSpPr/>
          <p:nvPr/>
        </p:nvCxnSpPr>
        <p:spPr>
          <a:xfrm flipV="1">
            <a:off x="796834" y="1737360"/>
            <a:ext cx="5708468" cy="13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2"/>
          </p:cNvCxnSpPr>
          <p:nvPr/>
        </p:nvCxnSpPr>
        <p:spPr>
          <a:xfrm rot="16200000" flipH="1">
            <a:off x="3314699" y="1498962"/>
            <a:ext cx="535578" cy="1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6" idx="1"/>
          </p:cNvCxnSpPr>
          <p:nvPr/>
        </p:nvCxnSpPr>
        <p:spPr>
          <a:xfrm rot="16200000" flipH="1">
            <a:off x="973184" y="2214153"/>
            <a:ext cx="914399" cy="13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0"/>
          </p:cNvCxnSpPr>
          <p:nvPr/>
        </p:nvCxnSpPr>
        <p:spPr>
          <a:xfrm rot="16200000" flipH="1">
            <a:off x="1743892" y="2292531"/>
            <a:ext cx="1071154" cy="13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2547260" y="2299066"/>
            <a:ext cx="1188718" cy="13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9" idx="0"/>
          </p:cNvCxnSpPr>
          <p:nvPr/>
        </p:nvCxnSpPr>
        <p:spPr>
          <a:xfrm rot="16200000" flipH="1">
            <a:off x="3464923" y="2256607"/>
            <a:ext cx="1136469" cy="4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4330337" y="2370909"/>
            <a:ext cx="1280160" cy="3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3" idx="0"/>
          </p:cNvCxnSpPr>
          <p:nvPr/>
        </p:nvCxnSpPr>
        <p:spPr>
          <a:xfrm rot="5400000">
            <a:off x="3073038" y="3451860"/>
            <a:ext cx="195943" cy="6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6200000" flipH="1">
            <a:off x="3481251" y="4003765"/>
            <a:ext cx="182880" cy="1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p:cNvCxnSpPr>
          <p:nvPr/>
        </p:nvCxnSpPr>
        <p:spPr>
          <a:xfrm rot="16200000" flipH="1">
            <a:off x="5594169" y="4614454"/>
            <a:ext cx="352697" cy="6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rot="16200000" flipH="1">
            <a:off x="5339443" y="5234940"/>
            <a:ext cx="339634" cy="6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16200000" flipH="1">
            <a:off x="5447211" y="2756263"/>
            <a:ext cx="2704012" cy="39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6433460" y="2553789"/>
            <a:ext cx="3095893"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4320" y="0"/>
            <a:ext cx="4219304" cy="369332"/>
          </a:xfrm>
          <a:prstGeom prst="rect">
            <a:avLst/>
          </a:prstGeom>
          <a:noFill/>
        </p:spPr>
        <p:txBody>
          <a:bodyPr wrap="square" rtlCol="0">
            <a:spAutoFit/>
          </a:bodyPr>
          <a:lstStyle/>
          <a:p>
            <a:r>
              <a:rPr lang="en-US" dirty="0" smtClean="0">
                <a:solidFill>
                  <a:schemeClr val="accent5"/>
                </a:solidFill>
                <a:latin typeface="Times New Roman" pitchFamily="18" charset="0"/>
                <a:cs typeface="Times New Roman" pitchFamily="18" charset="0"/>
              </a:rPr>
              <a:t>Chatbot  Architecture in progress </a:t>
            </a:r>
            <a:endParaRPr lang="en-IN" dirty="0">
              <a:solidFill>
                <a:schemeClr val="accent5"/>
              </a:solidFill>
              <a:latin typeface="Times New Roman" pitchFamily="18" charset="0"/>
              <a:cs typeface="Times New Roman" pitchFamily="18" charset="0"/>
            </a:endParaRPr>
          </a:p>
        </p:txBody>
      </p:sp>
      <p:cxnSp>
        <p:nvCxnSpPr>
          <p:cNvPr id="56" name="Straight Arrow Connector 55"/>
          <p:cNvCxnSpPr/>
          <p:nvPr/>
        </p:nvCxnSpPr>
        <p:spPr>
          <a:xfrm flipV="1">
            <a:off x="1750422" y="966651"/>
            <a:ext cx="94052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3"/>
            <a:endCxn id="4" idx="1"/>
          </p:cNvCxnSpPr>
          <p:nvPr/>
        </p:nvCxnSpPr>
        <p:spPr>
          <a:xfrm>
            <a:off x="4545874" y="881743"/>
            <a:ext cx="679269" cy="13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5545" y="187036"/>
            <a:ext cx="3741730" cy="584775"/>
          </a:xfrm>
          <a:prstGeom prst="rect">
            <a:avLst/>
          </a:prstGeom>
          <a:noFill/>
        </p:spPr>
        <p:txBody>
          <a:bodyPr wrap="none" rtlCol="0">
            <a:spAutoFit/>
          </a:bodyPr>
          <a:lstStyle/>
          <a:p>
            <a:r>
              <a:rPr lang="en-US" sz="3200" u="sng" dirty="0" smtClean="0">
                <a:solidFill>
                  <a:srgbClr val="00B050"/>
                </a:solidFill>
                <a:latin typeface="Times New Roman" panose="02020603050405020304" pitchFamily="18" charset="0"/>
                <a:cs typeface="Times New Roman" panose="02020603050405020304" pitchFamily="18" charset="0"/>
              </a:rPr>
              <a:t>Hardware &amp; software</a:t>
            </a:r>
            <a:endParaRPr lang="en-IN" sz="3200" u="sng"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07819" y="1070263"/>
            <a:ext cx="2951834" cy="400110"/>
          </a:xfrm>
          <a:prstGeom prst="rect">
            <a:avLst/>
          </a:prstGeom>
          <a:noFill/>
        </p:spPr>
        <p:txBody>
          <a:bodyPr wrap="none" rtlCol="0">
            <a:spAutoFit/>
          </a:bodyPr>
          <a:lstStyle/>
          <a:p>
            <a:r>
              <a:rPr lang="en-US" sz="2000" b="1" u="sng" dirty="0" smtClean="0">
                <a:latin typeface="Times New Roman" panose="02020603050405020304" pitchFamily="18" charset="0"/>
                <a:cs typeface="Times New Roman" panose="02020603050405020304" pitchFamily="18" charset="0"/>
              </a:rPr>
              <a:t>Hardware Requirement :</a:t>
            </a:r>
            <a:endParaRPr lang="en-IN" sz="20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8368" y="1562588"/>
            <a:ext cx="4465966"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I3 Processor  Based computer</a:t>
            </a:r>
          </a:p>
          <a:p>
            <a:pPr marL="285750" indent="-285750">
              <a:buFont typeface="Arial" panose="020B0604020202020204" pitchFamily="34" charset="0"/>
              <a:buChar char="•"/>
            </a:pPr>
            <a:r>
              <a:rPr lang="en-US" dirty="0" smtClean="0"/>
              <a:t>RAM – 2 GB</a:t>
            </a:r>
          </a:p>
          <a:p>
            <a:pPr marL="285750" indent="-285750">
              <a:buFont typeface="Arial" panose="020B0604020202020204" pitchFamily="34" charset="0"/>
              <a:buChar char="•"/>
            </a:pPr>
            <a:r>
              <a:rPr lang="en-US" dirty="0" smtClean="0"/>
              <a:t>Monitor</a:t>
            </a:r>
          </a:p>
          <a:p>
            <a:pPr marL="285750" indent="-285750">
              <a:buFont typeface="Arial" panose="020B0604020202020204" pitchFamily="34" charset="0"/>
              <a:buChar char="•"/>
            </a:pPr>
            <a:r>
              <a:rPr lang="en-US" dirty="0" smtClean="0"/>
              <a:t>System Type – 32-bit Operating System</a:t>
            </a:r>
            <a:endParaRPr lang="en-IN" dirty="0"/>
          </a:p>
        </p:txBody>
      </p:sp>
      <p:sp>
        <p:nvSpPr>
          <p:cNvPr id="6" name="TextBox 5"/>
          <p:cNvSpPr txBox="1"/>
          <p:nvPr/>
        </p:nvSpPr>
        <p:spPr>
          <a:xfrm>
            <a:off x="207819" y="3020930"/>
            <a:ext cx="2527295" cy="369332"/>
          </a:xfrm>
          <a:prstGeom prst="rect">
            <a:avLst/>
          </a:prstGeom>
          <a:noFill/>
        </p:spPr>
        <p:txBody>
          <a:bodyPr wrap="none" rtlCol="0">
            <a:spAutoFit/>
          </a:bodyPr>
          <a:lstStyle/>
          <a:p>
            <a:r>
              <a:rPr lang="en-US" b="1" u="sng" dirty="0" smtClean="0">
                <a:latin typeface="Times New Roman" panose="02020603050405020304" pitchFamily="18" charset="0"/>
                <a:cs typeface="Times New Roman" panose="02020603050405020304" pitchFamily="18" charset="0"/>
              </a:rPr>
              <a:t>Software Specification :</a:t>
            </a:r>
            <a:endParaRPr lang="en-IN"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63682" y="3390262"/>
            <a:ext cx="2821991" cy="1908215"/>
          </a:xfrm>
          <a:prstGeom prst="rect">
            <a:avLst/>
          </a:prstGeom>
          <a:noFill/>
        </p:spPr>
        <p:txBody>
          <a:bodyPr wrap="none" rtlCol="0">
            <a:spAutoFit/>
          </a:bodyPr>
          <a:lstStyle/>
          <a:p>
            <a:r>
              <a:rPr lang="en-US" dirty="0" smtClean="0"/>
              <a:t>Programming Languages :</a:t>
            </a:r>
          </a:p>
          <a:p>
            <a:r>
              <a:rPr lang="en-US" sz="3200" dirty="0"/>
              <a:t>.</a:t>
            </a:r>
            <a:r>
              <a:rPr lang="en-US" dirty="0" smtClean="0"/>
              <a:t> AIML</a:t>
            </a:r>
          </a:p>
          <a:p>
            <a:r>
              <a:rPr lang="en-US" sz="3200" dirty="0" smtClean="0"/>
              <a:t>.</a:t>
            </a:r>
            <a:r>
              <a:rPr lang="en-US" dirty="0" smtClean="0"/>
              <a:t>Java</a:t>
            </a:r>
          </a:p>
          <a:p>
            <a:endParaRPr lang="en-US" dirty="0" smtClean="0"/>
          </a:p>
          <a:p>
            <a:endParaRPr lang="en-IN" dirty="0"/>
          </a:p>
        </p:txBody>
      </p:sp>
      <p:sp>
        <p:nvSpPr>
          <p:cNvPr id="8" name="TextBox 7"/>
          <p:cNvSpPr txBox="1"/>
          <p:nvPr/>
        </p:nvSpPr>
        <p:spPr>
          <a:xfrm>
            <a:off x="363682" y="4852555"/>
            <a:ext cx="1808018" cy="923330"/>
          </a:xfrm>
          <a:prstGeom prst="rect">
            <a:avLst/>
          </a:prstGeom>
          <a:noFill/>
        </p:spPr>
        <p:txBody>
          <a:bodyPr wrap="square" rtlCol="0">
            <a:spAutoFit/>
          </a:bodyPr>
          <a:lstStyle/>
          <a:p>
            <a:r>
              <a:rPr lang="en-US" dirty="0" smtClean="0"/>
              <a:t>Backend :</a:t>
            </a:r>
          </a:p>
          <a:p>
            <a:r>
              <a:rPr lang="en-US" dirty="0" smtClean="0"/>
              <a:t>.PHP MyAdmin</a:t>
            </a:r>
          </a:p>
          <a:p>
            <a:r>
              <a:rPr lang="en-US" dirty="0" smtClean="0"/>
              <a:t>.</a:t>
            </a:r>
            <a:r>
              <a:rPr lang="en-US" dirty="0" err="1" smtClean="0"/>
              <a:t>MySql</a:t>
            </a:r>
            <a:r>
              <a:rPr lang="en-US" dirty="0" smtClean="0"/>
              <a:t> 5.6</a:t>
            </a:r>
            <a:endParaRPr lang="en-IN" dirty="0"/>
          </a:p>
        </p:txBody>
      </p:sp>
    </p:spTree>
    <p:extLst>
      <p:ext uri="{BB962C8B-B14F-4D97-AF65-F5344CB8AC3E}">
        <p14:creationId xmlns="" xmlns:p14="http://schemas.microsoft.com/office/powerpoint/2010/main" val="399002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352</TotalTime>
  <Words>898</Words>
  <Application>Microsoft Office PowerPoint</Application>
  <PresentationFormat>Custom</PresentationFormat>
  <Paragraphs>134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Slide 1</vt:lpstr>
      <vt:lpstr>CONTENTS :</vt:lpstr>
      <vt:lpstr>Slide 3</vt:lpstr>
      <vt:lpstr>Slide 4</vt:lpstr>
      <vt:lpstr>Slide 5</vt:lpstr>
      <vt:lpstr>LITERATURE SURVEY</vt:lpstr>
      <vt:lpstr>LITERATURE SURVEY (CONT..):</vt:lpstr>
      <vt:lpstr>Slide 8</vt:lpstr>
      <vt:lpstr>Slide 9</vt:lpstr>
      <vt:lpstr>Slide 10</vt:lpstr>
      <vt:lpstr>Slide 11</vt:lpstr>
      <vt:lpstr>APPLICATION</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raghav</dc:creator>
  <cp:lastModifiedBy>hn2</cp:lastModifiedBy>
  <cp:revision>61</cp:revision>
  <dcterms:created xsi:type="dcterms:W3CDTF">2017-09-05T13:10:56Z</dcterms:created>
  <dcterms:modified xsi:type="dcterms:W3CDTF">2017-10-26T08:51:26Z</dcterms:modified>
</cp:coreProperties>
</file>